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4.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6.xml" ContentType="application/vnd.openxmlformats-officedocument.presentationml.comments+xml"/>
  <Override PartName="/ppt/notesSlides/notesSlide16.xml" ContentType="application/vnd.openxmlformats-officedocument.presentationml.notesSlide+xml"/>
  <Override PartName="/ppt/comments/comment7.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8.xml" ContentType="application/vnd.openxmlformats-officedocument.presentationml.comments+xml"/>
  <Override PartName="/ppt/notesSlides/notesSlide26.xml" ContentType="application/vnd.openxmlformats-officedocument.presentationml.notesSlide+xml"/>
  <Override PartName="/ppt/comments/comment9.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0.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11.xml" ContentType="application/vnd.openxmlformats-officedocument.presentationml.comments+xml"/>
  <Override PartName="/ppt/notesSlides/notesSlide34.xml" ContentType="application/vnd.openxmlformats-officedocument.presentationml.notesSlide+xml"/>
  <Override PartName="/ppt/comments/comment12.xml" ContentType="application/vnd.openxmlformats-officedocument.presentationml.comments+xml"/>
  <Override PartName="/ppt/notesSlides/notesSlide35.xml" ContentType="application/vnd.openxmlformats-officedocument.presentationml.notesSlide+xml"/>
  <Override PartName="/ppt/comments/comment13.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14.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comment15.xml" ContentType="application/vnd.openxmlformats-officedocument.presentationml.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16.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17.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comment18.xml" ContentType="application/vnd.openxmlformats-officedocument.presentationml.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omments/comment19.xml" ContentType="application/vnd.openxmlformats-officedocument.presentationml.comment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comment20.xml" ContentType="application/vnd.openxmlformats-officedocument.presentationml.comment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omments/comment21.xml" ContentType="application/vnd.openxmlformats-officedocument.presentationml.comment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omments/comment22.xml" ContentType="application/vnd.openxmlformats-officedocument.presentationml.comment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omments/comment23.xml" ContentType="application/vnd.openxmlformats-officedocument.presentationml.comment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omments/comment24.xml" ContentType="application/vnd.openxmlformats-officedocument.presentationml.comment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omments/comment25.xml" ContentType="application/vnd.openxmlformats-officedocument.presentationml.comment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omments/comment26.xml" ContentType="application/vnd.openxmlformats-officedocument.presentationml.comment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omments/comment27.xml" ContentType="application/vnd.openxmlformats-officedocument.presentationml.comments+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omments/comment28.xml" ContentType="application/vnd.openxmlformats-officedocument.presentationml.comments+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omments/comment29.xml" ContentType="application/vnd.openxmlformats-officedocument.presentationml.comments+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comments/comment30.xml" ContentType="application/vnd.openxmlformats-officedocument.presentationml.comments+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comments/comment31.xml" ContentType="application/vnd.openxmlformats-officedocument.presentationml.comments+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comments/comment32.xml" ContentType="application/vnd.openxmlformats-officedocument.presentationml.comments+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comments/comment33.xml" ContentType="application/vnd.openxmlformats-officedocument.presentationml.comments+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Lst>
  <p:sldSz cx="12192000" cy="6858000"/>
  <p:notesSz cx="6858000" cy="9144000"/>
  <p:embeddedFontLst>
    <p:embeddedFont>
      <p:font typeface="Calibri" panose="020F0502020204030204" pitchFamily="34" charset="0"/>
      <p:regular r:id="rId177"/>
      <p:bold r:id="rId178"/>
      <p:italic r:id="rId179"/>
      <p:boldItalic r:id="rId180"/>
    </p:embeddedFont>
    <p:embeddedFont>
      <p:font typeface="Montserrat" pitchFamily="2" charset="77"/>
      <p:regular r:id="rId181"/>
      <p:bold r:id="rId182"/>
      <p:italic r:id="rId183"/>
      <p:boldItalic r:id="rId184"/>
    </p:embeddedFont>
    <p:embeddedFont>
      <p:font typeface="Open Sans" panose="020B0606030504020204" pitchFamily="34" charset="0"/>
      <p:regular r:id="rId185"/>
      <p:bold r:id="rId186"/>
      <p:italic r:id="rId187"/>
      <p:boldItalic r:id="rId188"/>
    </p:embeddedFont>
    <p:embeddedFont>
      <p:font typeface="Open Sans Light" panose="020B0306030504020204" pitchFamily="34" charset="0"/>
      <p:regular r:id="rId189"/>
      <p:bold r:id="rId190"/>
      <p:italic r:id="rId191"/>
      <p:boldItalic r:id="rId1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74">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4" roundtripDataSignature="AMtx7miz27rwN7dVUsGTC3Cr+NBXa1n/p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na Gallo" initials="" lastIdx="48"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F76F14-E412-4610-A50B-8DFB0D032A6A}">
  <a:tblStyle styleId="{72F76F14-E412-4610-A50B-8DFB0D032A6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4E6"/>
          </a:solidFill>
        </a:fill>
      </a:tcStyle>
    </a:wholeTbl>
    <a:band1H>
      <a:tcTxStyle/>
      <a:tcStyle>
        <a:tcBdr/>
        <a:fill>
          <a:solidFill>
            <a:srgbClr val="FFE8CA"/>
          </a:solidFill>
        </a:fill>
      </a:tcStyle>
    </a:band1H>
    <a:band2H>
      <a:tcTxStyle/>
      <a:tcStyle>
        <a:tcBdr/>
      </a:tcStyle>
    </a:band2H>
    <a:band1V>
      <a:tcTxStyle/>
      <a:tcStyle>
        <a:tcBdr/>
        <a:fill>
          <a:solidFill>
            <a:srgbClr val="FFE8CA"/>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1"/>
  </p:normalViewPr>
  <p:slideViewPr>
    <p:cSldViewPr snapToGrid="0">
      <p:cViewPr varScale="1">
        <p:scale>
          <a:sx n="104" d="100"/>
          <a:sy n="104" d="100"/>
        </p:scale>
        <p:origin x="360" y="200"/>
      </p:cViewPr>
      <p:guideLst>
        <p:guide orient="horz" pos="397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1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customschemas.google.com/relationships/presentationmetadata" Target="metadata"/><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8.fntdata"/><Relationship Id="rId189"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font" Target="fonts/font3.fntdata"/><Relationship Id="rId195" Type="http://schemas.openxmlformats.org/officeDocument/2006/relationships/commentAuthors" Target="commentAuthors.xml"/><Relationship Id="rId190"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4.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1.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fntdata"/><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2.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0-12-03T16:28:37.206" idx="1">
    <p:pos x="7318" y="824"/>
    <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o"/>
      </p:ext>
    </p:extLst>
  </p:cm>
  <p:cm authorId="0" dt="2020-12-03T16:28:37.206" idx="2">
    <p:pos x="7318" y="824"/>
    <p:text>Efecto de los botones: El efecto de los botones está en: https://codepen.io/rafaelavlucas/pen/MLKGba</p:text>
    <p:extLst>
      <p:ext uri="{C676402C-5697-4E1C-873F-D02D1690AC5C}">
        <p15:threadingInfo xmlns:p15="http://schemas.microsoft.com/office/powerpoint/2012/main" timeZoneBias="0">
          <p15:parentCm authorId="0" idx="1"/>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s"/>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0" dt="2020-11-12T21:44:20.224" idx="16">
    <p:pos x="3761" y="665"/>
    <p:text>Visualización del recurso interactivo: https://h5p.org/drag-and-drop</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I"/>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0" dt="2020-11-05T13:48:56.542" idx="17">
    <p:pos x="5567" y="3922"/>
    <p:text>ícono fondoquimica.png y quimica.png ubicados en: 2. Análisis de muestras químicas\UNIDAD 10 - Protección personal, manejo de sustancias químicas\IMAGENES.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E"/>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0" dt="2020-11-05T16:41:59.943" idx="18">
    <p:pos x="675" y="790"/>
    <p:text>Los tres íconos de las botoneras ubicadas  en: 2. Análisis de muestras químicas\UNIDAD 10 - Protección personal, manejo de sustancias químicas\IMAGENES.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0"/>
      </p:ext>
    </p:extLst>
  </p:cm>
  <p:cm authorId="0" dt="2020-11-05T16:41:59.943" idx="19">
    <p:pos x="675" y="790"/>
    <p:text>Al pasar el mouse por cada botón, este se cambia a naranja oscuro. Y sale la información correspondiente.</p:text>
    <p:extLst>
      <p:ext uri="{C676402C-5697-4E1C-873F-D02D1690AC5C}">
        <p15:threadingInfo xmlns:p15="http://schemas.microsoft.com/office/powerpoint/2012/main" timeZoneBias="0">
          <p15:parentCm authorId="0" idx="18"/>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4"/>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0" dt="2020-11-05T17:01:25.676" idx="20">
    <p:pos x="5360" y="2444"/>
    <p:text>Imagen oxidacion2.png - oxidacion.jpg - oxidacionmedio.png ubicados en: 2. Análisis de muestras químicas\UNIDAD 10 - Protección personal, manejo de sustancias químicas\IMAGENES.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w"/>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0" dt="2020-11-05T20:27:28.353" idx="21">
    <p:pos x="5576" y="1472"/>
    <p:text>Imagen tiposcombustible.jpg  en: 2. Análisis de muestras químicas\UNIDAD 10 - Protección personal, manejo de sustancias químicas\IMAGENES.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U"/>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0" dt="2020-11-08T22:54:17.086" idx="22">
    <p:pos x="3617" y="834"/>
    <p:text>Propuesta de visualización para ejercicio de aprendizaje:
https://h5p.org/multichoice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8"/>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0" dt="2020-11-05T21:49:06.699" idx="23">
    <p:pos x="914" y="887"/>
    <p:text>incendio.png y demás imágenes en carpeta IMÁGENES.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4"/>
      </p:ext>
    </p:extLst>
  </p:cm>
  <p:cm authorId="0" dt="2020-11-05T21:49:06.699" idx="24">
    <p:pos x="914" y="887"/>
    <p:text>Al pasar el mouse  por cada tarjeta, esta se opaca y enseña la  información. Ejemplo de efecto en carpeta VIDEOS/tarjetasopacidad.mp4</p:text>
    <p:extLst>
      <p:ext uri="{C676402C-5697-4E1C-873F-D02D1690AC5C}">
        <p15:threadingInfo xmlns:p15="http://schemas.microsoft.com/office/powerpoint/2012/main" timeZoneBias="0">
          <p15:parentCm authorId="0" idx="23"/>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8"/>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0" dt="2020-11-05T22:26:01.217" idx="25">
    <p:pos x="4308" y="975"/>
    <p:text>Ejemplo de interactividad en VIDEOS/CARACTETISTICAS.mp4</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Q"/>
      </p:ext>
    </p:extLst>
  </p:cm>
  <p:cm authorId="0" dt="2020-11-05T22:26:01.217" idx="26">
    <p:pos x="4308" y="975"/>
    <p:text>ícono comburente.png en carpeta IMÁGENES.</p:text>
    <p:extLst>
      <p:ext uri="{C676402C-5697-4E1C-873F-D02D1690AC5C}">
        <p15:threadingInfo xmlns:p15="http://schemas.microsoft.com/office/powerpoint/2012/main" timeZoneBias="0">
          <p15:parentCm authorId="0" idx="25"/>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U"/>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0" dt="2021-02-04T22:17:26.776" idx="27">
    <p:pos x="3869" y="579"/>
    <p:text>Todos los íconos en la carpeta IMÁGENES. A medida que se va  haciendo clic en cada botón se va formando el triángulo: Imagen 1: partecalor.png
Imagen 2: parteoxigeno.png
Imagen 3: partecombustible.png
Imagen 4: partefuego.png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w"/>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0" dt="2021-02-04T22:38:59.661" idx="28">
    <p:pos x="6326" y="2481"/>
    <p:text>Efecto zoom al dar clic sobre la imagen.</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0-11-12T21:14:27.258" idx="3">
    <p:pos x="3243" y="1307"/>
    <p:text>La apariencia de los taps en programación queda así:
https://codepen.io/rafaelavlucas/pen/MLKGba</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o8"/>
      </p:ext>
    </p:extLst>
  </p:cm>
  <p:cm authorId="0" dt="2020-11-12T21:14:18.836" idx="4">
    <p:pos x="3243" y="1307"/>
    <p:text>En reposo: icono-linea-cerebro.png
Activado: icono-cerebro-relleno.png</p:text>
    <p:extLst>
      <p:ext uri="{C676402C-5697-4E1C-873F-D02D1690AC5C}">
        <p15:threadingInfo xmlns:p15="http://schemas.microsoft.com/office/powerpoint/2012/main" timeZoneBias="0">
          <p15:parentCm authorId="0" idx="3"/>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A"/>
      </p:ext>
    </p:extLst>
  </p:cm>
  <p:cm authorId="0" dt="2020-11-12T21:14:27.258" idx="5">
    <p:pos x="3243" y="1307"/>
    <p:text>En reposo: icono-tijera-linea.png
Activado: icono-tijera-relleno.png</p:text>
    <p:extLst>
      <p:ext uri="{C676402C-5697-4E1C-873F-D02D1690AC5C}">
        <p15:threadingInfo xmlns:p15="http://schemas.microsoft.com/office/powerpoint/2012/main" timeZoneBias="0">
          <p15:parentCm authorId="0" idx="3"/>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E"/>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0" dt="2020-11-06T00:19:05.167" idx="29">
    <p:pos x="5525" y="744"/>
    <p:text>ícono calavera.png y emisiones.png ubicadas en carpeta IMAGENES. Al hacer clic en VER TABLA se abre imagen tipo modal con incompatibilida.jpg.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o4"/>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0" dt="2020-11-12T20:59:48.098" idx="30">
    <p:pos x="2420" y="1703"/>
    <p:text>Efecto de los botones: El efecto de los botones está en: https://codepen.io/rafaelavlucas/pen/MLKGba</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M"/>
      </p:ext>
    </p:extLst>
  </p:cm>
  <p:cm authorId="0" dt="2020-11-12T20:19:16.067" idx="31">
    <p:pos x="2420" y="1703"/>
    <p:text>íconos en carpeta IMÁGENES.</p:text>
    <p:extLst>
      <p:ext uri="{C676402C-5697-4E1C-873F-D02D1690AC5C}">
        <p15:threadingInfo xmlns:p15="http://schemas.microsoft.com/office/powerpoint/2012/main" timeZoneBias="0">
          <p15:parentCm authorId="0" idx="30"/>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Q"/>
      </p:ext>
    </p:extLst>
  </p:cm>
  <p:cm authorId="0" dt="2020-11-12T20:59:48.098" idx="32">
    <p:pos x="2420" y="1703"/>
    <p:text>Al dar clic en Ver aquí combustibles sólidos, se abre modal con imagen: combustiblesolidos.jpg</p:text>
    <p:extLst>
      <p:ext uri="{C676402C-5697-4E1C-873F-D02D1690AC5C}">
        <p15:threadingInfo xmlns:p15="http://schemas.microsoft.com/office/powerpoint/2012/main" timeZoneBias="0">
          <p15:parentCm authorId="0" idx="30"/>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U"/>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0" dt="2020-11-12T21:09:49.711" idx="33">
    <p:pos x="6452" y="3129"/>
    <p:text>Al dar clic en Ver aquí combustibles sólidos, se abre modal con imagen: combustibleliquido.jpg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Q"/>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0" dt="2020-11-12T21:10:01.326" idx="34">
    <p:pos x="6452" y="3120"/>
    <p:text>Al dar clic en Ver aquí combustibles sólidos, se abre modal con imagen: combustiblegaseoso.jpg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0" dt="2020-11-08T21:43:55.104" idx="35">
    <p:pos x="3841" y="626"/>
    <p:text>íconos ubicados en carpeta IMÁGENES.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c"/>
      </p:ext>
    </p:extLst>
  </p:cm>
  <p:cm authorId="0" dt="2020-11-08T21:43:55.104" idx="36">
    <p:pos x="3841" y="626"/>
    <p:text>Efecto para las tarjetas: https://codepen.io/valaxin/pen/reQMXp</p:text>
    <p:extLst>
      <p:ext uri="{C676402C-5697-4E1C-873F-D02D1690AC5C}">
        <p15:threadingInfo xmlns:p15="http://schemas.microsoft.com/office/powerpoint/2012/main" timeZoneBias="0">
          <p15:parentCm authorId="0" idx="35"/>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g"/>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0" dt="2020-11-12T20:07:30.769" idx="37">
    <p:pos x="6436" y="987"/>
    <p:text>Efecto de los botones: El efecto de los botones está en: https://codepen.io/rafaelavlucas/pen/MLKGba</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c"/>
      </p:ext>
    </p:extLst>
  </p:cm>
  <p:cm authorId="0" dt="2020-11-12T20:07:30.769" idx="38">
    <p:pos x="6436" y="987"/>
    <p:text>ícono e imagen de fondo en carpeta IMÁGENES.</p:text>
    <p:extLst>
      <p:ext uri="{C676402C-5697-4E1C-873F-D02D1690AC5C}">
        <p15:threadingInfo xmlns:p15="http://schemas.microsoft.com/office/powerpoint/2012/main" timeZoneBias="0">
          <p15:parentCm authorId="0" idx="37"/>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g"/>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0" dt="2020-11-12T21:49:01.261" idx="39">
    <p:pos x="3387" y="572"/>
    <p:text>Visualización del recurso interactivo:  https://h5p.org/flashcards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k"/>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0" dt="2020-11-06T17:18:17.711" idx="40">
    <p:pos x="893" y="1874"/>
    <p:text>Ícono fondoquimica2.png y botongeneral.png ubicados en: 2. Análisis de muestras químicas\UNIDAD 10 - Protección personal, manejo de sustancias químicas\IMAGENES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k"/>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0" dt="2021-02-05T21:04:14.144" idx="41">
    <p:pos x="7029" y="1704"/>
    <p:text>Todos los íconos ubicados en carpeta IMÁGENES. AL  hacer clic en cada botón este hace un mini-zoom y tanto el ícono como el título se cambiar a color azul claro.</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Y"/>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0" dt="2021-02-05T20:52:31.009" idx="42">
    <p:pos x="4272" y="1685"/>
    <p:text>El efecto del carrusel se encuentra en: 2. Análisis de muestras químicas\UNIDAD 10 - Protección personal, manejo de sustancias químicas\VIDEOS/carrusel.mp4</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I"/>
      </p:ext>
    </p:extLst>
  </p:cm>
  <p:cm authorId="0" dt="2021-02-05T20:52:31.009" idx="43">
    <p:pos x="4272" y="1685"/>
    <p:text>Todas las imágenes en carpeta IMÁGENES.</p:text>
    <p:extLst>
      <p:ext uri="{C676402C-5697-4E1C-873F-D02D1690AC5C}">
        <p15:threadingInfo xmlns:p15="http://schemas.microsoft.com/office/powerpoint/2012/main" timeZoneBias="0">
          <p15:parentCm authorId="0" idx="42"/>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M"/>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0-10-30T20:24:51.886" idx="6">
    <p:pos x="7120" y="1778"/>
    <p:text>Al hacer clic en los botones siguiente-anterior puede navegar a través de todo el diálogo.</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g"/>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0" dt="2020-11-07T00:22:54.433" idx="44">
    <p:pos x="5768" y="2229"/>
    <p:text>El efecto de los botones está en: https://codepen.io/rafaelavlucas/pen/MLKGba</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M"/>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0" dt="2020-11-12T21:49:35.011" idx="45">
    <p:pos x="4981" y="1029"/>
    <p:text>Visualización del recurso interactivo: https://h5p.org/find-multiple-hotspots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w"/>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0" dt="2020-11-07T01:16:29.435" idx="46">
    <p:pos x="6817" y="1022"/>
    <p:text>Diagramar como se muestra en el siguiente enlace: https://codepen.io/hussard/pen/gVeKeG</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o"/>
      </p:ext>
    </p:extLst>
  </p:cm>
  <p:cm authorId="0" dt="2020-11-07T01:16:29.435" idx="47">
    <p:pos x="6817" y="1022"/>
    <p:text>Los colores de degradado deben ser en colores naranja.</p:text>
    <p:extLst>
      <p:ext uri="{C676402C-5697-4E1C-873F-D02D1690AC5C}">
        <p15:threadingInfo xmlns:p15="http://schemas.microsoft.com/office/powerpoint/2012/main" timeZoneBias="0">
          <p15:parentCm authorId="0" idx="46"/>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s"/>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0" dt="2020-11-12T21:50:06.786" idx="48">
    <p:pos x="3214" y="593"/>
    <p:text>Propuesta de visualización para ejercicio de aprendizaje:
https://h5p.org/multichoice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o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0-10-31T14:58:19.303" idx="7">
    <p:pos x="7440" y="1997"/>
    <p:text>RUTA DEL PDF: DOCUMENTOS:actividad1.pdf</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s"/>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21-02-04T20:47:11.980" idx="8">
    <p:pos x="2934" y="3129"/>
    <p:text>ícono etiqueta.png y botongeneral.png ubicados en: 2. Análisis de muestras químicas\UNIDAD 10 - Protección personal, manejo de sustancias químicas\IMAGENES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Y"/>
      </p:ext>
    </p:extLst>
  </p:cm>
  <p:cm authorId="0" dt="2021-02-04T20:47:11.980" idx="9">
    <p:pos x="2934" y="3129"/>
    <p:text>Al dar clic en Ver imagen se abre un modal con imagen elementosetiqueta.jpg. El efecto del modal está ubicado en 2. Análisis de muestras químicas\UNIDAD 10 - Protección personal, manejo de sustancias químicas\VIDEOS/modal.mp4</p:text>
    <p:extLst>
      <p:ext uri="{C676402C-5697-4E1C-873F-D02D1690AC5C}">
        <p15:threadingInfo xmlns:p15="http://schemas.microsoft.com/office/powerpoint/2012/main" timeZoneBias="0">
          <p15:parentCm authorId="0" idx="8"/>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c"/>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20-11-04T23:35:14.931" idx="10">
    <p:pos x="7181" y="2508"/>
    <p:text>ícono quimicos.png ubicado en: 2. Análisis de muestras químicas\UNIDAD 10 - Protección personal, manejo de sustancias químicas\IMAGENES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qA"/>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0" dt="2020-11-04T21:40:23.012" idx="12">
    <p:pos x="508" y="3316"/>
    <p:text>ícono pictograma.png ubicado en: 2. Análisis de muestras químicas\UNIDAD 10 - Protección personal, manejo de sustancias químicas\IMAGENES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A"/>
      </p:ext>
    </p:extLst>
  </p:cm>
  <p:cm authorId="0" dt="2020-11-04T21:40:23.012" idx="13">
    <p:pos x="508" y="3316"/>
    <p:text>Al pasar el mouse por cada imagen, ésta se torna con opacidad. Además sale la información del cuadro derecho.</p:text>
    <p:extLst>
      <p:ext uri="{C676402C-5697-4E1C-873F-D02D1690AC5C}">
        <p15:threadingInfo xmlns:p15="http://schemas.microsoft.com/office/powerpoint/2012/main" timeZoneBias="0">
          <p15:parentCm authorId="0" idx="12"/>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E"/>
      </p:ext>
    </p:extLst>
  </p:cm>
  <p:cm authorId="0" dt="2021-02-04T21:13:28.390" idx="11">
    <p:pos x="7037" y="3884"/>
    <p:text>Uso de scroll en caso de que el texto completo no ocupe toda la pantalla.</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pk"/>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0" dt="2020-11-05T00:30:42.791" idx="14">
    <p:pos x="2163" y="1256"/>
    <p:text>ícono fichaseguridad.png y fichaseguridad.jpg ubicado en: 2. Análisis de muestras químicas\UNIDAD 10 - Protección personal, manejo de sustancias químicas\IMAGENES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Y"/>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0" dt="2020-11-05T15:11:52.926" idx="15">
    <p:pos x="3272" y="867"/>
    <p:text>ícono etiqueta.png ubicado en: 2. Análisis de muestras químicas\UNIDAD 10 - Protección personal, manejo de sustancias químicas\IMAGENES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IWQNXrI"/>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1" name="Google Shape;2071;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2" name="Google Shape;2072;p1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7" name="Google Shape;2087;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8" name="Google Shape;2088;p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3" name="Google Shape;2103;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4" name="Google Shape;2104;p1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9" name="Google Shape;2119;p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0" name="Google Shape;2120;p10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5" name="Google Shape;2135;p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6" name="Google Shape;2136;p1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1" name="Google Shape;2151;p1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2" name="Google Shape;2152;p1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7" name="Google Shape;2167;p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8" name="Google Shape;2168;p1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3" name="Google Shape;2183;p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4" name="Google Shape;2184;p1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9" name="Google Shape;2199;p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0" name="Google Shape;2200;p1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5" name="Google Shape;2215;p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6" name="Google Shape;2216;p1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1" name="Google Shape;2231;p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2" name="Google Shape;2232;p1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7" name="Google Shape;2247;p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8" name="Google Shape;2248;p1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0" name="Google Shape;2260;p1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1" name="Google Shape;2261;p1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4" name="Google Shape;2274;p1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5" name="Google Shape;2275;p1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8" name="Google Shape;2288;p1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9" name="Google Shape;2289;p1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2" name="Google Shape;2302;p1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3" name="Google Shape;2303;p1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6" name="Google Shape;2316;p1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7" name="Google Shape;2317;p1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0" name="Google Shape;2330;p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1" name="Google Shape;2331;p1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4" name="Google Shape;2344;p1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5" name="Google Shape;2345;p1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8" name="Google Shape;2358;p1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9" name="Google Shape;2359;p1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2" name="Google Shape;2372;p1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3" name="Google Shape;2373;p1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2" name="Google Shape;2412;p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3" name="Google Shape;2413;p1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3" name="Google Shape;2453;p1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4" name="Google Shape;2454;p1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0" name="Google Shape;2500;p1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1" name="Google Shape;2501;p1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1" name="Google Shape;2541;p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2" name="Google Shape;2542;p1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8" name="Google Shape;2588;p1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9" name="Google Shape;2589;p1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9" name="Google Shape;2629;p1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0" name="Google Shape;2630;p1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4"/>
        <p:cNvGrpSpPr/>
        <p:nvPr/>
      </p:nvGrpSpPr>
      <p:grpSpPr>
        <a:xfrm>
          <a:off x="0" y="0"/>
          <a:ext cx="0" cy="0"/>
          <a:chOff x="0" y="0"/>
          <a:chExt cx="0" cy="0"/>
        </a:xfrm>
      </p:grpSpPr>
      <p:sp>
        <p:nvSpPr>
          <p:cNvPr id="2675" name="Google Shape;2675;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6" name="Google Shape;2676;p1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7" name="Google Shape;2677;p1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5"/>
        <p:cNvGrpSpPr/>
        <p:nvPr/>
      </p:nvGrpSpPr>
      <p:grpSpPr>
        <a:xfrm>
          <a:off x="0" y="0"/>
          <a:ext cx="0" cy="0"/>
          <a:chOff x="0" y="0"/>
          <a:chExt cx="0" cy="0"/>
        </a:xfrm>
      </p:grpSpPr>
      <p:sp>
        <p:nvSpPr>
          <p:cNvPr id="2716" name="Google Shape;2716;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7" name="Google Shape;2717;p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8" name="Google Shape;2718;p1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4" name="Google Shape;2764;p1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5" name="Google Shape;2765;p1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5" name="Google Shape;2805;p1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6" name="Google Shape;2806;p1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2" name="Google Shape;2852;p1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3" name="Google Shape;2853;p1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1"/>
        <p:cNvGrpSpPr/>
        <p:nvPr/>
      </p:nvGrpSpPr>
      <p:grpSpPr>
        <a:xfrm>
          <a:off x="0" y="0"/>
          <a:ext cx="0" cy="0"/>
          <a:chOff x="0" y="0"/>
          <a:chExt cx="0" cy="0"/>
        </a:xfrm>
      </p:grpSpPr>
      <p:sp>
        <p:nvSpPr>
          <p:cNvPr id="2892" name="Google Shape;2892;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3" name="Google Shape;2893;p1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4" name="Google Shape;2894;p1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
        <p:cNvGrpSpPr/>
        <p:nvPr/>
      </p:nvGrpSpPr>
      <p:grpSpPr>
        <a:xfrm>
          <a:off x="0" y="0"/>
          <a:ext cx="0" cy="0"/>
          <a:chOff x="0" y="0"/>
          <a:chExt cx="0" cy="0"/>
        </a:xfrm>
      </p:grpSpPr>
      <p:sp>
        <p:nvSpPr>
          <p:cNvPr id="2939" name="Google Shape;2939;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0" name="Google Shape;2940;p1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1" name="Google Shape;2941;p1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2" name="Google Shape;2962;p1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3" name="Google Shape;2963;p1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9" name="Google Shape;2989;p1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0" name="Google Shape;2990;p1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6"/>
        <p:cNvGrpSpPr/>
        <p:nvPr/>
      </p:nvGrpSpPr>
      <p:grpSpPr>
        <a:xfrm>
          <a:off x="0" y="0"/>
          <a:ext cx="0" cy="0"/>
          <a:chOff x="0" y="0"/>
          <a:chExt cx="0" cy="0"/>
        </a:xfrm>
      </p:grpSpPr>
      <p:sp>
        <p:nvSpPr>
          <p:cNvPr id="3017" name="Google Shape;3017;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8" name="Google Shape;3018;p1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9" name="Google Shape;3019;p1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5"/>
        <p:cNvGrpSpPr/>
        <p:nvPr/>
      </p:nvGrpSpPr>
      <p:grpSpPr>
        <a:xfrm>
          <a:off x="0" y="0"/>
          <a:ext cx="0" cy="0"/>
          <a:chOff x="0" y="0"/>
          <a:chExt cx="0" cy="0"/>
        </a:xfrm>
      </p:grpSpPr>
      <p:sp>
        <p:nvSpPr>
          <p:cNvPr id="3046" name="Google Shape;3046;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7" name="Google Shape;3047;p1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8" name="Google Shape;3048;p1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4"/>
        <p:cNvGrpSpPr/>
        <p:nvPr/>
      </p:nvGrpSpPr>
      <p:grpSpPr>
        <a:xfrm>
          <a:off x="0" y="0"/>
          <a:ext cx="0" cy="0"/>
          <a:chOff x="0" y="0"/>
          <a:chExt cx="0" cy="0"/>
        </a:xfrm>
      </p:grpSpPr>
      <p:sp>
        <p:nvSpPr>
          <p:cNvPr id="3075" name="Google Shape;3075;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6" name="Google Shape;3076;p1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7" name="Google Shape;3077;p1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5" name="Google Shape;3105;p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6" name="Google Shape;3106;p1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2"/>
        <p:cNvGrpSpPr/>
        <p:nvPr/>
      </p:nvGrpSpPr>
      <p:grpSpPr>
        <a:xfrm>
          <a:off x="0" y="0"/>
          <a:ext cx="0" cy="0"/>
          <a:chOff x="0" y="0"/>
          <a:chExt cx="0" cy="0"/>
        </a:xfrm>
      </p:grpSpPr>
      <p:sp>
        <p:nvSpPr>
          <p:cNvPr id="3133" name="Google Shape;3133;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4" name="Google Shape;3134;p1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5" name="Google Shape;3135;p1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3" name="Google Shape;3163;p1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4" name="Google Shape;3164;p1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0"/>
        <p:cNvGrpSpPr/>
        <p:nvPr/>
      </p:nvGrpSpPr>
      <p:grpSpPr>
        <a:xfrm>
          <a:off x="0" y="0"/>
          <a:ext cx="0" cy="0"/>
          <a:chOff x="0" y="0"/>
          <a:chExt cx="0" cy="0"/>
        </a:xfrm>
      </p:grpSpPr>
      <p:sp>
        <p:nvSpPr>
          <p:cNvPr id="3191" name="Google Shape;3191;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2" name="Google Shape;3192;p1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3" name="Google Shape;3193;p1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6" name="Google Shape;3216;p1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7" name="Google Shape;3217;p1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0" name="Google Shape;3240;p1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1" name="Google Shape;3241;p1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3"/>
        <p:cNvGrpSpPr/>
        <p:nvPr/>
      </p:nvGrpSpPr>
      <p:grpSpPr>
        <a:xfrm>
          <a:off x="0" y="0"/>
          <a:ext cx="0" cy="0"/>
          <a:chOff x="0" y="0"/>
          <a:chExt cx="0" cy="0"/>
        </a:xfrm>
      </p:grpSpPr>
      <p:sp>
        <p:nvSpPr>
          <p:cNvPr id="3264" name="Google Shape;3264;p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5" name="Google Shape;3265;p1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6" name="Google Shape;3266;p1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p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5" name="Google Shape;3295;p1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6" name="Google Shape;3296;p1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p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9" name="Google Shape;3329;p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p1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0" name="Google Shape;3340;p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p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3" name="Google Shape;3353;p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4"/>
        <p:cNvGrpSpPr/>
        <p:nvPr/>
      </p:nvGrpSpPr>
      <p:grpSpPr>
        <a:xfrm>
          <a:off x="0" y="0"/>
          <a:ext cx="0" cy="0"/>
          <a:chOff x="0" y="0"/>
          <a:chExt cx="0" cy="0"/>
        </a:xfrm>
      </p:grpSpPr>
      <p:sp>
        <p:nvSpPr>
          <p:cNvPr id="3365" name="Google Shape;3365;p1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6" name="Google Shape;3366;p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9"/>
        <p:cNvGrpSpPr/>
        <p:nvPr/>
      </p:nvGrpSpPr>
      <p:grpSpPr>
        <a:xfrm>
          <a:off x="0" y="0"/>
          <a:ext cx="0" cy="0"/>
          <a:chOff x="0" y="0"/>
          <a:chExt cx="0" cy="0"/>
        </a:xfrm>
      </p:grpSpPr>
      <p:sp>
        <p:nvSpPr>
          <p:cNvPr id="3380" name="Google Shape;3380;p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1" name="Google Shape;3381;p1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2" name="Google Shape;3382;p1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p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5" name="Google Shape;3395;p1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6" name="Google Shape;3396;p1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0"/>
        <p:cNvGrpSpPr/>
        <p:nvPr/>
      </p:nvGrpSpPr>
      <p:grpSpPr>
        <a:xfrm>
          <a:off x="0" y="0"/>
          <a:ext cx="0" cy="0"/>
          <a:chOff x="0" y="0"/>
          <a:chExt cx="0" cy="0"/>
        </a:xfrm>
      </p:grpSpPr>
      <p:sp>
        <p:nvSpPr>
          <p:cNvPr id="3411" name="Google Shape;3411;p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2" name="Google Shape;3412;p1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3" name="Google Shape;3413;p1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p:cNvGrpSpPr/>
        <p:nvPr/>
      </p:nvGrpSpPr>
      <p:grpSpPr>
        <a:xfrm>
          <a:off x="0" y="0"/>
          <a:ext cx="0" cy="0"/>
          <a:chOff x="0" y="0"/>
          <a:chExt cx="0" cy="0"/>
        </a:xfrm>
      </p:grpSpPr>
      <p:sp>
        <p:nvSpPr>
          <p:cNvPr id="3428" name="Google Shape;3428;p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9" name="Google Shape;3429;p1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0" name="Google Shape;3430;p1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154</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4"/>
        <p:cNvGrpSpPr/>
        <p:nvPr/>
      </p:nvGrpSpPr>
      <p:grpSpPr>
        <a:xfrm>
          <a:off x="0" y="0"/>
          <a:ext cx="0" cy="0"/>
          <a:chOff x="0" y="0"/>
          <a:chExt cx="0" cy="0"/>
        </a:xfrm>
      </p:grpSpPr>
      <p:sp>
        <p:nvSpPr>
          <p:cNvPr id="3445" name="Google Shape;3445;p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6" name="Google Shape;3446;p1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7" name="Google Shape;3447;p1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155</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9"/>
        <p:cNvGrpSpPr/>
        <p:nvPr/>
      </p:nvGrpSpPr>
      <p:grpSpPr>
        <a:xfrm>
          <a:off x="0" y="0"/>
          <a:ext cx="0" cy="0"/>
          <a:chOff x="0" y="0"/>
          <a:chExt cx="0" cy="0"/>
        </a:xfrm>
      </p:grpSpPr>
      <p:sp>
        <p:nvSpPr>
          <p:cNvPr id="3470" name="Google Shape;3470;p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1" name="Google Shape;3471;p1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2" name="Google Shape;3472;p1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156</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3"/>
        <p:cNvGrpSpPr/>
        <p:nvPr/>
      </p:nvGrpSpPr>
      <p:grpSpPr>
        <a:xfrm>
          <a:off x="0" y="0"/>
          <a:ext cx="0" cy="0"/>
          <a:chOff x="0" y="0"/>
          <a:chExt cx="0" cy="0"/>
        </a:xfrm>
      </p:grpSpPr>
      <p:sp>
        <p:nvSpPr>
          <p:cNvPr id="3484" name="Google Shape;3484;p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5" name="Google Shape;3485;p1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6" name="Google Shape;3486;p1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157</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7"/>
        <p:cNvGrpSpPr/>
        <p:nvPr/>
      </p:nvGrpSpPr>
      <p:grpSpPr>
        <a:xfrm>
          <a:off x="0" y="0"/>
          <a:ext cx="0" cy="0"/>
          <a:chOff x="0" y="0"/>
          <a:chExt cx="0" cy="0"/>
        </a:xfrm>
      </p:grpSpPr>
      <p:sp>
        <p:nvSpPr>
          <p:cNvPr id="3498" name="Google Shape;3498;p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9" name="Google Shape;3499;p1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0" name="Google Shape;3500;p1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158</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1"/>
        <p:cNvGrpSpPr/>
        <p:nvPr/>
      </p:nvGrpSpPr>
      <p:grpSpPr>
        <a:xfrm>
          <a:off x="0" y="0"/>
          <a:ext cx="0" cy="0"/>
          <a:chOff x="0" y="0"/>
          <a:chExt cx="0" cy="0"/>
        </a:xfrm>
      </p:grpSpPr>
      <p:sp>
        <p:nvSpPr>
          <p:cNvPr id="3512" name="Google Shape;3512;p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3" name="Google Shape;3513;p1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4" name="Google Shape;3514;p1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p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0" name="Google Shape;3530;p1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1" name="Google Shape;3531;p1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160</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8"/>
        <p:cNvGrpSpPr/>
        <p:nvPr/>
      </p:nvGrpSpPr>
      <p:grpSpPr>
        <a:xfrm>
          <a:off x="0" y="0"/>
          <a:ext cx="0" cy="0"/>
          <a:chOff x="0" y="0"/>
          <a:chExt cx="0" cy="0"/>
        </a:xfrm>
      </p:grpSpPr>
      <p:sp>
        <p:nvSpPr>
          <p:cNvPr id="3549" name="Google Shape;3549;p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0" name="Google Shape;3550;p1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1" name="Google Shape;3551;p1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p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0" name="Google Shape;3560;p1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1" name="Google Shape;3561;p1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162</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p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1" name="Google Shape;3571;p1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2" name="Google Shape;3572;p1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163</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p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6" name="Google Shape;3586;p1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7" name="Google Shape;3587;p1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164</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0"/>
        <p:cNvGrpSpPr/>
        <p:nvPr/>
      </p:nvGrpSpPr>
      <p:grpSpPr>
        <a:xfrm>
          <a:off x="0" y="0"/>
          <a:ext cx="0" cy="0"/>
          <a:chOff x="0" y="0"/>
          <a:chExt cx="0" cy="0"/>
        </a:xfrm>
      </p:grpSpPr>
      <p:sp>
        <p:nvSpPr>
          <p:cNvPr id="3601" name="Google Shape;3601;p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2" name="Google Shape;3602;p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p1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3" name="Google Shape;3613;p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p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4" name="Google Shape;3624;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3"/>
        <p:cNvGrpSpPr/>
        <p:nvPr/>
      </p:nvGrpSpPr>
      <p:grpSpPr>
        <a:xfrm>
          <a:off x="0" y="0"/>
          <a:ext cx="0" cy="0"/>
          <a:chOff x="0" y="0"/>
          <a:chExt cx="0" cy="0"/>
        </a:xfrm>
      </p:grpSpPr>
      <p:sp>
        <p:nvSpPr>
          <p:cNvPr id="3634" name="Google Shape;3634;p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5" name="Google Shape;3635;p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4"/>
        <p:cNvGrpSpPr/>
        <p:nvPr/>
      </p:nvGrpSpPr>
      <p:grpSpPr>
        <a:xfrm>
          <a:off x="0" y="0"/>
          <a:ext cx="0" cy="0"/>
          <a:chOff x="0" y="0"/>
          <a:chExt cx="0" cy="0"/>
        </a:xfrm>
      </p:grpSpPr>
      <p:sp>
        <p:nvSpPr>
          <p:cNvPr id="3645" name="Google Shape;3645;p1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6" name="Google Shape;3646;p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5"/>
        <p:cNvGrpSpPr/>
        <p:nvPr/>
      </p:nvGrpSpPr>
      <p:grpSpPr>
        <a:xfrm>
          <a:off x="0" y="0"/>
          <a:ext cx="0" cy="0"/>
          <a:chOff x="0" y="0"/>
          <a:chExt cx="0" cy="0"/>
        </a:xfrm>
      </p:grpSpPr>
      <p:sp>
        <p:nvSpPr>
          <p:cNvPr id="3656" name="Google Shape;3656;p1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7" name="Google Shape;3657;p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6"/>
        <p:cNvGrpSpPr/>
        <p:nvPr/>
      </p:nvGrpSpPr>
      <p:grpSpPr>
        <a:xfrm>
          <a:off x="0" y="0"/>
          <a:ext cx="0" cy="0"/>
          <a:chOff x="0" y="0"/>
          <a:chExt cx="0" cy="0"/>
        </a:xfrm>
      </p:grpSpPr>
      <p:sp>
        <p:nvSpPr>
          <p:cNvPr id="3667" name="Google Shape;3667;p1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8" name="Google Shape;3668;p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7"/>
        <p:cNvGrpSpPr/>
        <p:nvPr/>
      </p:nvGrpSpPr>
      <p:grpSpPr>
        <a:xfrm>
          <a:off x="0" y="0"/>
          <a:ext cx="0" cy="0"/>
          <a:chOff x="0" y="0"/>
          <a:chExt cx="0" cy="0"/>
        </a:xfrm>
      </p:grpSpPr>
      <p:sp>
        <p:nvSpPr>
          <p:cNvPr id="3678" name="Google Shape;3678;p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9" name="Google Shape;3679;p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8"/>
        <p:cNvGrpSpPr/>
        <p:nvPr/>
      </p:nvGrpSpPr>
      <p:grpSpPr>
        <a:xfrm>
          <a:off x="0" y="0"/>
          <a:ext cx="0" cy="0"/>
          <a:chOff x="0" y="0"/>
          <a:chExt cx="0" cy="0"/>
        </a:xfrm>
      </p:grpSpPr>
      <p:sp>
        <p:nvSpPr>
          <p:cNvPr id="3689" name="Google Shape;3689;p1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0" name="Google Shape;3690;p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9"/>
        <p:cNvGrpSpPr/>
        <p:nvPr/>
      </p:nvGrpSpPr>
      <p:grpSpPr>
        <a:xfrm>
          <a:off x="0" y="0"/>
          <a:ext cx="0" cy="0"/>
          <a:chOff x="0" y="0"/>
          <a:chExt cx="0" cy="0"/>
        </a:xfrm>
      </p:grpSpPr>
      <p:sp>
        <p:nvSpPr>
          <p:cNvPr id="3700" name="Google Shape;3700;p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1" name="Google Shape;3701;p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Google Shape;691;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8" name="Google Shape;818;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 name="Google Shape;873;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0" name="Google Shape;890;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8" name="Google Shape;908;p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7" name="Google Shape;93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 name="Google Shape;956;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5" name="Google Shape;975;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4" name="Google Shape;994;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0" name="Google Shape;1010;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1" name="Google Shape;102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4" name="Google Shape;103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7" name="Google Shape;1047;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3" name="Google Shape;1063;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0" name="Google Shape;1080;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1" name="Google Shape;1101;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2" name="Google Shape;1102;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4" name="Google Shape;1114;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5" name="Google Shape;1115;p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3" name="Google Shape;1133;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p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6" name="Google Shape;1176;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7" name="Google Shape;1177;p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8" name="Google Shape;1198;p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0" name="Google Shape;1220;p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3" name="Google Shape;1233;p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p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p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9" name="Google Shape;1299;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0" name="Google Shape;1300;p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2" name="Google Shape;1322;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3" name="Google Shape;1323;p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0" name="Google Shape;1360;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1" name="Google Shape;1361;p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3" name="Google Shape;1403;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4" name="Google Shape;1404;p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0" name="Google Shape;1440;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1" name="Google Shape;1441;p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3" name="Google Shape;1483;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4" name="Google Shape;1484;p7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0" name="Google Shape;1520;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1" name="Google Shape;1521;p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3" name="Google Shape;1563;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4" name="Google Shape;1564;p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5" name="Google Shape;1585;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6" name="Google Shape;1586;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7" name="Google Shape;1607;p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7" name="Google Shape;1627;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8" name="Google Shape;1628;p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8" name="Google Shape;1648;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9" name="Google Shape;1649;p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4" name="Google Shape;1674;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5" name="Google Shape;1675;p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8" name="Google Shape;1708;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9" name="Google Shape;1709;p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2" name="Google Shape;1742;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3" name="Google Shape;1743;p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6" name="Google Shape;1776;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7" name="Google Shape;1777;p8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0" name="Google Shape;1810;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1" name="Google Shape;1811;p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4" name="Google Shape;1844;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5" name="Google Shape;1845;p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8" name="Google Shape;1878;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9" name="Google Shape;1879;p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2" name="Google Shape;1912;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3" name="Google Shape;1913;p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6" name="Google Shape;1946;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0" name="Google Shape;1980;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1" name="Google Shape;1981;p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p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2" name="Google Shape;2002;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p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3" name="Google Shape;2013;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6" name="Google Shape;2026;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9" name="Google Shape;2039;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4" name="Google Shape;2054;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5" name="Google Shape;2055;p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2"/>
        <p:cNvGrpSpPr/>
        <p:nvPr/>
      </p:nvGrpSpPr>
      <p:grpSpPr>
        <a:xfrm>
          <a:off x="0" y="0"/>
          <a:ext cx="0" cy="0"/>
          <a:chOff x="0" y="0"/>
          <a:chExt cx="0" cy="0"/>
        </a:xfrm>
      </p:grpSpPr>
      <p:sp>
        <p:nvSpPr>
          <p:cNvPr id="13" name="Google Shape;13;p176"/>
          <p:cNvSpPr/>
          <p:nvPr/>
        </p:nvSpPr>
        <p:spPr>
          <a:xfrm>
            <a:off x="738909" y="1616364"/>
            <a:ext cx="11065164" cy="422101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3"/>
        <p:cNvGrpSpPr/>
        <p:nvPr/>
      </p:nvGrpSpPr>
      <p:grpSpPr>
        <a:xfrm>
          <a:off x="0" y="0"/>
          <a:ext cx="0" cy="0"/>
          <a:chOff x="0" y="0"/>
          <a:chExt cx="0" cy="0"/>
        </a:xfrm>
      </p:grpSpPr>
      <p:sp>
        <p:nvSpPr>
          <p:cNvPr id="64" name="Google Shape;64;p18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18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6" name="Google Shape;66;p18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1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1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1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0"/>
        <p:cNvGrpSpPr/>
        <p:nvPr/>
      </p:nvGrpSpPr>
      <p:grpSpPr>
        <a:xfrm>
          <a:off x="0" y="0"/>
          <a:ext cx="0" cy="0"/>
          <a:chOff x="0" y="0"/>
          <a:chExt cx="0" cy="0"/>
        </a:xfrm>
      </p:grpSpPr>
      <p:sp>
        <p:nvSpPr>
          <p:cNvPr id="71" name="Google Shape;71;p1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18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1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6"/>
        <p:cNvGrpSpPr/>
        <p:nvPr/>
      </p:nvGrpSpPr>
      <p:grpSpPr>
        <a:xfrm>
          <a:off x="0" y="0"/>
          <a:ext cx="0" cy="0"/>
          <a:chOff x="0" y="0"/>
          <a:chExt cx="0" cy="0"/>
        </a:xfrm>
      </p:grpSpPr>
      <p:sp>
        <p:nvSpPr>
          <p:cNvPr id="77" name="Google Shape;77;p18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18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1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apositiva de título" type="title">
  <p:cSld name="TITLE">
    <p:spTree>
      <p:nvGrpSpPr>
        <p:cNvPr id="1" name="Shape 14"/>
        <p:cNvGrpSpPr/>
        <p:nvPr/>
      </p:nvGrpSpPr>
      <p:grpSpPr>
        <a:xfrm>
          <a:off x="0" y="0"/>
          <a:ext cx="0" cy="0"/>
          <a:chOff x="0" y="0"/>
          <a:chExt cx="0" cy="0"/>
        </a:xfrm>
      </p:grpSpPr>
      <p:sp>
        <p:nvSpPr>
          <p:cNvPr id="15" name="Google Shape;15;p17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7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7" name="Google Shape;17;p17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7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7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20"/>
        <p:cNvGrpSpPr/>
        <p:nvPr/>
      </p:nvGrpSpPr>
      <p:grpSpPr>
        <a:xfrm>
          <a:off x="0" y="0"/>
          <a:ext cx="0" cy="0"/>
          <a:chOff x="0" y="0"/>
          <a:chExt cx="0" cy="0"/>
        </a:xfrm>
      </p:grpSpPr>
      <p:pic>
        <p:nvPicPr>
          <p:cNvPr id="21" name="Google Shape;21;p178"/>
          <p:cNvPicPr preferRelativeResize="0"/>
          <p:nvPr/>
        </p:nvPicPr>
        <p:blipFill rotWithShape="1">
          <a:blip r:embed="rId2">
            <a:alphaModFix/>
          </a:blip>
          <a:srcRect/>
          <a:stretch/>
        </p:blipFill>
        <p:spPr>
          <a:xfrm>
            <a:off x="3300" y="-1"/>
            <a:ext cx="12188700" cy="6859857"/>
          </a:xfrm>
          <a:prstGeom prst="rect">
            <a:avLst/>
          </a:prstGeom>
          <a:noFill/>
          <a:ln>
            <a:noFill/>
          </a:ln>
        </p:spPr>
      </p:pic>
      <p:sp>
        <p:nvSpPr>
          <p:cNvPr id="22" name="Google Shape;22;p178"/>
          <p:cNvSpPr/>
          <p:nvPr/>
        </p:nvSpPr>
        <p:spPr>
          <a:xfrm>
            <a:off x="6096000" y="309700"/>
            <a:ext cx="5854046" cy="7352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 name="Google Shape;23;p178"/>
          <p:cNvPicPr preferRelativeResize="0"/>
          <p:nvPr/>
        </p:nvPicPr>
        <p:blipFill rotWithShape="1">
          <a:blip r:embed="rId3">
            <a:alphaModFix/>
          </a:blip>
          <a:srcRect l="47650" r="1957" b="82087"/>
          <a:stretch/>
        </p:blipFill>
        <p:spPr>
          <a:xfrm>
            <a:off x="5800672" y="0"/>
            <a:ext cx="6146276" cy="1228436"/>
          </a:xfrm>
          <a:prstGeom prst="rect">
            <a:avLst/>
          </a:prstGeom>
          <a:noFill/>
          <a:ln>
            <a:noFill/>
          </a:ln>
        </p:spPr>
      </p:pic>
      <p:sp>
        <p:nvSpPr>
          <p:cNvPr id="24" name="Google Shape;24;p178"/>
          <p:cNvSpPr/>
          <p:nvPr/>
        </p:nvSpPr>
        <p:spPr>
          <a:xfrm>
            <a:off x="7204364" y="3260436"/>
            <a:ext cx="4008581" cy="237374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5;p178"/>
          <p:cNvSpPr/>
          <p:nvPr/>
        </p:nvSpPr>
        <p:spPr>
          <a:xfrm>
            <a:off x="6742545" y="1671782"/>
            <a:ext cx="4996873" cy="109248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26"/>
        <p:cNvGrpSpPr/>
        <p:nvPr/>
      </p:nvGrpSpPr>
      <p:grpSpPr>
        <a:xfrm>
          <a:off x="0" y="0"/>
          <a:ext cx="0" cy="0"/>
          <a:chOff x="0" y="0"/>
          <a:chExt cx="0" cy="0"/>
        </a:xfrm>
      </p:grpSpPr>
      <p:sp>
        <p:nvSpPr>
          <p:cNvPr id="27" name="Google Shape;27;p17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8" name="Google Shape;28;p1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1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1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1"/>
        <p:cNvGrpSpPr/>
        <p:nvPr/>
      </p:nvGrpSpPr>
      <p:grpSpPr>
        <a:xfrm>
          <a:off x="0" y="0"/>
          <a:ext cx="0" cy="0"/>
          <a:chOff x="0" y="0"/>
          <a:chExt cx="0" cy="0"/>
        </a:xfrm>
      </p:grpSpPr>
      <p:sp>
        <p:nvSpPr>
          <p:cNvPr id="32" name="Google Shape;32;p1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18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18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1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1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1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8"/>
        <p:cNvGrpSpPr/>
        <p:nvPr/>
      </p:nvGrpSpPr>
      <p:grpSpPr>
        <a:xfrm>
          <a:off x="0" y="0"/>
          <a:ext cx="0" cy="0"/>
          <a:chOff x="0" y="0"/>
          <a:chExt cx="0" cy="0"/>
        </a:xfrm>
      </p:grpSpPr>
      <p:sp>
        <p:nvSpPr>
          <p:cNvPr id="39" name="Google Shape;39;p18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18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18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18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18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1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1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1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7"/>
        <p:cNvGrpSpPr/>
        <p:nvPr/>
      </p:nvGrpSpPr>
      <p:grpSpPr>
        <a:xfrm>
          <a:off x="0" y="0"/>
          <a:ext cx="0" cy="0"/>
          <a:chOff x="0" y="0"/>
          <a:chExt cx="0" cy="0"/>
        </a:xfrm>
      </p:grpSpPr>
      <p:sp>
        <p:nvSpPr>
          <p:cNvPr id="48" name="Google Shape;48;p1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1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1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1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2"/>
        <p:cNvGrpSpPr/>
        <p:nvPr/>
      </p:nvGrpSpPr>
      <p:grpSpPr>
        <a:xfrm>
          <a:off x="0" y="0"/>
          <a:ext cx="0" cy="0"/>
          <a:chOff x="0" y="0"/>
          <a:chExt cx="0" cy="0"/>
        </a:xfrm>
      </p:grpSpPr>
      <p:sp>
        <p:nvSpPr>
          <p:cNvPr id="53" name="Google Shape;53;p1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6"/>
        <p:cNvGrpSpPr/>
        <p:nvPr/>
      </p:nvGrpSpPr>
      <p:grpSpPr>
        <a:xfrm>
          <a:off x="0" y="0"/>
          <a:ext cx="0" cy="0"/>
          <a:chOff x="0" y="0"/>
          <a:chExt cx="0" cy="0"/>
        </a:xfrm>
      </p:grpSpPr>
      <p:sp>
        <p:nvSpPr>
          <p:cNvPr id="57" name="Google Shape;57;p18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18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18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1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1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75"/>
          <p:cNvPicPr preferRelativeResize="0"/>
          <p:nvPr/>
        </p:nvPicPr>
        <p:blipFill rotWithShape="1">
          <a:blip r:embed="rId14">
            <a:alphaModFix/>
          </a:blip>
          <a:srcRect/>
          <a:stretch/>
        </p:blipFill>
        <p:spPr>
          <a:xfrm>
            <a:off x="3699" y="0"/>
            <a:ext cx="12184601" cy="6858000"/>
          </a:xfrm>
          <a:prstGeom prst="rect">
            <a:avLst/>
          </a:prstGeom>
          <a:noFill/>
          <a:ln>
            <a:noFill/>
          </a:ln>
        </p:spPr>
      </p:pic>
      <p:sp>
        <p:nvSpPr>
          <p:cNvPr id="11" name="Google Shape;11;p175"/>
          <p:cNvSpPr/>
          <p:nvPr/>
        </p:nvSpPr>
        <p:spPr>
          <a:xfrm>
            <a:off x="738909" y="1616364"/>
            <a:ext cx="11065164" cy="422101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omments" Target="../comments/comment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3.png"/><Relationship Id="rId4" Type="http://schemas.openxmlformats.org/officeDocument/2006/relationships/image" Target="../media/image11.png"/></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3.png"/><Relationship Id="rId4" Type="http://schemas.openxmlformats.org/officeDocument/2006/relationships/image" Target="../media/image11.png"/></Relationships>
</file>

<file path=ppt/slides/_rels/slide1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3.pn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3.png"/><Relationship Id="rId4" Type="http://schemas.openxmlformats.org/officeDocument/2006/relationships/image" Target="../media/image11.png"/></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3.png"/><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omments" Target="../comments/comment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comments" Target="../comments/comment28.xml"/></Relationships>
</file>

<file path=ppt/slides/_rels/slide12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5.png"/><Relationship Id="rId7" Type="http://schemas.openxmlformats.org/officeDocument/2006/relationships/image" Target="../media/image113.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3.png"/></Relationships>
</file>

<file path=ppt/slides/_rels/slide12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5.png"/><Relationship Id="rId7"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3.png"/></Relationships>
</file>

<file path=ppt/slides/_rels/slide1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7.png"/><Relationship Id="rId7" Type="http://schemas.openxmlformats.org/officeDocument/2006/relationships/image" Target="../media/image114.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09.png"/></Relationships>
</file>

<file path=ppt/slides/_rels/slide12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5.png"/><Relationship Id="rId7" Type="http://schemas.openxmlformats.org/officeDocument/2006/relationships/image" Target="../media/image113.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8.png"/><Relationship Id="rId4" Type="http://schemas.openxmlformats.org/officeDocument/2006/relationships/image" Target="../media/image110.png"/><Relationship Id="rId9" Type="http://schemas.openxmlformats.org/officeDocument/2006/relationships/image" Target="../media/image3.png"/></Relationships>
</file>

<file path=ppt/slides/_rels/slide12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19.png"/><Relationship Id="rId7"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0.png"/></Relationships>
</file>

<file path=ppt/slides/_rels/slide12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19.png"/><Relationship Id="rId7" Type="http://schemas.openxmlformats.org/officeDocument/2006/relationships/image" Target="../media/image3.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20.png"/><Relationship Id="rId4" Type="http://schemas.openxmlformats.org/officeDocument/2006/relationships/image" Target="../media/image112.png"/><Relationship Id="rId9" Type="http://schemas.openxmlformats.org/officeDocument/2006/relationships/image" Target="../media/image110.png"/></Relationships>
</file>

<file path=ppt/slides/_rels/slide12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21.png"/><Relationship Id="rId7" Type="http://schemas.openxmlformats.org/officeDocument/2006/relationships/image" Target="../media/image10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1.png"/></Relationships>
</file>

<file path=ppt/slides/_rels/slide12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21.png"/><Relationship Id="rId7" Type="http://schemas.openxmlformats.org/officeDocument/2006/relationships/image" Target="../media/image109.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4.png"/><Relationship Id="rId10" Type="http://schemas.openxmlformats.org/officeDocument/2006/relationships/image" Target="../media/image122.png"/><Relationship Id="rId4" Type="http://schemas.openxmlformats.org/officeDocument/2006/relationships/image" Target="../media/image113.png"/><Relationship Id="rId9" Type="http://schemas.openxmlformats.org/officeDocument/2006/relationships/image" Target="../media/image111.png"/></Relationships>
</file>

<file path=ppt/slides/_rels/slide12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23.png"/><Relationship Id="rId7" Type="http://schemas.openxmlformats.org/officeDocument/2006/relationships/image" Target="../media/image110.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3.png"/><Relationship Id="rId4" Type="http://schemas.openxmlformats.org/officeDocument/2006/relationships/image" Target="../media/image114.png"/><Relationship Id="rId9" Type="http://schemas.openxmlformats.org/officeDocument/2006/relationships/image" Target="../media/image1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23.png"/><Relationship Id="rId7" Type="http://schemas.openxmlformats.org/officeDocument/2006/relationships/image" Target="../media/image110.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3.png"/><Relationship Id="rId10" Type="http://schemas.openxmlformats.org/officeDocument/2006/relationships/image" Target="../media/image124.png"/><Relationship Id="rId4" Type="http://schemas.openxmlformats.org/officeDocument/2006/relationships/image" Target="../media/image114.png"/><Relationship Id="rId9" Type="http://schemas.openxmlformats.org/officeDocument/2006/relationships/image" Target="../media/image112.png"/></Relationships>
</file>

<file path=ppt/slides/_rels/slide13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5.png"/><Relationship Id="rId7" Type="http://schemas.openxmlformats.org/officeDocument/2006/relationships/image" Target="../media/image111.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3.png"/><Relationship Id="rId9" Type="http://schemas.openxmlformats.org/officeDocument/2006/relationships/image" Target="../media/image113.png"/></Relationships>
</file>

<file path=ppt/slides/_rels/slide13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5.png"/><Relationship Id="rId7" Type="http://schemas.openxmlformats.org/officeDocument/2006/relationships/image" Target="../media/image111.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26.png"/><Relationship Id="rId4" Type="http://schemas.openxmlformats.org/officeDocument/2006/relationships/image" Target="../media/image3.png"/><Relationship Id="rId9" Type="http://schemas.openxmlformats.org/officeDocument/2006/relationships/image" Target="../media/image113.png"/></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comments" Target="../comments/comment29.xml"/><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28.png"/></Relationships>
</file>

<file path=ppt/slides/_rels/slide1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8.png"/><Relationship Id="rId7" Type="http://schemas.openxmlformats.org/officeDocument/2006/relationships/image" Target="../media/image11.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27.png"/><Relationship Id="rId4" Type="http://schemas.openxmlformats.org/officeDocument/2006/relationships/image" Target="../media/image26.png"/></Relationships>
</file>

<file path=ppt/slides/_rels/slide1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7.png"/><Relationship Id="rId7" Type="http://schemas.openxmlformats.org/officeDocument/2006/relationships/image" Target="../media/image11.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28.png"/><Relationship Id="rId4" Type="http://schemas.openxmlformats.org/officeDocument/2006/relationships/image" Target="../media/image28.png"/></Relationships>
</file>

<file path=ppt/slides/_rels/slide1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8.png"/><Relationship Id="rId7" Type="http://schemas.openxmlformats.org/officeDocument/2006/relationships/image" Target="../media/image11.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5.png"/><Relationship Id="rId4" Type="http://schemas.openxmlformats.org/officeDocument/2006/relationships/image" Target="../media/image127.png"/></Relationships>
</file>

<file path=ppt/slides/_rels/slide1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9.png"/><Relationship Id="rId4" Type="http://schemas.openxmlformats.org/officeDocument/2006/relationships/image" Target="../media/image128.png"/></Relationships>
</file>

<file path=ppt/slides/_rels/slide13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25.png"/></Relationships>
</file>

<file path=ppt/slides/_rels/slide1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7.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7.png"/><Relationship Id="rId7" Type="http://schemas.openxmlformats.org/officeDocument/2006/relationships/image" Target="../media/image11.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29.png"/><Relationship Id="rId4" Type="http://schemas.openxmlformats.org/officeDocument/2006/relationships/image" Target="../media/image25.png"/></Relationships>
</file>

<file path=ppt/slides/_rels/slide1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9.png"/><Relationship Id="rId7" Type="http://schemas.openxmlformats.org/officeDocument/2006/relationships/image" Target="../media/image11.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0.png"/><Relationship Id="rId4" Type="http://schemas.openxmlformats.org/officeDocument/2006/relationships/image" Target="../media/image27.png"/></Relationships>
</file>

<file path=ppt/slides/_rels/slide1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29.png"/></Relationships>
</file>

<file path=ppt/slides/_rels/slide1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comments" Target="../comments/comment30.xml"/><Relationship Id="rId5" Type="http://schemas.openxmlformats.org/officeDocument/2006/relationships/image" Target="../media/image74.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6.png"/><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4.png"/><Relationship Id="rId7" Type="http://schemas.openxmlformats.org/officeDocument/2006/relationships/image" Target="../media/image92.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omments" Target="../comments/comment31.xml"/><Relationship Id="rId5" Type="http://schemas.openxmlformats.org/officeDocument/2006/relationships/image" Target="../media/image89.png"/><Relationship Id="rId10" Type="http://schemas.openxmlformats.org/officeDocument/2006/relationships/image" Target="../media/image98.png"/><Relationship Id="rId4" Type="http://schemas.openxmlformats.org/officeDocument/2006/relationships/image" Target="../media/image133.png"/><Relationship Id="rId9" Type="http://schemas.openxmlformats.org/officeDocument/2006/relationships/image" Target="../media/image90.png"/></Relationships>
</file>

<file path=ppt/slides/_rels/slide1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1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1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1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3.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4.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3.png"/></Relationships>
</file>

<file path=ppt/slides/_rels/slide1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comments" Target="../comments/comment32.xml"/></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5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5.png"/></Relationships>
</file>

<file path=ppt/slides/_rels/slide1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comments" Target="../comments/comment33.xml"/></Relationships>
</file>

<file path=ppt/slides/_rels/slide1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5.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6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7.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8.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9.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7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3.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4.xml"/><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omments" Target="../comments/comment8.xml"/><Relationship Id="rId5" Type="http://schemas.openxmlformats.org/officeDocument/2006/relationships/image" Target="../media/image21.pn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comments" Target="../comments/comment9.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comments" Target="../comments/commen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comments" Target="../comments/comment1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comments" Target="../comments/comment1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5.jpg"/><Relationship Id="rId7"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6.png"/><Relationship Id="rId9" Type="http://schemas.openxmlformats.org/officeDocument/2006/relationships/comments" Target="../comments/commen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2.png"/><Relationship Id="rId7"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4.png"/><Relationship Id="rId10" Type="http://schemas.openxmlformats.org/officeDocument/2006/relationships/image" Target="../media/image41.jpg"/><Relationship Id="rId4" Type="http://schemas.openxmlformats.org/officeDocument/2006/relationships/image" Target="../media/image33.png"/><Relationship Id="rId9" Type="http://schemas.openxmlformats.org/officeDocument/2006/relationships/image" Target="../media/image40.jp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8.png"/><Relationship Id="rId7"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comments" Target="../comments/commen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comments" Target="../comments/comment14.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comments" Target="../comments/comment16.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comments" Target="../comments/comment17.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comments" Target="../comments/comment18.xml"/></Relationships>
</file>

<file path=ppt/slides/_rels/slide6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7.png"/></Relationships>
</file>

<file path=ppt/slides/_rels/slide6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7.png"/></Relationships>
</file>

<file path=ppt/slides/_rels/slide6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3.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comments" Target="../comments/comment19.xml"/><Relationship Id="rId5" Type="http://schemas.openxmlformats.org/officeDocument/2006/relationships/image" Target="../media/image3.pn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comments" Target="../comments/comment20.xml"/><Relationship Id="rId5" Type="http://schemas.openxmlformats.org/officeDocument/2006/relationships/image" Target="../media/image1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76.jpg"/><Relationship Id="rId5" Type="http://schemas.openxmlformats.org/officeDocument/2006/relationships/image" Target="../media/image16.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comments" Target="../comments/comment21.xml"/></Relationships>
</file>

<file path=ppt/slides/_rels/slide7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9.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comments" Target="../comments/comment22.xml"/></Relationships>
</file>

<file path=ppt/slides/_rels/slide7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9.png"/><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comments" Target="../comments/comment23.xml"/></Relationships>
</file>

<file path=ppt/slides/_rels/slide7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9.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comments" Target="../comments/comment24.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comments" Target="../comments/comment25.xml"/><Relationship Id="rId5" Type="http://schemas.openxmlformats.org/officeDocument/2006/relationships/image" Target="../media/image87.png"/><Relationship Id="rId4" Type="http://schemas.openxmlformats.org/officeDocument/2006/relationships/image" Target="../media/image21.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1.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1.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1.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1.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1.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1.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comments" Target="../comments/comment26.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comments" Target="../comments/comment27.xml"/><Relationship Id="rId5" Type="http://schemas.openxmlformats.org/officeDocument/2006/relationships/image" Target="../media/image8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descr="✅ ¿Que es la Química? Química Genera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 descr="5 teorías sobre el origen de la vida: ¿Cómo surgió y evolucionó el ser  vivo? - Clarí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
          <p:cNvSpPr/>
          <p:nvPr/>
        </p:nvSpPr>
        <p:spPr>
          <a:xfrm>
            <a:off x="6619165" y="2855253"/>
            <a:ext cx="5130436" cy="3006594"/>
          </a:xfrm>
          <a:prstGeom prst="roundRect">
            <a:avLst>
              <a:gd name="adj" fmla="val 16667"/>
            </a:avLst>
          </a:prstGeom>
          <a:solidFill>
            <a:schemeClr val="lt1"/>
          </a:solidFill>
          <a:ln w="762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89" name="Google Shape;89;p1"/>
          <p:cNvSpPr/>
          <p:nvPr/>
        </p:nvSpPr>
        <p:spPr>
          <a:xfrm>
            <a:off x="6619165" y="1465606"/>
            <a:ext cx="5130435" cy="1224809"/>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PROTECCIÓN PERSONAL, MANEJO DE SUSTANCIAS QUÍMICAS COMBUSTIBLES Y COMBURENTES</a:t>
            </a:r>
            <a:endParaRPr/>
          </a:p>
        </p:txBody>
      </p:sp>
      <p:sp>
        <p:nvSpPr>
          <p:cNvPr id="90" name="Google Shape;90;p1"/>
          <p:cNvSpPr txBox="1"/>
          <p:nvPr/>
        </p:nvSpPr>
        <p:spPr>
          <a:xfrm>
            <a:off x="6735525" y="3007650"/>
            <a:ext cx="5014200"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3A3838"/>
                </a:solidFill>
                <a:latin typeface="Open Sans"/>
                <a:ea typeface="Open Sans"/>
                <a:cs typeface="Open Sans"/>
                <a:sym typeface="Open Sans"/>
              </a:rPr>
              <a:t>Bienvenidos a la unidad de contenido </a:t>
            </a:r>
            <a:endParaRPr/>
          </a:p>
          <a:p>
            <a:pPr marL="0" marR="0" lvl="0" indent="0" algn="ctr" rtl="0">
              <a:spcBef>
                <a:spcPts val="0"/>
              </a:spcBef>
              <a:spcAft>
                <a:spcPts val="0"/>
              </a:spcAft>
              <a:buNone/>
            </a:pPr>
            <a:r>
              <a:rPr lang="es-ES" sz="1400">
                <a:solidFill>
                  <a:srgbClr val="3A3838"/>
                </a:solidFill>
                <a:latin typeface="Open Sans"/>
                <a:ea typeface="Open Sans"/>
                <a:cs typeface="Open Sans"/>
                <a:sym typeface="Open Sans"/>
              </a:rPr>
              <a:t>PROTECCIÓN PERSONAL, MANEJO DE SUSTANCIAS QUÍMICAS COMBUSTIBLES Y COMBURENTES</a:t>
            </a:r>
            <a:endParaRPr/>
          </a:p>
          <a:p>
            <a:pPr marL="0" marR="0" lvl="0" indent="0" algn="l"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a:solidFill>
                  <a:schemeClr val="dk1"/>
                </a:solidFill>
                <a:latin typeface="Open Sans Light"/>
                <a:ea typeface="Open Sans Light"/>
                <a:cs typeface="Open Sans Light"/>
                <a:sym typeface="Open Sans Light"/>
              </a:rPr>
              <a:t>En la presente unidad de aprendizaje se abordarán temas para implementar procedimientos de almacenaje, manipulación, separación, inactivación y disposición final de reactivos y residuos generados en el laboratorio de acuerdo con las normas de protección personal y seguridad e higiene industrial, así mismo, manejar residuos del laboratorio según manual de procedimiento y normatividad vigente</a:t>
            </a:r>
            <a:r>
              <a:rPr lang="es-ES" sz="1200">
                <a:solidFill>
                  <a:schemeClr val="dk1"/>
                </a:solidFill>
                <a:latin typeface="Open Sans Light"/>
                <a:ea typeface="Open Sans Light"/>
                <a:cs typeface="Open Sans Light"/>
                <a:sym typeface="Open Sans Light"/>
              </a:rPr>
              <a:t>.</a:t>
            </a:r>
            <a:endParaRPr sz="1400">
              <a:solidFill>
                <a:srgbClr val="1A3255"/>
              </a:solidFill>
              <a:latin typeface="Open Sans Light"/>
              <a:ea typeface="Open Sans Light"/>
              <a:cs typeface="Open Sans Light"/>
              <a:sym typeface="Open Sans Light"/>
            </a:endParaRPr>
          </a:p>
        </p:txBody>
      </p:sp>
      <p:pic>
        <p:nvPicPr>
          <p:cNvPr id="91" name="Google Shape;91;p1" descr="Icono&#10;&#10;Descripción generada automáticamente"/>
          <p:cNvPicPr preferRelativeResize="0"/>
          <p:nvPr/>
        </p:nvPicPr>
        <p:blipFill rotWithShape="1">
          <a:blip r:embed="rId3">
            <a:alphaModFix/>
          </a:blip>
          <a:srcRect/>
          <a:stretch/>
        </p:blipFill>
        <p:spPr>
          <a:xfrm>
            <a:off x="7258050" y="6156580"/>
            <a:ext cx="548640" cy="681375"/>
          </a:xfrm>
          <a:prstGeom prst="rect">
            <a:avLst/>
          </a:prstGeom>
          <a:noFill/>
          <a:ln>
            <a:noFill/>
          </a:ln>
        </p:spPr>
      </p:pic>
      <p:pic>
        <p:nvPicPr>
          <p:cNvPr id="92" name="Google Shape;92;p1" descr="Imagen que contiene Diagrama, Dibujo de ingeniería&#10;&#10;Descripción generada automáticamente"/>
          <p:cNvPicPr preferRelativeResize="0"/>
          <p:nvPr/>
        </p:nvPicPr>
        <p:blipFill rotWithShape="1">
          <a:blip r:embed="rId4">
            <a:alphaModFix/>
          </a:blip>
          <a:srcRect/>
          <a:stretch/>
        </p:blipFill>
        <p:spPr>
          <a:xfrm>
            <a:off x="612775" y="1188720"/>
            <a:ext cx="5645950" cy="44805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0"/>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47" name="Google Shape;247;p10"/>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1</a:t>
            </a:r>
            <a:endParaRPr/>
          </a:p>
        </p:txBody>
      </p:sp>
      <p:sp>
        <p:nvSpPr>
          <p:cNvPr id="248" name="Google Shape;248;p10"/>
          <p:cNvSpPr/>
          <p:nvPr/>
        </p:nvSpPr>
        <p:spPr>
          <a:xfrm>
            <a:off x="6816638" y="3002206"/>
            <a:ext cx="4735488" cy="1072575"/>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0"/>
          <p:cNvSpPr/>
          <p:nvPr/>
        </p:nvSpPr>
        <p:spPr>
          <a:xfrm>
            <a:off x="6816638" y="4148010"/>
            <a:ext cx="4735488" cy="625905"/>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0"/>
          <p:cNvSpPr txBox="1"/>
          <p:nvPr/>
        </p:nvSpPr>
        <p:spPr>
          <a:xfrm>
            <a:off x="7003157" y="3090574"/>
            <a:ext cx="4362300" cy="1600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La información necesaria para resolver la actividad, la encontrarás en el </a:t>
            </a:r>
            <a:r>
              <a:rPr lang="es-ES">
                <a:solidFill>
                  <a:srgbClr val="3A3838"/>
                </a:solidFill>
                <a:latin typeface="Open Sans"/>
                <a:ea typeface="Open Sans"/>
                <a:cs typeface="Open Sans"/>
                <a:sym typeface="Open Sans"/>
              </a:rPr>
              <a:t>contenido</a:t>
            </a:r>
            <a:r>
              <a:rPr lang="es-ES" sz="1400">
                <a:solidFill>
                  <a:srgbClr val="3A3838"/>
                </a:solidFill>
                <a:latin typeface="Open Sans"/>
                <a:ea typeface="Open Sans"/>
                <a:cs typeface="Open Sans"/>
                <a:sym typeface="Open Sans"/>
              </a:rPr>
              <a:t> disponible a continuación. Recuerda descargar y desarrollar la guía de aprendizaje.</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¡Está bien profesor, revisaré la información y resolveré la actividad!</a:t>
            </a:r>
            <a:endParaRPr/>
          </a:p>
        </p:txBody>
      </p:sp>
      <p:pic>
        <p:nvPicPr>
          <p:cNvPr id="251" name="Google Shape;251;p10"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52" name="Google Shape;252;p10"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253" name="Google Shape;253;p10" descr="Icono&#10;&#10;Descripción generada automáticamente"/>
          <p:cNvPicPr preferRelativeResize="0"/>
          <p:nvPr/>
        </p:nvPicPr>
        <p:blipFill rotWithShape="1">
          <a:blip r:embed="rId5">
            <a:alphaModFix/>
          </a:blip>
          <a:srcRect/>
          <a:stretch/>
        </p:blipFill>
        <p:spPr>
          <a:xfrm>
            <a:off x="8916324" y="4992454"/>
            <a:ext cx="434340" cy="539422"/>
          </a:xfrm>
          <a:prstGeom prst="rect">
            <a:avLst/>
          </a:prstGeom>
          <a:noFill/>
          <a:ln>
            <a:noFill/>
          </a:ln>
        </p:spPr>
      </p:pic>
      <p:pic>
        <p:nvPicPr>
          <p:cNvPr id="254" name="Google Shape;254;p10" descr="Icono&#10;&#10;Descripción generada automáticamente"/>
          <p:cNvPicPr preferRelativeResize="0"/>
          <p:nvPr/>
        </p:nvPicPr>
        <p:blipFill rotWithShape="1">
          <a:blip r:embed="rId5">
            <a:alphaModFix/>
          </a:blip>
          <a:srcRect/>
          <a:stretch/>
        </p:blipFill>
        <p:spPr>
          <a:xfrm>
            <a:off x="10184130" y="6186250"/>
            <a:ext cx="434340" cy="539422"/>
          </a:xfrm>
          <a:prstGeom prst="rect">
            <a:avLst/>
          </a:prstGeom>
          <a:noFill/>
          <a:ln>
            <a:noFill/>
          </a:ln>
        </p:spPr>
      </p:pic>
      <p:sp>
        <p:nvSpPr>
          <p:cNvPr id="255" name="Google Shape;255;p10"/>
          <p:cNvSpPr/>
          <p:nvPr/>
        </p:nvSpPr>
        <p:spPr>
          <a:xfrm>
            <a:off x="7600355" y="5805244"/>
            <a:ext cx="3099566"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F3F3F"/>
                </a:solidFill>
                <a:latin typeface="Calibri"/>
                <a:ea typeface="Calibri"/>
                <a:cs typeface="Calibri"/>
                <a:sym typeface="Calibri"/>
              </a:rPr>
              <a:t>Haz clic en el botón descargar actividad:</a:t>
            </a:r>
            <a:endParaRPr/>
          </a:p>
        </p:txBody>
      </p:sp>
      <p:pic>
        <p:nvPicPr>
          <p:cNvPr id="256" name="Google Shape;256;p10" descr="Texto&#10;&#10;Descripción generada automáticamente"/>
          <p:cNvPicPr preferRelativeResize="0"/>
          <p:nvPr/>
        </p:nvPicPr>
        <p:blipFill rotWithShape="1">
          <a:blip r:embed="rId6">
            <a:alphaModFix/>
          </a:blip>
          <a:srcRect/>
          <a:stretch/>
        </p:blipFill>
        <p:spPr>
          <a:xfrm>
            <a:off x="8082858" y="6186250"/>
            <a:ext cx="2101272" cy="44736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100"/>
          <p:cNvSpPr/>
          <p:nvPr/>
        </p:nvSpPr>
        <p:spPr>
          <a:xfrm>
            <a:off x="548225" y="1989700"/>
            <a:ext cx="77334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075" name="Google Shape;2075;p100"/>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pic>
        <p:nvPicPr>
          <p:cNvPr id="2076" name="Google Shape;2076;p100"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077" name="Google Shape;2077;p100"/>
          <p:cNvSpPr/>
          <p:nvPr/>
        </p:nvSpPr>
        <p:spPr>
          <a:xfrm>
            <a:off x="9041130" y="2735324"/>
            <a:ext cx="3017400" cy="2823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2. Leer las etiquetas de seguridad</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pic>
        <p:nvPicPr>
          <p:cNvPr id="2078" name="Google Shape;2078;p100" descr="Icono&#10;&#10;Descripción generada automáticamente"/>
          <p:cNvPicPr preferRelativeResize="0"/>
          <p:nvPr/>
        </p:nvPicPr>
        <p:blipFill rotWithShape="1">
          <a:blip r:embed="rId4">
            <a:alphaModFix/>
          </a:blip>
          <a:srcRect/>
          <a:stretch/>
        </p:blipFill>
        <p:spPr>
          <a:xfrm>
            <a:off x="4792759" y="2550979"/>
            <a:ext cx="434340" cy="539422"/>
          </a:xfrm>
          <a:prstGeom prst="rect">
            <a:avLst/>
          </a:prstGeom>
          <a:noFill/>
          <a:ln>
            <a:noFill/>
          </a:ln>
        </p:spPr>
      </p:pic>
      <p:sp>
        <p:nvSpPr>
          <p:cNvPr id="2079" name="Google Shape;2079;p100"/>
          <p:cNvSpPr txBox="1"/>
          <p:nvPr/>
        </p:nvSpPr>
        <p:spPr>
          <a:xfrm>
            <a:off x="6616337" y="3113761"/>
            <a:ext cx="5143500" cy="2031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recipientes de los reactivos y sustancias químicas incluyen los pictogramas y las frases que informan sobre sus riesgos, su correcto uso y las medidas a seguir en caso de ingestión, inhalación, etc. </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Las fichas de datos de seguridad, deben estar siempre  disponibles en la empresa, ya que estas proporcionan la información complementaria sobre las características particulares propias de cada producto.</a:t>
            </a:r>
            <a:endParaRPr sz="1400">
              <a:solidFill>
                <a:srgbClr val="3A3838"/>
              </a:solidFill>
              <a:latin typeface="Open Sans"/>
              <a:ea typeface="Open Sans"/>
              <a:cs typeface="Open Sans"/>
              <a:sym typeface="Open Sans"/>
            </a:endParaRPr>
          </a:p>
        </p:txBody>
      </p:sp>
      <p:sp>
        <p:nvSpPr>
          <p:cNvPr id="2080" name="Google Shape;2080;p100"/>
          <p:cNvSpPr/>
          <p:nvPr/>
        </p:nvSpPr>
        <p:spPr>
          <a:xfrm>
            <a:off x="10481499" y="6186225"/>
            <a:ext cx="1577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pictograma.png</a:t>
            </a:r>
            <a:endParaRPr sz="1400">
              <a:solidFill>
                <a:schemeClr val="dk1"/>
              </a:solidFill>
              <a:latin typeface="Open Sans"/>
              <a:ea typeface="Open Sans"/>
              <a:cs typeface="Open Sans"/>
              <a:sym typeface="Open Sans"/>
            </a:endParaRPr>
          </a:p>
        </p:txBody>
      </p:sp>
      <p:pic>
        <p:nvPicPr>
          <p:cNvPr id="2081" name="Google Shape;2081;p100" descr="Patrón de fondo&#10;&#10;Descripción generada automáticamente"/>
          <p:cNvPicPr preferRelativeResize="0"/>
          <p:nvPr/>
        </p:nvPicPr>
        <p:blipFill rotWithShape="1">
          <a:blip r:embed="rId5">
            <a:alphaModFix/>
          </a:blip>
          <a:srcRect/>
          <a:stretch/>
        </p:blipFill>
        <p:spPr>
          <a:xfrm>
            <a:off x="7698105" y="5145086"/>
            <a:ext cx="2979964" cy="1531499"/>
          </a:xfrm>
          <a:prstGeom prst="rect">
            <a:avLst/>
          </a:prstGeom>
          <a:noFill/>
          <a:ln>
            <a:noFill/>
          </a:ln>
        </p:spPr>
      </p:pic>
      <p:sp>
        <p:nvSpPr>
          <p:cNvPr id="2082" name="Google Shape;2082;p100"/>
          <p:cNvSpPr/>
          <p:nvPr/>
        </p:nvSpPr>
        <p:spPr>
          <a:xfrm>
            <a:off x="4564159" y="2499996"/>
            <a:ext cx="434340" cy="434340"/>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3" name="Google Shape;2083;p100"/>
          <p:cNvSpPr/>
          <p:nvPr/>
        </p:nvSpPr>
        <p:spPr>
          <a:xfrm>
            <a:off x="322524" y="947175"/>
            <a:ext cx="85647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084" name="Google Shape;2084;p100"/>
          <p:cNvSpPr txBox="1"/>
          <p:nvPr/>
        </p:nvSpPr>
        <p:spPr>
          <a:xfrm>
            <a:off x="548225" y="1248401"/>
            <a:ext cx="107706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101"/>
          <p:cNvSpPr/>
          <p:nvPr/>
        </p:nvSpPr>
        <p:spPr>
          <a:xfrm>
            <a:off x="548225" y="1989700"/>
            <a:ext cx="77070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091" name="Google Shape;2091;p10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pic>
        <p:nvPicPr>
          <p:cNvPr id="2092" name="Google Shape;2092;p101"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093" name="Google Shape;2093;p101"/>
          <p:cNvSpPr/>
          <p:nvPr/>
        </p:nvSpPr>
        <p:spPr>
          <a:xfrm>
            <a:off x="9041130" y="2735324"/>
            <a:ext cx="3017521" cy="28219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3. Ropa para el laboratorio</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094" name="Google Shape;2094;p101"/>
          <p:cNvSpPr txBox="1"/>
          <p:nvPr/>
        </p:nvSpPr>
        <p:spPr>
          <a:xfrm>
            <a:off x="6776611" y="3198990"/>
            <a:ext cx="4933800" cy="954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utilización de la bata es de estricto cumplimiento en el laboratorio, además de llevar calzado cerrado, y en caso de usar el cabello largo, se debe evitar cualquier riesgo </a:t>
            </a:r>
            <a:r>
              <a:rPr lang="es-ES">
                <a:solidFill>
                  <a:srgbClr val="3A3838"/>
                </a:solidFill>
                <a:latin typeface="Open Sans"/>
                <a:ea typeface="Open Sans"/>
                <a:cs typeface="Open Sans"/>
                <a:sym typeface="Open Sans"/>
              </a:rPr>
              <a:t>recogiendo</a:t>
            </a:r>
            <a:r>
              <a:rPr lang="es-ES" sz="1400">
                <a:solidFill>
                  <a:srgbClr val="3A3838"/>
                </a:solidFill>
                <a:latin typeface="Open Sans"/>
                <a:ea typeface="Open Sans"/>
                <a:cs typeface="Open Sans"/>
                <a:sym typeface="Open Sans"/>
              </a:rPr>
              <a:t> y usando gorro desechable. </a:t>
            </a:r>
            <a:endParaRPr sz="1400">
              <a:solidFill>
                <a:srgbClr val="3A3838"/>
              </a:solidFill>
              <a:latin typeface="Open Sans"/>
              <a:ea typeface="Open Sans"/>
              <a:cs typeface="Open Sans"/>
              <a:sym typeface="Open Sans"/>
            </a:endParaRPr>
          </a:p>
        </p:txBody>
      </p:sp>
      <p:sp>
        <p:nvSpPr>
          <p:cNvPr id="2095" name="Google Shape;2095;p101"/>
          <p:cNvSpPr/>
          <p:nvPr/>
        </p:nvSpPr>
        <p:spPr>
          <a:xfrm>
            <a:off x="9926800" y="5169650"/>
            <a:ext cx="18702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trajelaboratorio.png</a:t>
            </a:r>
            <a:endParaRPr sz="1400">
              <a:solidFill>
                <a:schemeClr val="dk1"/>
              </a:solidFill>
              <a:latin typeface="Open Sans"/>
              <a:ea typeface="Open Sans"/>
              <a:cs typeface="Open Sans"/>
              <a:sym typeface="Open Sans"/>
            </a:endParaRPr>
          </a:p>
        </p:txBody>
      </p:sp>
      <p:sp>
        <p:nvSpPr>
          <p:cNvPr id="2096" name="Google Shape;2096;p101"/>
          <p:cNvSpPr/>
          <p:nvPr/>
        </p:nvSpPr>
        <p:spPr>
          <a:xfrm>
            <a:off x="5414520" y="2550979"/>
            <a:ext cx="434340" cy="434340"/>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97" name="Google Shape;2097;p101" descr="Icono&#10;&#10;Descripción generada automáticamente"/>
          <p:cNvPicPr preferRelativeResize="0"/>
          <p:nvPr/>
        </p:nvPicPr>
        <p:blipFill rotWithShape="1">
          <a:blip r:embed="rId4">
            <a:alphaModFix/>
          </a:blip>
          <a:srcRect/>
          <a:stretch/>
        </p:blipFill>
        <p:spPr>
          <a:xfrm>
            <a:off x="5583079" y="2659568"/>
            <a:ext cx="434340" cy="539422"/>
          </a:xfrm>
          <a:prstGeom prst="rect">
            <a:avLst/>
          </a:prstGeom>
          <a:noFill/>
          <a:ln>
            <a:noFill/>
          </a:ln>
        </p:spPr>
      </p:pic>
      <p:pic>
        <p:nvPicPr>
          <p:cNvPr id="2098" name="Google Shape;2098;p101" descr="Icono&#10;&#10;Descripción generada automáticamente"/>
          <p:cNvPicPr preferRelativeResize="0"/>
          <p:nvPr/>
        </p:nvPicPr>
        <p:blipFill rotWithShape="1">
          <a:blip r:embed="rId5">
            <a:alphaModFix/>
          </a:blip>
          <a:srcRect/>
          <a:stretch/>
        </p:blipFill>
        <p:spPr>
          <a:xfrm>
            <a:off x="8475497" y="4444004"/>
            <a:ext cx="1451305" cy="1451305"/>
          </a:xfrm>
          <a:prstGeom prst="rect">
            <a:avLst/>
          </a:prstGeom>
          <a:noFill/>
          <a:ln>
            <a:noFill/>
          </a:ln>
        </p:spPr>
      </p:pic>
      <p:sp>
        <p:nvSpPr>
          <p:cNvPr id="2099" name="Google Shape;2099;p101"/>
          <p:cNvSpPr/>
          <p:nvPr/>
        </p:nvSpPr>
        <p:spPr>
          <a:xfrm>
            <a:off x="322525" y="947175"/>
            <a:ext cx="83145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100" name="Google Shape;2100;p101"/>
          <p:cNvSpPr txBox="1"/>
          <p:nvPr/>
        </p:nvSpPr>
        <p:spPr>
          <a:xfrm>
            <a:off x="548231" y="1248405"/>
            <a:ext cx="107706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102"/>
          <p:cNvSpPr/>
          <p:nvPr/>
        </p:nvSpPr>
        <p:spPr>
          <a:xfrm>
            <a:off x="548225" y="1989700"/>
            <a:ext cx="77598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07" name="Google Shape;2107;p10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pic>
        <p:nvPicPr>
          <p:cNvPr id="2108" name="Google Shape;2108;p102"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109" name="Google Shape;2109;p102"/>
          <p:cNvSpPr/>
          <p:nvPr/>
        </p:nvSpPr>
        <p:spPr>
          <a:xfrm>
            <a:off x="9041130" y="2735324"/>
            <a:ext cx="3017521" cy="28219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4. Cuidar los ojos</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10" name="Google Shape;2110;p102"/>
          <p:cNvSpPr txBox="1"/>
          <p:nvPr/>
        </p:nvSpPr>
        <p:spPr>
          <a:xfrm>
            <a:off x="6960870" y="3198990"/>
            <a:ext cx="4724400" cy="1816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ojos en particular son muy susceptibles de daño por agentes químicos, por ello, se deben utilizar las gafas de seguridad siempre que se esté en el laboratorio. </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Tampoco se deben llevar lentes de contacto en el laboratorio, puesto que, en caso de un accidente, pueden empeorar las lesiones en ojos.</a:t>
            </a:r>
            <a:endParaRPr sz="1400">
              <a:solidFill>
                <a:srgbClr val="3A3838"/>
              </a:solidFill>
              <a:latin typeface="Open Sans"/>
              <a:ea typeface="Open Sans"/>
              <a:cs typeface="Open Sans"/>
              <a:sym typeface="Open Sans"/>
            </a:endParaRPr>
          </a:p>
        </p:txBody>
      </p:sp>
      <p:sp>
        <p:nvSpPr>
          <p:cNvPr id="2111" name="Google Shape;2111;p102"/>
          <p:cNvSpPr/>
          <p:nvPr/>
        </p:nvSpPr>
        <p:spPr>
          <a:xfrm>
            <a:off x="10085776" y="5249200"/>
            <a:ext cx="1972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gafaslaboratorio.png</a:t>
            </a:r>
            <a:endParaRPr sz="1400">
              <a:solidFill>
                <a:schemeClr val="dk1"/>
              </a:solidFill>
              <a:latin typeface="Open Sans"/>
              <a:ea typeface="Open Sans"/>
              <a:cs typeface="Open Sans"/>
              <a:sym typeface="Open Sans"/>
            </a:endParaRPr>
          </a:p>
        </p:txBody>
      </p:sp>
      <p:sp>
        <p:nvSpPr>
          <p:cNvPr id="2112" name="Google Shape;2112;p102"/>
          <p:cNvSpPr/>
          <p:nvPr/>
        </p:nvSpPr>
        <p:spPr>
          <a:xfrm>
            <a:off x="4654994" y="3329684"/>
            <a:ext cx="434340" cy="434340"/>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13" name="Google Shape;2113;p102" descr="Icono&#10;&#10;Descripción generada automáticamente"/>
          <p:cNvPicPr preferRelativeResize="0"/>
          <p:nvPr/>
        </p:nvPicPr>
        <p:blipFill rotWithShape="1">
          <a:blip r:embed="rId4">
            <a:alphaModFix/>
          </a:blip>
          <a:srcRect/>
          <a:stretch/>
        </p:blipFill>
        <p:spPr>
          <a:xfrm>
            <a:off x="4850621" y="3459787"/>
            <a:ext cx="434340" cy="539422"/>
          </a:xfrm>
          <a:prstGeom prst="rect">
            <a:avLst/>
          </a:prstGeom>
          <a:noFill/>
          <a:ln>
            <a:noFill/>
          </a:ln>
        </p:spPr>
      </p:pic>
      <p:pic>
        <p:nvPicPr>
          <p:cNvPr id="2114" name="Google Shape;2114;p102" descr="Icono&#10;&#10;Descripción generada automáticamente"/>
          <p:cNvPicPr preferRelativeResize="0"/>
          <p:nvPr/>
        </p:nvPicPr>
        <p:blipFill rotWithShape="1">
          <a:blip r:embed="rId5">
            <a:alphaModFix/>
          </a:blip>
          <a:srcRect/>
          <a:stretch/>
        </p:blipFill>
        <p:spPr>
          <a:xfrm>
            <a:off x="8557224" y="4841905"/>
            <a:ext cx="1342873" cy="1342873"/>
          </a:xfrm>
          <a:prstGeom prst="rect">
            <a:avLst/>
          </a:prstGeom>
          <a:noFill/>
          <a:ln>
            <a:noFill/>
          </a:ln>
        </p:spPr>
      </p:pic>
      <p:sp>
        <p:nvSpPr>
          <p:cNvPr id="2115" name="Google Shape;2115;p102"/>
          <p:cNvSpPr/>
          <p:nvPr/>
        </p:nvSpPr>
        <p:spPr>
          <a:xfrm>
            <a:off x="322525" y="947175"/>
            <a:ext cx="83277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116" name="Google Shape;2116;p102"/>
          <p:cNvSpPr txBox="1"/>
          <p:nvPr/>
        </p:nvSpPr>
        <p:spPr>
          <a:xfrm>
            <a:off x="548231" y="1275205"/>
            <a:ext cx="107706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03"/>
          <p:cNvSpPr/>
          <p:nvPr/>
        </p:nvSpPr>
        <p:spPr>
          <a:xfrm>
            <a:off x="548225" y="1989700"/>
            <a:ext cx="77466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23" name="Google Shape;2123;p10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pic>
        <p:nvPicPr>
          <p:cNvPr id="2124" name="Google Shape;2124;p103"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125" name="Google Shape;2125;p103"/>
          <p:cNvSpPr/>
          <p:nvPr/>
        </p:nvSpPr>
        <p:spPr>
          <a:xfrm>
            <a:off x="9041130" y="2735324"/>
            <a:ext cx="3017521" cy="28219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5. Usar guantes</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26" name="Google Shape;2126;p103"/>
          <p:cNvSpPr txBox="1"/>
          <p:nvPr/>
        </p:nvSpPr>
        <p:spPr>
          <a:xfrm>
            <a:off x="7269480" y="3198990"/>
            <a:ext cx="4503420" cy="5232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Ante todo, cuando se manipulan productos y/o sustancias corrosivas o tóxicas.</a:t>
            </a:r>
            <a:endParaRPr sz="1400">
              <a:solidFill>
                <a:srgbClr val="3A3838"/>
              </a:solidFill>
              <a:latin typeface="Open Sans"/>
              <a:ea typeface="Open Sans"/>
              <a:cs typeface="Open Sans"/>
              <a:sym typeface="Open Sans"/>
            </a:endParaRPr>
          </a:p>
        </p:txBody>
      </p:sp>
      <p:sp>
        <p:nvSpPr>
          <p:cNvPr id="2127" name="Google Shape;2127;p103"/>
          <p:cNvSpPr/>
          <p:nvPr/>
        </p:nvSpPr>
        <p:spPr>
          <a:xfrm>
            <a:off x="9634976" y="5681550"/>
            <a:ext cx="2137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guanteslaboratorio.png</a:t>
            </a:r>
            <a:endParaRPr sz="1400">
              <a:solidFill>
                <a:schemeClr val="dk1"/>
              </a:solidFill>
              <a:latin typeface="Open Sans"/>
              <a:ea typeface="Open Sans"/>
              <a:cs typeface="Open Sans"/>
              <a:sym typeface="Open Sans"/>
            </a:endParaRPr>
          </a:p>
        </p:txBody>
      </p:sp>
      <p:sp>
        <p:nvSpPr>
          <p:cNvPr id="2128" name="Google Shape;2128;p103"/>
          <p:cNvSpPr/>
          <p:nvPr/>
        </p:nvSpPr>
        <p:spPr>
          <a:xfrm>
            <a:off x="5499147" y="3234505"/>
            <a:ext cx="434340" cy="434340"/>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29" name="Google Shape;2129;p103" descr="Icono&#10;&#10;Descripción generada automáticamente"/>
          <p:cNvPicPr preferRelativeResize="0"/>
          <p:nvPr/>
        </p:nvPicPr>
        <p:blipFill rotWithShape="1">
          <a:blip r:embed="rId4">
            <a:alphaModFix/>
          </a:blip>
          <a:srcRect/>
          <a:stretch/>
        </p:blipFill>
        <p:spPr>
          <a:xfrm>
            <a:off x="5661660" y="3406575"/>
            <a:ext cx="434340" cy="539422"/>
          </a:xfrm>
          <a:prstGeom prst="rect">
            <a:avLst/>
          </a:prstGeom>
          <a:noFill/>
          <a:ln>
            <a:noFill/>
          </a:ln>
        </p:spPr>
      </p:pic>
      <p:pic>
        <p:nvPicPr>
          <p:cNvPr id="2130" name="Google Shape;2130;p103" descr="Icono&#10;&#10;Descripción generada automáticamente"/>
          <p:cNvPicPr preferRelativeResize="0"/>
          <p:nvPr/>
        </p:nvPicPr>
        <p:blipFill rotWithShape="1">
          <a:blip r:embed="rId5">
            <a:alphaModFix/>
          </a:blip>
          <a:srcRect/>
          <a:stretch/>
        </p:blipFill>
        <p:spPr>
          <a:xfrm>
            <a:off x="8380062" y="3992860"/>
            <a:ext cx="1488666" cy="1488666"/>
          </a:xfrm>
          <a:prstGeom prst="rect">
            <a:avLst/>
          </a:prstGeom>
          <a:noFill/>
          <a:ln>
            <a:noFill/>
          </a:ln>
        </p:spPr>
      </p:pic>
      <p:sp>
        <p:nvSpPr>
          <p:cNvPr id="2131" name="Google Shape;2131;p103"/>
          <p:cNvSpPr/>
          <p:nvPr/>
        </p:nvSpPr>
        <p:spPr>
          <a:xfrm>
            <a:off x="322525" y="947175"/>
            <a:ext cx="82356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132" name="Google Shape;2132;p103"/>
          <p:cNvSpPr txBox="1"/>
          <p:nvPr/>
        </p:nvSpPr>
        <p:spPr>
          <a:xfrm>
            <a:off x="548231" y="1275205"/>
            <a:ext cx="107706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104"/>
          <p:cNvSpPr/>
          <p:nvPr/>
        </p:nvSpPr>
        <p:spPr>
          <a:xfrm>
            <a:off x="548225" y="1989700"/>
            <a:ext cx="77466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39" name="Google Shape;2139;p10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pic>
        <p:nvPicPr>
          <p:cNvPr id="2140" name="Google Shape;2140;p104"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141" name="Google Shape;2141;p104"/>
          <p:cNvSpPr/>
          <p:nvPr/>
        </p:nvSpPr>
        <p:spPr>
          <a:xfrm>
            <a:off x="9041130" y="2735324"/>
            <a:ext cx="3017521" cy="28219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6. Manipulación de vidrio</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42" name="Google Shape;2142;p104"/>
          <p:cNvSpPr txBox="1"/>
          <p:nvPr/>
        </p:nvSpPr>
        <p:spPr>
          <a:xfrm>
            <a:off x="6581553" y="3147174"/>
            <a:ext cx="5223244" cy="28931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Jamás presionar un recipiente de vidrio, puesto que, en caso de rompimiento, los cortes pueden ser muy graves.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Para introducir los tapones en los tubos de vidrio se debe humedecer el tubo y el agujero con agua o silicona y protegerse las manos con paños.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cristal caliente debe dejarse aislado encima de una plancha o semejante hasta que se enfríe. Infortunadamente, el cristal caliente no se distingue del frío; si existe duda, utilizar las pinzas o tenacillas.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Nunca utilizar un equipo de vidrio que se encuentre agrietado o roto. Depositar los materiales de cristal rotos en el contenedor para vidrio, nunca en la papelera.</a:t>
            </a:r>
            <a:endParaRPr/>
          </a:p>
        </p:txBody>
      </p:sp>
      <p:sp>
        <p:nvSpPr>
          <p:cNvPr id="2143" name="Google Shape;2143;p104"/>
          <p:cNvSpPr/>
          <p:nvPr/>
        </p:nvSpPr>
        <p:spPr>
          <a:xfrm>
            <a:off x="9886950" y="6140075"/>
            <a:ext cx="1133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vidrio.png</a:t>
            </a:r>
            <a:endParaRPr sz="1400">
              <a:solidFill>
                <a:schemeClr val="dk1"/>
              </a:solidFill>
              <a:latin typeface="Open Sans"/>
              <a:ea typeface="Open Sans"/>
              <a:cs typeface="Open Sans"/>
              <a:sym typeface="Open Sans"/>
            </a:endParaRPr>
          </a:p>
        </p:txBody>
      </p:sp>
      <p:sp>
        <p:nvSpPr>
          <p:cNvPr id="2144" name="Google Shape;2144;p104"/>
          <p:cNvSpPr/>
          <p:nvPr/>
        </p:nvSpPr>
        <p:spPr>
          <a:xfrm>
            <a:off x="4715954" y="3957427"/>
            <a:ext cx="434340" cy="434340"/>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45" name="Google Shape;2145;p104" descr="Icono&#10;&#10;Descripción generada automáticamente"/>
          <p:cNvPicPr preferRelativeResize="0"/>
          <p:nvPr/>
        </p:nvPicPr>
        <p:blipFill rotWithShape="1">
          <a:blip r:embed="rId4">
            <a:alphaModFix/>
          </a:blip>
          <a:srcRect/>
          <a:stretch/>
        </p:blipFill>
        <p:spPr>
          <a:xfrm>
            <a:off x="4984384" y="3930597"/>
            <a:ext cx="434340" cy="539422"/>
          </a:xfrm>
          <a:prstGeom prst="rect">
            <a:avLst/>
          </a:prstGeom>
          <a:noFill/>
          <a:ln>
            <a:noFill/>
          </a:ln>
        </p:spPr>
      </p:pic>
      <p:pic>
        <p:nvPicPr>
          <p:cNvPr id="2146" name="Google Shape;2146;p104" descr="Icono&#10;&#10;Descripción generada automáticamente"/>
          <p:cNvPicPr preferRelativeResize="0"/>
          <p:nvPr/>
        </p:nvPicPr>
        <p:blipFill rotWithShape="1">
          <a:blip r:embed="rId5">
            <a:alphaModFix/>
          </a:blip>
          <a:srcRect/>
          <a:stretch/>
        </p:blipFill>
        <p:spPr>
          <a:xfrm>
            <a:off x="9041130" y="5763306"/>
            <a:ext cx="845820" cy="845820"/>
          </a:xfrm>
          <a:prstGeom prst="rect">
            <a:avLst/>
          </a:prstGeom>
          <a:noFill/>
          <a:ln>
            <a:noFill/>
          </a:ln>
        </p:spPr>
      </p:pic>
      <p:sp>
        <p:nvSpPr>
          <p:cNvPr id="2147" name="Google Shape;2147;p104"/>
          <p:cNvSpPr/>
          <p:nvPr/>
        </p:nvSpPr>
        <p:spPr>
          <a:xfrm>
            <a:off x="322525" y="947175"/>
            <a:ext cx="85383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148" name="Google Shape;2148;p104"/>
          <p:cNvSpPr txBox="1"/>
          <p:nvPr/>
        </p:nvSpPr>
        <p:spPr>
          <a:xfrm>
            <a:off x="548231" y="1275205"/>
            <a:ext cx="107706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05"/>
          <p:cNvSpPr/>
          <p:nvPr/>
        </p:nvSpPr>
        <p:spPr>
          <a:xfrm>
            <a:off x="548225" y="1989700"/>
            <a:ext cx="77730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55" name="Google Shape;2155;p105"/>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pic>
        <p:nvPicPr>
          <p:cNvPr id="2156" name="Google Shape;2156;p105"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157" name="Google Shape;2157;p105"/>
          <p:cNvSpPr/>
          <p:nvPr/>
        </p:nvSpPr>
        <p:spPr>
          <a:xfrm>
            <a:off x="8526780" y="2735324"/>
            <a:ext cx="3531871" cy="28219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7. Manipulación de productos químicos</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58" name="Google Shape;2158;p105"/>
          <p:cNvSpPr txBox="1"/>
          <p:nvPr/>
        </p:nvSpPr>
        <p:spPr>
          <a:xfrm>
            <a:off x="7269480" y="3198990"/>
            <a:ext cx="4503420" cy="18158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Las sustancias químicas pueden ser peligrosas por sus propiedades corrosivas, explosivas, inflamables o tóxicas. Gran cantidad de reactivos, especialmente los disolventes orgánicos, se queman en presencia de una llama. </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Otros se pueden llegar a descomponer detonantemente con el calor.</a:t>
            </a:r>
            <a:endParaRPr/>
          </a:p>
        </p:txBody>
      </p:sp>
      <p:sp>
        <p:nvSpPr>
          <p:cNvPr id="2159" name="Google Shape;2159;p105"/>
          <p:cNvSpPr/>
          <p:nvPr/>
        </p:nvSpPr>
        <p:spPr>
          <a:xfrm>
            <a:off x="9873600" y="5810850"/>
            <a:ext cx="2107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productoquimico.png</a:t>
            </a:r>
            <a:endParaRPr sz="1400">
              <a:solidFill>
                <a:schemeClr val="dk1"/>
              </a:solidFill>
              <a:latin typeface="Open Sans"/>
              <a:ea typeface="Open Sans"/>
              <a:cs typeface="Open Sans"/>
              <a:sym typeface="Open Sans"/>
            </a:endParaRPr>
          </a:p>
        </p:txBody>
      </p:sp>
      <p:sp>
        <p:nvSpPr>
          <p:cNvPr id="2160" name="Google Shape;2160;p105"/>
          <p:cNvSpPr/>
          <p:nvPr/>
        </p:nvSpPr>
        <p:spPr>
          <a:xfrm>
            <a:off x="4067078" y="4364937"/>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61" name="Google Shape;2161;p105" descr="Icono&#10;&#10;Descripción generada automáticamente"/>
          <p:cNvPicPr preferRelativeResize="0"/>
          <p:nvPr/>
        </p:nvPicPr>
        <p:blipFill rotWithShape="1">
          <a:blip r:embed="rId4">
            <a:alphaModFix/>
          </a:blip>
          <a:srcRect/>
          <a:stretch/>
        </p:blipFill>
        <p:spPr>
          <a:xfrm>
            <a:off x="4172160" y="4634648"/>
            <a:ext cx="434340" cy="539422"/>
          </a:xfrm>
          <a:prstGeom prst="rect">
            <a:avLst/>
          </a:prstGeom>
          <a:noFill/>
          <a:ln>
            <a:noFill/>
          </a:ln>
        </p:spPr>
      </p:pic>
      <p:pic>
        <p:nvPicPr>
          <p:cNvPr id="2162" name="Google Shape;2162;p105" descr="Icono&#10;&#10;Descripción generada automáticamente"/>
          <p:cNvPicPr preferRelativeResize="0"/>
          <p:nvPr/>
        </p:nvPicPr>
        <p:blipFill rotWithShape="1">
          <a:blip r:embed="rId5">
            <a:alphaModFix/>
          </a:blip>
          <a:srcRect/>
          <a:stretch/>
        </p:blipFill>
        <p:spPr>
          <a:xfrm>
            <a:off x="9195036" y="5206790"/>
            <a:ext cx="979426" cy="979426"/>
          </a:xfrm>
          <a:prstGeom prst="rect">
            <a:avLst/>
          </a:prstGeom>
          <a:noFill/>
          <a:ln>
            <a:noFill/>
          </a:ln>
        </p:spPr>
      </p:pic>
      <p:sp>
        <p:nvSpPr>
          <p:cNvPr id="2163" name="Google Shape;2163;p105"/>
          <p:cNvSpPr/>
          <p:nvPr/>
        </p:nvSpPr>
        <p:spPr>
          <a:xfrm>
            <a:off x="322525" y="947175"/>
            <a:ext cx="83805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164" name="Google Shape;2164;p105"/>
          <p:cNvSpPr txBox="1"/>
          <p:nvPr/>
        </p:nvSpPr>
        <p:spPr>
          <a:xfrm>
            <a:off x="548231" y="1275205"/>
            <a:ext cx="107706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106"/>
          <p:cNvSpPr/>
          <p:nvPr/>
        </p:nvSpPr>
        <p:spPr>
          <a:xfrm>
            <a:off x="548225" y="1989700"/>
            <a:ext cx="77598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71" name="Google Shape;2171;p106"/>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pic>
        <p:nvPicPr>
          <p:cNvPr id="2172" name="Google Shape;2172;p106"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173" name="Google Shape;2173;p106"/>
          <p:cNvSpPr/>
          <p:nvPr/>
        </p:nvSpPr>
        <p:spPr>
          <a:xfrm>
            <a:off x="8012430" y="2735324"/>
            <a:ext cx="4046221" cy="28219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8. No inhalar los vapores de productos químicos</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74" name="Google Shape;2174;p106"/>
          <p:cNvSpPr txBox="1"/>
          <p:nvPr/>
        </p:nvSpPr>
        <p:spPr>
          <a:xfrm>
            <a:off x="6892290" y="3198990"/>
            <a:ext cx="4880610" cy="229293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Laborar en una cabina extractora o campana de gases siempre que se usen productos evaporables. Sin embargo, si se creara una concentración exagerada de vapores en el laboratorio, inmediatamente abrir las ventanas.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Si en alguna oportunidad se debe oler una sustancia, la forma indicada de hacerlo es guiar un poco del vapor hacia la nariz. Nunca acercar la nariz directamente para inhalar del tubo de ensayo. Está totalmente prohibido pipetear los reactivos directamente con la boca. Siempre se debe utilizar un dispositivo especial para líquidos.</a:t>
            </a:r>
            <a:endParaRPr/>
          </a:p>
        </p:txBody>
      </p:sp>
      <p:sp>
        <p:nvSpPr>
          <p:cNvPr id="2175" name="Google Shape;2175;p106"/>
          <p:cNvSpPr/>
          <p:nvPr/>
        </p:nvSpPr>
        <p:spPr>
          <a:xfrm>
            <a:off x="9887276" y="5867225"/>
            <a:ext cx="11856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inhalar.png</a:t>
            </a:r>
            <a:endParaRPr sz="1400">
              <a:solidFill>
                <a:schemeClr val="dk1"/>
              </a:solidFill>
              <a:latin typeface="Open Sans"/>
              <a:ea typeface="Open Sans"/>
              <a:cs typeface="Open Sans"/>
              <a:sym typeface="Open Sans"/>
            </a:endParaRPr>
          </a:p>
        </p:txBody>
      </p:sp>
      <p:sp>
        <p:nvSpPr>
          <p:cNvPr id="2176" name="Google Shape;2176;p106"/>
          <p:cNvSpPr/>
          <p:nvPr/>
        </p:nvSpPr>
        <p:spPr>
          <a:xfrm>
            <a:off x="4572420" y="4634648"/>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77" name="Google Shape;2177;p106" descr="Icono&#10;&#10;Descripción generada automáticamente"/>
          <p:cNvPicPr preferRelativeResize="0"/>
          <p:nvPr/>
        </p:nvPicPr>
        <p:blipFill rotWithShape="1">
          <a:blip r:embed="rId4">
            <a:alphaModFix/>
          </a:blip>
          <a:srcRect/>
          <a:stretch/>
        </p:blipFill>
        <p:spPr>
          <a:xfrm>
            <a:off x="4894672" y="4798202"/>
            <a:ext cx="434340" cy="539422"/>
          </a:xfrm>
          <a:prstGeom prst="rect">
            <a:avLst/>
          </a:prstGeom>
          <a:noFill/>
          <a:ln>
            <a:noFill/>
          </a:ln>
        </p:spPr>
      </p:pic>
      <p:pic>
        <p:nvPicPr>
          <p:cNvPr id="2178" name="Google Shape;2178;p106" descr="Icono&#10;&#10;Descripción generada automáticamente"/>
          <p:cNvPicPr preferRelativeResize="0"/>
          <p:nvPr/>
        </p:nvPicPr>
        <p:blipFill rotWithShape="1">
          <a:blip r:embed="rId5">
            <a:alphaModFix/>
          </a:blip>
          <a:srcRect/>
          <a:stretch/>
        </p:blipFill>
        <p:spPr>
          <a:xfrm>
            <a:off x="8912772" y="5635078"/>
            <a:ext cx="839645" cy="839645"/>
          </a:xfrm>
          <a:prstGeom prst="rect">
            <a:avLst/>
          </a:prstGeom>
          <a:noFill/>
          <a:ln>
            <a:noFill/>
          </a:ln>
        </p:spPr>
      </p:pic>
      <p:sp>
        <p:nvSpPr>
          <p:cNvPr id="2179" name="Google Shape;2179;p106"/>
          <p:cNvSpPr/>
          <p:nvPr/>
        </p:nvSpPr>
        <p:spPr>
          <a:xfrm>
            <a:off x="322525" y="947175"/>
            <a:ext cx="84462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180" name="Google Shape;2180;p106"/>
          <p:cNvSpPr txBox="1"/>
          <p:nvPr/>
        </p:nvSpPr>
        <p:spPr>
          <a:xfrm>
            <a:off x="548231" y="1248405"/>
            <a:ext cx="107706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107"/>
          <p:cNvSpPr/>
          <p:nvPr/>
        </p:nvSpPr>
        <p:spPr>
          <a:xfrm>
            <a:off x="548225" y="1989700"/>
            <a:ext cx="77334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87" name="Google Shape;2187;p107"/>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pic>
        <p:nvPicPr>
          <p:cNvPr id="2188" name="Google Shape;2188;p107"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189" name="Google Shape;2189;p107"/>
          <p:cNvSpPr/>
          <p:nvPr/>
        </p:nvSpPr>
        <p:spPr>
          <a:xfrm>
            <a:off x="9155430" y="2735324"/>
            <a:ext cx="2903221" cy="28219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9. Utilización de mecheros de gas </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190" name="Google Shape;2190;p107"/>
          <p:cNvSpPr txBox="1"/>
          <p:nvPr/>
        </p:nvSpPr>
        <p:spPr>
          <a:xfrm>
            <a:off x="6892290" y="3198990"/>
            <a:ext cx="4880700" cy="246270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3A3838"/>
              </a:buClr>
              <a:buSzPts val="1400"/>
              <a:buFont typeface="Arial"/>
              <a:buChar char="•"/>
            </a:pPr>
            <a:r>
              <a:rPr lang="es-ES" sz="1400">
                <a:solidFill>
                  <a:srgbClr val="3A3838"/>
                </a:solidFill>
                <a:latin typeface="Open Sans"/>
                <a:ea typeface="Open Sans"/>
                <a:cs typeface="Open Sans"/>
                <a:sym typeface="Open Sans"/>
              </a:rPr>
              <a:t>Si se utiliza un mechero Bunsen, u otra fuente intensa de calor, alejar del encendedor los recipientes de los reactivos químicos. </a:t>
            </a:r>
            <a:endParaRPr/>
          </a:p>
          <a:p>
            <a:pPr marL="285750" marR="0" lvl="0" indent="-285750" algn="just" rtl="0">
              <a:spcBef>
                <a:spcPts val="0"/>
              </a:spcBef>
              <a:spcAft>
                <a:spcPts val="0"/>
              </a:spcAft>
              <a:buClr>
                <a:srgbClr val="3A3838"/>
              </a:buClr>
              <a:buSzPts val="1400"/>
              <a:buFont typeface="Arial"/>
              <a:buChar char="•"/>
            </a:pPr>
            <a:r>
              <a:rPr lang="es-ES" sz="1400">
                <a:solidFill>
                  <a:srgbClr val="3A3838"/>
                </a:solidFill>
                <a:latin typeface="Open Sans"/>
                <a:ea typeface="Open Sans"/>
                <a:cs typeface="Open Sans"/>
                <a:sym typeface="Open Sans"/>
              </a:rPr>
              <a:t>Nunca calentar líquidos inflamables con un mechero. Siempre cerrar las llaves del encendedor y la de paso de gas cuando no se usen. </a:t>
            </a:r>
            <a:endParaRPr/>
          </a:p>
          <a:p>
            <a:pPr marL="285750" marR="0" lvl="0" indent="-285750" algn="just" rtl="0">
              <a:spcBef>
                <a:spcPts val="0"/>
              </a:spcBef>
              <a:spcAft>
                <a:spcPts val="0"/>
              </a:spcAft>
              <a:buClr>
                <a:srgbClr val="3A3838"/>
              </a:buClr>
              <a:buSzPts val="1400"/>
              <a:buFont typeface="Arial"/>
              <a:buChar char="•"/>
            </a:pPr>
            <a:r>
              <a:rPr lang="es-ES" sz="1400">
                <a:solidFill>
                  <a:srgbClr val="3A3838"/>
                </a:solidFill>
                <a:latin typeface="Open Sans"/>
                <a:ea typeface="Open Sans"/>
                <a:cs typeface="Open Sans"/>
                <a:sym typeface="Open Sans"/>
              </a:rPr>
              <a:t>Si huele a gas, nunca accionar los interruptores ni aparatos electrónicos, como tampoco encender las cerillas o mecheros, inmediatamente despejar y abrir puertas, ventanas, y cerrar la llave de paso del laboratorio.</a:t>
            </a:r>
            <a:endParaRPr/>
          </a:p>
        </p:txBody>
      </p:sp>
      <p:sp>
        <p:nvSpPr>
          <p:cNvPr id="2191" name="Google Shape;2191;p107"/>
          <p:cNvSpPr/>
          <p:nvPr/>
        </p:nvSpPr>
        <p:spPr>
          <a:xfrm>
            <a:off x="10355924" y="6186225"/>
            <a:ext cx="1296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mechero.png</a:t>
            </a:r>
            <a:endParaRPr sz="1400">
              <a:solidFill>
                <a:schemeClr val="dk1"/>
              </a:solidFill>
              <a:latin typeface="Open Sans"/>
              <a:ea typeface="Open Sans"/>
              <a:cs typeface="Open Sans"/>
              <a:sym typeface="Open Sans"/>
            </a:endParaRPr>
          </a:p>
        </p:txBody>
      </p:sp>
      <p:sp>
        <p:nvSpPr>
          <p:cNvPr id="2192" name="Google Shape;2192;p107"/>
          <p:cNvSpPr/>
          <p:nvPr/>
        </p:nvSpPr>
        <p:spPr>
          <a:xfrm>
            <a:off x="5173084" y="4332443"/>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93" name="Google Shape;2193;p107" descr="Icono&#10;&#10;Descripción generada automáticamente"/>
          <p:cNvPicPr preferRelativeResize="0"/>
          <p:nvPr/>
        </p:nvPicPr>
        <p:blipFill rotWithShape="1">
          <a:blip r:embed="rId4">
            <a:alphaModFix/>
          </a:blip>
          <a:srcRect/>
          <a:stretch/>
        </p:blipFill>
        <p:spPr>
          <a:xfrm>
            <a:off x="5411137" y="4545512"/>
            <a:ext cx="434340" cy="539422"/>
          </a:xfrm>
          <a:prstGeom prst="rect">
            <a:avLst/>
          </a:prstGeom>
          <a:noFill/>
          <a:ln>
            <a:noFill/>
          </a:ln>
        </p:spPr>
      </p:pic>
      <p:pic>
        <p:nvPicPr>
          <p:cNvPr id="2194" name="Google Shape;2194;p107" descr="Icono&#10;&#10;Descripción generada automáticamente"/>
          <p:cNvPicPr preferRelativeResize="0"/>
          <p:nvPr/>
        </p:nvPicPr>
        <p:blipFill rotWithShape="1">
          <a:blip r:embed="rId5">
            <a:alphaModFix/>
          </a:blip>
          <a:srcRect/>
          <a:stretch/>
        </p:blipFill>
        <p:spPr>
          <a:xfrm>
            <a:off x="9155430" y="5615788"/>
            <a:ext cx="945787" cy="945787"/>
          </a:xfrm>
          <a:prstGeom prst="rect">
            <a:avLst/>
          </a:prstGeom>
          <a:noFill/>
          <a:ln>
            <a:noFill/>
          </a:ln>
        </p:spPr>
      </p:pic>
      <p:sp>
        <p:nvSpPr>
          <p:cNvPr id="2195" name="Google Shape;2195;p107"/>
          <p:cNvSpPr/>
          <p:nvPr/>
        </p:nvSpPr>
        <p:spPr>
          <a:xfrm>
            <a:off x="322524" y="947175"/>
            <a:ext cx="86568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196" name="Google Shape;2196;p107"/>
          <p:cNvSpPr txBox="1"/>
          <p:nvPr/>
        </p:nvSpPr>
        <p:spPr>
          <a:xfrm>
            <a:off x="548231" y="1248405"/>
            <a:ext cx="107706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108"/>
          <p:cNvSpPr/>
          <p:nvPr/>
        </p:nvSpPr>
        <p:spPr>
          <a:xfrm>
            <a:off x="548225" y="1989700"/>
            <a:ext cx="77862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203" name="Google Shape;2203;p108"/>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pic>
        <p:nvPicPr>
          <p:cNvPr id="2204" name="Google Shape;2204;p108"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205" name="Google Shape;2205;p108"/>
          <p:cNvSpPr/>
          <p:nvPr/>
        </p:nvSpPr>
        <p:spPr>
          <a:xfrm>
            <a:off x="9441180" y="2735324"/>
            <a:ext cx="2617471" cy="28219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10. Transporte de reactivos</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206" name="Google Shape;2206;p108"/>
          <p:cNvSpPr txBox="1"/>
          <p:nvPr/>
        </p:nvSpPr>
        <p:spPr>
          <a:xfrm>
            <a:off x="6892290" y="3198990"/>
            <a:ext cx="4880610" cy="1169551"/>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3A3838"/>
              </a:buClr>
              <a:buSzPts val="1400"/>
              <a:buFont typeface="Arial"/>
              <a:buChar char="•"/>
            </a:pPr>
            <a:r>
              <a:rPr lang="es-ES" sz="1400">
                <a:solidFill>
                  <a:srgbClr val="3A3838"/>
                </a:solidFill>
                <a:latin typeface="Open Sans"/>
                <a:ea typeface="Open Sans"/>
                <a:cs typeface="Open Sans"/>
                <a:sym typeface="Open Sans"/>
              </a:rPr>
              <a:t>No se debe transportar sin necesidad los reactivos de un sitio para otro del laboratorio. </a:t>
            </a:r>
            <a:endParaRPr/>
          </a:p>
          <a:p>
            <a:pPr marL="285750" marR="0" lvl="0" indent="-196850" algn="just" rtl="0">
              <a:spcBef>
                <a:spcPts val="0"/>
              </a:spcBef>
              <a:spcAft>
                <a:spcPts val="0"/>
              </a:spcAft>
              <a:buClr>
                <a:schemeClr val="dk1"/>
              </a:buClr>
              <a:buSzPts val="1400"/>
              <a:buFont typeface="Arial"/>
              <a:buNone/>
            </a:pPr>
            <a:endParaRPr sz="1400">
              <a:solidFill>
                <a:srgbClr val="3A3838"/>
              </a:solidFill>
              <a:latin typeface="Open Sans"/>
              <a:ea typeface="Open Sans"/>
              <a:cs typeface="Open Sans"/>
              <a:sym typeface="Open Sans"/>
            </a:endParaRPr>
          </a:p>
          <a:p>
            <a:pPr marL="285750" marR="0" lvl="0" indent="-285750" algn="just" rtl="0">
              <a:spcBef>
                <a:spcPts val="0"/>
              </a:spcBef>
              <a:spcAft>
                <a:spcPts val="0"/>
              </a:spcAft>
              <a:buClr>
                <a:srgbClr val="3A3838"/>
              </a:buClr>
              <a:buSzPts val="1400"/>
              <a:buFont typeface="Arial"/>
              <a:buChar char="•"/>
            </a:pPr>
            <a:r>
              <a:rPr lang="es-ES" sz="1400">
                <a:solidFill>
                  <a:srgbClr val="3A3838"/>
                </a:solidFill>
                <a:latin typeface="Open Sans"/>
                <a:ea typeface="Open Sans"/>
                <a:cs typeface="Open Sans"/>
                <a:sym typeface="Open Sans"/>
              </a:rPr>
              <a:t>Los recipientes y envases se transportan siempre agarrándolos por el fondo, no por el tapón.</a:t>
            </a:r>
            <a:endParaRPr/>
          </a:p>
        </p:txBody>
      </p:sp>
      <p:sp>
        <p:nvSpPr>
          <p:cNvPr id="2207" name="Google Shape;2207;p108"/>
          <p:cNvSpPr/>
          <p:nvPr/>
        </p:nvSpPr>
        <p:spPr>
          <a:xfrm>
            <a:off x="10303550" y="6186225"/>
            <a:ext cx="14694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reactivos2.png</a:t>
            </a:r>
            <a:endParaRPr sz="1400">
              <a:solidFill>
                <a:schemeClr val="dk1"/>
              </a:solidFill>
              <a:latin typeface="Open Sans"/>
              <a:ea typeface="Open Sans"/>
              <a:cs typeface="Open Sans"/>
              <a:sym typeface="Open Sans"/>
            </a:endParaRPr>
          </a:p>
        </p:txBody>
      </p:sp>
      <p:sp>
        <p:nvSpPr>
          <p:cNvPr id="2208" name="Google Shape;2208;p108"/>
          <p:cNvSpPr/>
          <p:nvPr/>
        </p:nvSpPr>
        <p:spPr>
          <a:xfrm>
            <a:off x="4763927" y="523031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09" name="Google Shape;2209;p108" descr="Icono&#10;&#10;Descripción generada automáticamente"/>
          <p:cNvPicPr preferRelativeResize="0"/>
          <p:nvPr/>
        </p:nvPicPr>
        <p:blipFill rotWithShape="1">
          <a:blip r:embed="rId4">
            <a:alphaModFix/>
          </a:blip>
          <a:srcRect/>
          <a:stretch/>
        </p:blipFill>
        <p:spPr>
          <a:xfrm>
            <a:off x="5048164" y="5464114"/>
            <a:ext cx="434340" cy="539422"/>
          </a:xfrm>
          <a:prstGeom prst="rect">
            <a:avLst/>
          </a:prstGeom>
          <a:noFill/>
          <a:ln>
            <a:noFill/>
          </a:ln>
        </p:spPr>
      </p:pic>
      <p:pic>
        <p:nvPicPr>
          <p:cNvPr id="2210" name="Google Shape;2210;p108" descr="Icono&#10;&#10;Descripción generada automáticamente"/>
          <p:cNvPicPr preferRelativeResize="0"/>
          <p:nvPr/>
        </p:nvPicPr>
        <p:blipFill rotWithShape="1">
          <a:blip r:embed="rId5">
            <a:alphaModFix/>
          </a:blip>
          <a:srcRect/>
          <a:stretch/>
        </p:blipFill>
        <p:spPr>
          <a:xfrm>
            <a:off x="8545232" y="4443286"/>
            <a:ext cx="1553350" cy="1553350"/>
          </a:xfrm>
          <a:prstGeom prst="rect">
            <a:avLst/>
          </a:prstGeom>
          <a:noFill/>
          <a:ln>
            <a:noFill/>
          </a:ln>
        </p:spPr>
      </p:pic>
      <p:sp>
        <p:nvSpPr>
          <p:cNvPr id="2211" name="Google Shape;2211;p108"/>
          <p:cNvSpPr/>
          <p:nvPr/>
        </p:nvSpPr>
        <p:spPr>
          <a:xfrm>
            <a:off x="322525" y="947175"/>
            <a:ext cx="83673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212" name="Google Shape;2212;p108"/>
          <p:cNvSpPr txBox="1"/>
          <p:nvPr/>
        </p:nvSpPr>
        <p:spPr>
          <a:xfrm>
            <a:off x="548231" y="1248405"/>
            <a:ext cx="107706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09"/>
          <p:cNvSpPr/>
          <p:nvPr/>
        </p:nvSpPr>
        <p:spPr>
          <a:xfrm>
            <a:off x="548225" y="1989700"/>
            <a:ext cx="77466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219" name="Google Shape;2219;p109"/>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pic>
        <p:nvPicPr>
          <p:cNvPr id="2220" name="Google Shape;2220;p109"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221" name="Google Shape;2221;p109"/>
          <p:cNvSpPr/>
          <p:nvPr/>
        </p:nvSpPr>
        <p:spPr>
          <a:xfrm>
            <a:off x="9063990" y="2735324"/>
            <a:ext cx="2994661" cy="28219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11. Calentamiento de líquidos</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222" name="Google Shape;2222;p109"/>
          <p:cNvSpPr txBox="1"/>
          <p:nvPr/>
        </p:nvSpPr>
        <p:spPr>
          <a:xfrm>
            <a:off x="6977889" y="3290764"/>
            <a:ext cx="4644036" cy="7386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De ningún modo calentar un recipiente totalmente cerrado. Siempre dirigir la boca del envase en dirección opuesta de sí mismo y de las personas cercanas.</a:t>
            </a:r>
            <a:endParaRPr/>
          </a:p>
        </p:txBody>
      </p:sp>
      <p:sp>
        <p:nvSpPr>
          <p:cNvPr id="2223" name="Google Shape;2223;p109"/>
          <p:cNvSpPr/>
          <p:nvPr/>
        </p:nvSpPr>
        <p:spPr>
          <a:xfrm>
            <a:off x="10140650" y="6186225"/>
            <a:ext cx="17796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calentamiento.png</a:t>
            </a:r>
            <a:endParaRPr sz="1400">
              <a:solidFill>
                <a:schemeClr val="dk1"/>
              </a:solidFill>
              <a:latin typeface="Open Sans"/>
              <a:ea typeface="Open Sans"/>
              <a:cs typeface="Open Sans"/>
              <a:sym typeface="Open Sans"/>
            </a:endParaRPr>
          </a:p>
        </p:txBody>
      </p:sp>
      <p:sp>
        <p:nvSpPr>
          <p:cNvPr id="2224" name="Google Shape;2224;p109"/>
          <p:cNvSpPr/>
          <p:nvPr/>
        </p:nvSpPr>
        <p:spPr>
          <a:xfrm>
            <a:off x="5556578" y="5155009"/>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25" name="Google Shape;2225;p109" descr="Icono&#10;&#10;Descripción generada automáticamente"/>
          <p:cNvPicPr preferRelativeResize="0"/>
          <p:nvPr/>
        </p:nvPicPr>
        <p:blipFill rotWithShape="1">
          <a:blip r:embed="rId4">
            <a:alphaModFix/>
          </a:blip>
          <a:srcRect/>
          <a:stretch/>
        </p:blipFill>
        <p:spPr>
          <a:xfrm>
            <a:off x="5826289" y="5300926"/>
            <a:ext cx="434340" cy="539422"/>
          </a:xfrm>
          <a:prstGeom prst="rect">
            <a:avLst/>
          </a:prstGeom>
          <a:noFill/>
          <a:ln>
            <a:noFill/>
          </a:ln>
        </p:spPr>
      </p:pic>
      <p:pic>
        <p:nvPicPr>
          <p:cNvPr id="2226" name="Google Shape;2226;p109" descr="Icono&#10;&#10;Descripción generada automáticamente"/>
          <p:cNvPicPr preferRelativeResize="0"/>
          <p:nvPr/>
        </p:nvPicPr>
        <p:blipFill rotWithShape="1">
          <a:blip r:embed="rId5">
            <a:alphaModFix/>
          </a:blip>
          <a:srcRect/>
          <a:stretch/>
        </p:blipFill>
        <p:spPr>
          <a:xfrm>
            <a:off x="8844054" y="4561390"/>
            <a:ext cx="1172435" cy="1172435"/>
          </a:xfrm>
          <a:prstGeom prst="rect">
            <a:avLst/>
          </a:prstGeom>
          <a:noFill/>
          <a:ln>
            <a:noFill/>
          </a:ln>
        </p:spPr>
      </p:pic>
      <p:sp>
        <p:nvSpPr>
          <p:cNvPr id="2227" name="Google Shape;2227;p109"/>
          <p:cNvSpPr/>
          <p:nvPr/>
        </p:nvSpPr>
        <p:spPr>
          <a:xfrm>
            <a:off x="322525" y="947175"/>
            <a:ext cx="85215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228" name="Google Shape;2228;p109"/>
          <p:cNvSpPr txBox="1"/>
          <p:nvPr/>
        </p:nvSpPr>
        <p:spPr>
          <a:xfrm>
            <a:off x="548231" y="1248405"/>
            <a:ext cx="107706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1.1</a:t>
            </a:r>
            <a:endParaRPr/>
          </a:p>
        </p:txBody>
      </p:sp>
      <p:pic>
        <p:nvPicPr>
          <p:cNvPr id="263" name="Google Shape;263;p11" descr="Icono&#10;&#10;Descripción generada automáticamente"/>
          <p:cNvPicPr preferRelativeResize="0"/>
          <p:nvPr/>
        </p:nvPicPr>
        <p:blipFill rotWithShape="1">
          <a:blip r:embed="rId3">
            <a:alphaModFix/>
          </a:blip>
          <a:srcRect/>
          <a:stretch/>
        </p:blipFill>
        <p:spPr>
          <a:xfrm>
            <a:off x="99515" y="1564356"/>
            <a:ext cx="2214849" cy="4320541"/>
          </a:xfrm>
          <a:prstGeom prst="rect">
            <a:avLst/>
          </a:prstGeom>
          <a:noFill/>
          <a:ln>
            <a:noFill/>
          </a:ln>
        </p:spPr>
      </p:pic>
      <p:sp>
        <p:nvSpPr>
          <p:cNvPr id="264" name="Google Shape;264;p11"/>
          <p:cNvSpPr/>
          <p:nvPr/>
        </p:nvSpPr>
        <p:spPr>
          <a:xfrm>
            <a:off x="424124" y="5558800"/>
            <a:ext cx="17352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Peligrofondo.png</a:t>
            </a:r>
            <a:endParaRPr sz="1400">
              <a:solidFill>
                <a:schemeClr val="dk1"/>
              </a:solidFill>
              <a:latin typeface="Open Sans"/>
              <a:ea typeface="Open Sans"/>
              <a:cs typeface="Open Sans"/>
              <a:sym typeface="Open Sans"/>
            </a:endParaRPr>
          </a:p>
        </p:txBody>
      </p:sp>
      <p:sp>
        <p:nvSpPr>
          <p:cNvPr id="265" name="Google Shape;265;p11"/>
          <p:cNvSpPr txBox="1"/>
          <p:nvPr/>
        </p:nvSpPr>
        <p:spPr>
          <a:xfrm>
            <a:off x="1441111" y="1570696"/>
            <a:ext cx="9714569" cy="8925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característica principal de un pictograma es llamar la atención sobre el daño que un mal manejo de un producto químico y/o mezcla puede provocar a la salud o al medio ambiente. Los pictogramas indican la lectura de las etiquetas y el reconocimiento de las indicaciones de prudencia para la utilización de las sustancias químicas antes, durante y después de su utilización.</a:t>
            </a:r>
            <a:endParaRPr/>
          </a:p>
          <a:p>
            <a:pPr marL="0" marR="0" lvl="0" indent="0" algn="just" rtl="0">
              <a:spcBef>
                <a:spcPts val="0"/>
              </a:spcBef>
              <a:spcAft>
                <a:spcPts val="0"/>
              </a:spcAft>
              <a:buNone/>
            </a:pPr>
            <a:endParaRPr sz="1300">
              <a:solidFill>
                <a:srgbClr val="3A3838"/>
              </a:solidFill>
              <a:latin typeface="Calibri"/>
              <a:ea typeface="Calibri"/>
              <a:cs typeface="Calibri"/>
              <a:sym typeface="Calibri"/>
            </a:endParaRPr>
          </a:p>
        </p:txBody>
      </p:sp>
      <p:sp>
        <p:nvSpPr>
          <p:cNvPr id="266" name="Google Shape;266;p11"/>
          <p:cNvSpPr/>
          <p:nvPr/>
        </p:nvSpPr>
        <p:spPr>
          <a:xfrm>
            <a:off x="623478" y="982425"/>
            <a:ext cx="31947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Etiquetas y pictogramas</a:t>
            </a:r>
            <a:endParaRPr sz="1600" b="1">
              <a:solidFill>
                <a:srgbClr val="2C538E"/>
              </a:solidFill>
              <a:latin typeface="Open Sans"/>
              <a:ea typeface="Open Sans"/>
              <a:cs typeface="Open Sans"/>
              <a:sym typeface="Open Sans"/>
            </a:endParaRPr>
          </a:p>
        </p:txBody>
      </p:sp>
      <p:sp>
        <p:nvSpPr>
          <p:cNvPr id="267" name="Google Shape;267;p11"/>
          <p:cNvSpPr/>
          <p:nvPr/>
        </p:nvSpPr>
        <p:spPr>
          <a:xfrm>
            <a:off x="2663190" y="2379273"/>
            <a:ext cx="8492490" cy="1186888"/>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3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Los productos químicos son parte fundamental de nuestra vida. Muchos productos químicos, cuando los utilizamos correctamente, pueden contribuir enormemente para el mejoramiento de la calidad de vida, salud y bienestar en general, sin embargo, algunos son muy peligrosos, y pueden impactar negativamente nuestro estado de salud y el medio ambiente cuando no se utilizan de la forma correcta.</a:t>
            </a:r>
            <a:endParaRPr/>
          </a:p>
          <a:p>
            <a:pPr marL="0" marR="0" lvl="0" indent="0" algn="ctr" rtl="0">
              <a:spcBef>
                <a:spcPts val="0"/>
              </a:spcBef>
              <a:spcAft>
                <a:spcPts val="0"/>
              </a:spcAft>
              <a:buNone/>
            </a:pPr>
            <a:endParaRPr sz="1800" b="1">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68" name="Google Shape;268;p11"/>
          <p:cNvSpPr/>
          <p:nvPr/>
        </p:nvSpPr>
        <p:spPr>
          <a:xfrm>
            <a:off x="5328985" y="4286137"/>
            <a:ext cx="5579498" cy="10926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dirty="0">
                <a:solidFill>
                  <a:schemeClr val="dk1"/>
                </a:solidFill>
                <a:latin typeface="Open Sans"/>
                <a:ea typeface="Open Sans"/>
                <a:cs typeface="Open Sans"/>
                <a:sym typeface="Open Sans"/>
              </a:rPr>
              <a:t>Existen industrialmente muchos productos químicos y sustancias químicas, y la mayoría de ellos son peligrosos para la salud. Podemos hallarlos en forma de sustancias simples (Ej. ácido sulfúrico, amianto, gasolina, cloro,  etc.) o en forma de mezclas o emulsiones de dos o más productos.</a:t>
            </a:r>
            <a:endParaRPr dirty="0"/>
          </a:p>
        </p:txBody>
      </p:sp>
      <p:cxnSp>
        <p:nvCxnSpPr>
          <p:cNvPr id="269" name="Google Shape;269;p11"/>
          <p:cNvCxnSpPr/>
          <p:nvPr/>
        </p:nvCxnSpPr>
        <p:spPr>
          <a:xfrm>
            <a:off x="4574605" y="5549222"/>
            <a:ext cx="6333878" cy="0"/>
          </a:xfrm>
          <a:prstGeom prst="straightConnector1">
            <a:avLst/>
          </a:prstGeom>
          <a:noFill/>
          <a:ln w="76200" cap="flat" cmpd="sng">
            <a:solidFill>
              <a:schemeClr val="accent4"/>
            </a:solidFill>
            <a:prstDash val="solid"/>
            <a:miter lim="800000"/>
            <a:headEnd type="none" w="sm" len="sm"/>
            <a:tailEnd type="none" w="sm" len="sm"/>
          </a:ln>
        </p:spPr>
      </p:cxnSp>
      <p:pic>
        <p:nvPicPr>
          <p:cNvPr id="270" name="Google Shape;270;p11" descr="Icono&#10;&#10;Descripción generada automáticamente"/>
          <p:cNvPicPr preferRelativeResize="0"/>
          <p:nvPr/>
        </p:nvPicPr>
        <p:blipFill rotWithShape="1">
          <a:blip r:embed="rId4">
            <a:alphaModFix/>
          </a:blip>
          <a:srcRect/>
          <a:stretch/>
        </p:blipFill>
        <p:spPr>
          <a:xfrm>
            <a:off x="2800350" y="3428999"/>
            <a:ext cx="2562647" cy="256264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110"/>
          <p:cNvSpPr/>
          <p:nvPr/>
        </p:nvSpPr>
        <p:spPr>
          <a:xfrm>
            <a:off x="548225" y="1989700"/>
            <a:ext cx="77598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235" name="Google Shape;2235;p110"/>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pic>
        <p:nvPicPr>
          <p:cNvPr id="2236" name="Google Shape;2236;p110"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237" name="Google Shape;2237;p110"/>
          <p:cNvSpPr/>
          <p:nvPr/>
        </p:nvSpPr>
        <p:spPr>
          <a:xfrm>
            <a:off x="9886950" y="2735324"/>
            <a:ext cx="2171701" cy="28219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12. Riesgo eléctrico</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238" name="Google Shape;2238;p110"/>
          <p:cNvSpPr txBox="1"/>
          <p:nvPr/>
        </p:nvSpPr>
        <p:spPr>
          <a:xfrm>
            <a:off x="6892290" y="3198990"/>
            <a:ext cx="4880610" cy="2031325"/>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3A3838"/>
              </a:buClr>
              <a:buSzPts val="1400"/>
              <a:buFont typeface="Arial"/>
              <a:buChar char="•"/>
            </a:pPr>
            <a:r>
              <a:rPr lang="es-ES" sz="1400">
                <a:solidFill>
                  <a:srgbClr val="3A3838"/>
                </a:solidFill>
                <a:latin typeface="Open Sans"/>
                <a:ea typeface="Open Sans"/>
                <a:cs typeface="Open Sans"/>
                <a:sym typeface="Open Sans"/>
              </a:rPr>
              <a:t>Con el fin de evitar descargas eléctricas accidentales, seguir con exactitud las indicaciones de funcionamiento y manipulación de los equipos electrónicos. </a:t>
            </a:r>
            <a:endParaRPr/>
          </a:p>
          <a:p>
            <a:pPr marL="285750" marR="0" lvl="0" indent="-285750" algn="just" rtl="0">
              <a:spcBef>
                <a:spcPts val="0"/>
              </a:spcBef>
              <a:spcAft>
                <a:spcPts val="0"/>
              </a:spcAft>
              <a:buClr>
                <a:srgbClr val="3A3838"/>
              </a:buClr>
              <a:buSzPts val="1400"/>
              <a:buFont typeface="Arial"/>
              <a:buChar char="•"/>
            </a:pPr>
            <a:r>
              <a:rPr lang="es-ES" sz="1400">
                <a:solidFill>
                  <a:srgbClr val="3A3838"/>
                </a:solidFill>
                <a:latin typeface="Open Sans"/>
                <a:ea typeface="Open Sans"/>
                <a:cs typeface="Open Sans"/>
                <a:sym typeface="Open Sans"/>
              </a:rPr>
              <a:t>Nunca conectar un equipo sin toma de polo a tierra o con los cables o conexiones en mal estado. </a:t>
            </a:r>
            <a:endParaRPr/>
          </a:p>
          <a:p>
            <a:pPr marL="285750" marR="0" lvl="0" indent="-285750" algn="just" rtl="0">
              <a:spcBef>
                <a:spcPts val="0"/>
              </a:spcBef>
              <a:spcAft>
                <a:spcPts val="0"/>
              </a:spcAft>
              <a:buClr>
                <a:srgbClr val="3A3838"/>
              </a:buClr>
              <a:buSzPts val="1400"/>
              <a:buFont typeface="Arial"/>
              <a:buChar char="•"/>
            </a:pPr>
            <a:r>
              <a:rPr lang="es-ES" sz="1400">
                <a:solidFill>
                  <a:srgbClr val="3A3838"/>
                </a:solidFill>
                <a:latin typeface="Open Sans"/>
                <a:ea typeface="Open Sans"/>
                <a:cs typeface="Open Sans"/>
                <a:sym typeface="Open Sans"/>
              </a:rPr>
              <a:t>Siempre que se quiera abrir un equipo eléctrico o electrónico para trabajar en su interior, como en el caso de una reparación, comprobar que se encuentra desconectado de la fuente de poder.</a:t>
            </a:r>
            <a:endParaRPr/>
          </a:p>
        </p:txBody>
      </p:sp>
      <p:sp>
        <p:nvSpPr>
          <p:cNvPr id="2239" name="Google Shape;2239;p110"/>
          <p:cNvSpPr/>
          <p:nvPr/>
        </p:nvSpPr>
        <p:spPr>
          <a:xfrm>
            <a:off x="9723725" y="5877400"/>
            <a:ext cx="1712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puestatierra.png</a:t>
            </a:r>
            <a:endParaRPr sz="1400">
              <a:solidFill>
                <a:schemeClr val="dk1"/>
              </a:solidFill>
              <a:latin typeface="Open Sans"/>
              <a:ea typeface="Open Sans"/>
              <a:cs typeface="Open Sans"/>
              <a:sym typeface="Open Sans"/>
            </a:endParaRPr>
          </a:p>
        </p:txBody>
      </p:sp>
      <p:sp>
        <p:nvSpPr>
          <p:cNvPr id="2240" name="Google Shape;2240;p110"/>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41" name="Google Shape;2241;p110" descr="Icono&#10;&#10;Descripción generada automáticamente"/>
          <p:cNvPicPr preferRelativeResize="0"/>
          <p:nvPr/>
        </p:nvPicPr>
        <p:blipFill rotWithShape="1">
          <a:blip r:embed="rId4">
            <a:alphaModFix/>
          </a:blip>
          <a:srcRect/>
          <a:stretch/>
        </p:blipFill>
        <p:spPr>
          <a:xfrm>
            <a:off x="4999413" y="5894209"/>
            <a:ext cx="434340" cy="539422"/>
          </a:xfrm>
          <a:prstGeom prst="rect">
            <a:avLst/>
          </a:prstGeom>
          <a:noFill/>
          <a:ln>
            <a:noFill/>
          </a:ln>
        </p:spPr>
      </p:pic>
      <p:pic>
        <p:nvPicPr>
          <p:cNvPr id="2242" name="Google Shape;2242;p110" descr="Icono&#10;&#10;Descripción generada automáticamente"/>
          <p:cNvPicPr preferRelativeResize="0"/>
          <p:nvPr/>
        </p:nvPicPr>
        <p:blipFill rotWithShape="1">
          <a:blip r:embed="rId5">
            <a:alphaModFix/>
          </a:blip>
          <a:srcRect/>
          <a:stretch/>
        </p:blipFill>
        <p:spPr>
          <a:xfrm>
            <a:off x="8882874" y="5424720"/>
            <a:ext cx="1029518" cy="1029518"/>
          </a:xfrm>
          <a:prstGeom prst="rect">
            <a:avLst/>
          </a:prstGeom>
          <a:noFill/>
          <a:ln>
            <a:noFill/>
          </a:ln>
        </p:spPr>
      </p:pic>
      <p:sp>
        <p:nvSpPr>
          <p:cNvPr id="2243" name="Google Shape;2243;p110"/>
          <p:cNvSpPr/>
          <p:nvPr/>
        </p:nvSpPr>
        <p:spPr>
          <a:xfrm>
            <a:off x="322525" y="947175"/>
            <a:ext cx="82356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244" name="Google Shape;2244;p110"/>
          <p:cNvSpPr txBox="1"/>
          <p:nvPr/>
        </p:nvSpPr>
        <p:spPr>
          <a:xfrm>
            <a:off x="548231" y="1248405"/>
            <a:ext cx="107706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111"/>
          <p:cNvSpPr/>
          <p:nvPr/>
        </p:nvSpPr>
        <p:spPr>
          <a:xfrm>
            <a:off x="548230" y="1130363"/>
            <a:ext cx="3226327" cy="36933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251" name="Google Shape;2251;p11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sp>
        <p:nvSpPr>
          <p:cNvPr id="2252" name="Google Shape;2252;p111"/>
          <p:cNvSpPr txBox="1"/>
          <p:nvPr/>
        </p:nvSpPr>
        <p:spPr>
          <a:xfrm>
            <a:off x="548231" y="1176530"/>
            <a:ext cx="3226327"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¿Qué hacer en caso de accidente?</a:t>
            </a:r>
            <a:endParaRPr/>
          </a:p>
        </p:txBody>
      </p:sp>
      <p:sp>
        <p:nvSpPr>
          <p:cNvPr id="2253" name="Google Shape;2253;p111"/>
          <p:cNvSpPr txBox="1"/>
          <p:nvPr/>
        </p:nvSpPr>
        <p:spPr>
          <a:xfrm>
            <a:off x="548225" y="1563150"/>
            <a:ext cx="75492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Haz clic en cada botón para visualizar </a:t>
            </a:r>
            <a:r>
              <a:rPr lang="es-ES">
                <a:solidFill>
                  <a:srgbClr val="3A3838"/>
                </a:solidFill>
                <a:latin typeface="Open Sans"/>
                <a:ea typeface="Open Sans"/>
                <a:cs typeface="Open Sans"/>
                <a:sym typeface="Open Sans"/>
              </a:rPr>
              <a:t>qué</a:t>
            </a:r>
            <a:r>
              <a:rPr lang="es-ES" sz="1400">
                <a:solidFill>
                  <a:srgbClr val="3A3838"/>
                </a:solidFill>
                <a:latin typeface="Open Sans"/>
                <a:ea typeface="Open Sans"/>
                <a:cs typeface="Open Sans"/>
                <a:sym typeface="Open Sans"/>
              </a:rPr>
              <a:t> hacer en caso de accidente en el laboratorio: </a:t>
            </a:r>
            <a:endParaRPr/>
          </a:p>
        </p:txBody>
      </p:sp>
      <p:sp>
        <p:nvSpPr>
          <p:cNvPr id="2254" name="Google Shape;2254;p111"/>
          <p:cNvSpPr txBox="1"/>
          <p:nvPr/>
        </p:nvSpPr>
        <p:spPr>
          <a:xfrm>
            <a:off x="10037125" y="5914325"/>
            <a:ext cx="19443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accidentepaso1.jpg</a:t>
            </a:r>
            <a:endParaRPr/>
          </a:p>
        </p:txBody>
      </p:sp>
      <p:pic>
        <p:nvPicPr>
          <p:cNvPr id="2255" name="Google Shape;2255;p111" descr="Texto&#10;&#10;Descripción generada automáticamente"/>
          <p:cNvPicPr preferRelativeResize="0"/>
          <p:nvPr/>
        </p:nvPicPr>
        <p:blipFill rotWithShape="1">
          <a:blip r:embed="rId3">
            <a:alphaModFix/>
          </a:blip>
          <a:srcRect/>
          <a:stretch/>
        </p:blipFill>
        <p:spPr>
          <a:xfrm>
            <a:off x="2154873" y="2356756"/>
            <a:ext cx="7882254" cy="3941127"/>
          </a:xfrm>
          <a:prstGeom prst="rect">
            <a:avLst/>
          </a:prstGeom>
          <a:noFill/>
          <a:ln>
            <a:noFill/>
          </a:ln>
        </p:spPr>
      </p:pic>
      <p:pic>
        <p:nvPicPr>
          <p:cNvPr id="2256" name="Google Shape;2256;p111" descr="Imagen que contiene Interfaz de usuario gráfica&#10;&#10;Descripción generada automáticamente"/>
          <p:cNvPicPr preferRelativeResize="0"/>
          <p:nvPr/>
        </p:nvPicPr>
        <p:blipFill rotWithShape="1">
          <a:blip r:embed="rId4">
            <a:alphaModFix/>
          </a:blip>
          <a:srcRect/>
          <a:stretch/>
        </p:blipFill>
        <p:spPr>
          <a:xfrm>
            <a:off x="6147828" y="2041852"/>
            <a:ext cx="1304532" cy="442309"/>
          </a:xfrm>
          <a:prstGeom prst="rect">
            <a:avLst/>
          </a:prstGeom>
          <a:noFill/>
          <a:ln>
            <a:noFill/>
          </a:ln>
        </p:spPr>
      </p:pic>
      <p:pic>
        <p:nvPicPr>
          <p:cNvPr id="2257" name="Google Shape;2257;p111" descr="Icono&#10;&#10;Descripción generada automáticamente"/>
          <p:cNvPicPr preferRelativeResize="0"/>
          <p:nvPr/>
        </p:nvPicPr>
        <p:blipFill rotWithShape="1">
          <a:blip r:embed="rId5">
            <a:alphaModFix/>
          </a:blip>
          <a:srcRect/>
          <a:stretch/>
        </p:blipFill>
        <p:spPr>
          <a:xfrm>
            <a:off x="7341516" y="1929593"/>
            <a:ext cx="434340" cy="53942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112"/>
          <p:cNvSpPr/>
          <p:nvPr/>
        </p:nvSpPr>
        <p:spPr>
          <a:xfrm>
            <a:off x="548230" y="1130363"/>
            <a:ext cx="3226327" cy="36933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264" name="Google Shape;2264;p11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sp>
        <p:nvSpPr>
          <p:cNvPr id="2265" name="Google Shape;2265;p112"/>
          <p:cNvSpPr txBox="1"/>
          <p:nvPr/>
        </p:nvSpPr>
        <p:spPr>
          <a:xfrm>
            <a:off x="548231" y="1176530"/>
            <a:ext cx="3226327"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¿Qué hacer en caso de accidente?</a:t>
            </a:r>
            <a:endParaRPr/>
          </a:p>
        </p:txBody>
      </p:sp>
      <p:sp>
        <p:nvSpPr>
          <p:cNvPr id="2266" name="Google Shape;2266;p112"/>
          <p:cNvSpPr txBox="1"/>
          <p:nvPr/>
        </p:nvSpPr>
        <p:spPr>
          <a:xfrm>
            <a:off x="548225" y="1563150"/>
            <a:ext cx="77334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Haz clic en cada botón para visualizar </a:t>
            </a:r>
            <a:r>
              <a:rPr lang="es-ES">
                <a:solidFill>
                  <a:srgbClr val="3A3838"/>
                </a:solidFill>
                <a:latin typeface="Open Sans"/>
                <a:ea typeface="Open Sans"/>
                <a:cs typeface="Open Sans"/>
                <a:sym typeface="Open Sans"/>
              </a:rPr>
              <a:t>qué</a:t>
            </a:r>
            <a:r>
              <a:rPr lang="es-ES" sz="1400">
                <a:solidFill>
                  <a:srgbClr val="3A3838"/>
                </a:solidFill>
                <a:latin typeface="Open Sans"/>
                <a:ea typeface="Open Sans"/>
                <a:cs typeface="Open Sans"/>
                <a:sym typeface="Open Sans"/>
              </a:rPr>
              <a:t> hacer en caso de accidente en el laboratorio: </a:t>
            </a:r>
            <a:endParaRPr/>
          </a:p>
        </p:txBody>
      </p:sp>
      <p:sp>
        <p:nvSpPr>
          <p:cNvPr id="2267" name="Google Shape;2267;p112"/>
          <p:cNvSpPr txBox="1"/>
          <p:nvPr/>
        </p:nvSpPr>
        <p:spPr>
          <a:xfrm>
            <a:off x="10037125" y="5914325"/>
            <a:ext cx="20232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accidentepaso2.jpg</a:t>
            </a:r>
            <a:endParaRPr/>
          </a:p>
        </p:txBody>
      </p:sp>
      <p:pic>
        <p:nvPicPr>
          <p:cNvPr id="2268" name="Google Shape;2268;p112" descr="Imagen que contiene Sitio web&#10;&#10;Descripción generada automáticamente"/>
          <p:cNvPicPr preferRelativeResize="0"/>
          <p:nvPr/>
        </p:nvPicPr>
        <p:blipFill rotWithShape="1">
          <a:blip r:embed="rId3">
            <a:alphaModFix/>
          </a:blip>
          <a:srcRect/>
          <a:stretch/>
        </p:blipFill>
        <p:spPr>
          <a:xfrm>
            <a:off x="4839646" y="2054700"/>
            <a:ext cx="1308182" cy="453739"/>
          </a:xfrm>
          <a:prstGeom prst="rect">
            <a:avLst/>
          </a:prstGeom>
          <a:noFill/>
          <a:ln>
            <a:noFill/>
          </a:ln>
        </p:spPr>
      </p:pic>
      <p:pic>
        <p:nvPicPr>
          <p:cNvPr id="2269" name="Google Shape;2269;p112" descr="Imagen que contiene Interfaz de usuario gráfica&#10;&#10;Descripción generada automáticamente"/>
          <p:cNvPicPr preferRelativeResize="0"/>
          <p:nvPr/>
        </p:nvPicPr>
        <p:blipFill rotWithShape="1">
          <a:blip r:embed="rId4">
            <a:alphaModFix/>
          </a:blip>
          <a:srcRect/>
          <a:stretch/>
        </p:blipFill>
        <p:spPr>
          <a:xfrm>
            <a:off x="6147828" y="2041852"/>
            <a:ext cx="1304532" cy="442309"/>
          </a:xfrm>
          <a:prstGeom prst="rect">
            <a:avLst/>
          </a:prstGeom>
          <a:noFill/>
          <a:ln>
            <a:noFill/>
          </a:ln>
        </p:spPr>
      </p:pic>
      <p:pic>
        <p:nvPicPr>
          <p:cNvPr id="2270" name="Google Shape;2270;p112" descr="Icono&#10;&#10;Descripción generada automáticamente"/>
          <p:cNvPicPr preferRelativeResize="0"/>
          <p:nvPr/>
        </p:nvPicPr>
        <p:blipFill rotWithShape="1">
          <a:blip r:embed="rId5">
            <a:alphaModFix/>
          </a:blip>
          <a:srcRect/>
          <a:stretch/>
        </p:blipFill>
        <p:spPr>
          <a:xfrm>
            <a:off x="7235190" y="1993296"/>
            <a:ext cx="434340" cy="539422"/>
          </a:xfrm>
          <a:prstGeom prst="rect">
            <a:avLst/>
          </a:prstGeom>
          <a:noFill/>
          <a:ln>
            <a:noFill/>
          </a:ln>
        </p:spPr>
      </p:pic>
      <p:pic>
        <p:nvPicPr>
          <p:cNvPr id="2271" name="Google Shape;2271;p112" descr="Texto&#10;&#10;Descripción generada automáticamente"/>
          <p:cNvPicPr preferRelativeResize="0"/>
          <p:nvPr/>
        </p:nvPicPr>
        <p:blipFill rotWithShape="1">
          <a:blip r:embed="rId6">
            <a:alphaModFix/>
          </a:blip>
          <a:srcRect/>
          <a:stretch/>
        </p:blipFill>
        <p:spPr>
          <a:xfrm>
            <a:off x="2156400" y="2358000"/>
            <a:ext cx="7884000" cy="3942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113"/>
          <p:cNvSpPr/>
          <p:nvPr/>
        </p:nvSpPr>
        <p:spPr>
          <a:xfrm>
            <a:off x="548230" y="1130363"/>
            <a:ext cx="3226327" cy="36933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278" name="Google Shape;2278;p11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sp>
        <p:nvSpPr>
          <p:cNvPr id="2279" name="Google Shape;2279;p113"/>
          <p:cNvSpPr txBox="1"/>
          <p:nvPr/>
        </p:nvSpPr>
        <p:spPr>
          <a:xfrm>
            <a:off x="548231" y="1176530"/>
            <a:ext cx="3226327"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¿Qué hacer en caso de accidente?</a:t>
            </a:r>
            <a:endParaRPr/>
          </a:p>
        </p:txBody>
      </p:sp>
      <p:sp>
        <p:nvSpPr>
          <p:cNvPr id="2280" name="Google Shape;2280;p113"/>
          <p:cNvSpPr txBox="1"/>
          <p:nvPr/>
        </p:nvSpPr>
        <p:spPr>
          <a:xfrm>
            <a:off x="548224" y="1563150"/>
            <a:ext cx="79836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Haz clic en cada botón para visualizar </a:t>
            </a:r>
            <a:r>
              <a:rPr lang="es-ES">
                <a:solidFill>
                  <a:srgbClr val="3A3838"/>
                </a:solidFill>
                <a:latin typeface="Open Sans"/>
                <a:ea typeface="Open Sans"/>
                <a:cs typeface="Open Sans"/>
                <a:sym typeface="Open Sans"/>
              </a:rPr>
              <a:t>qué</a:t>
            </a:r>
            <a:r>
              <a:rPr lang="es-ES" sz="1400">
                <a:solidFill>
                  <a:srgbClr val="3A3838"/>
                </a:solidFill>
                <a:latin typeface="Open Sans"/>
                <a:ea typeface="Open Sans"/>
                <a:cs typeface="Open Sans"/>
                <a:sym typeface="Open Sans"/>
              </a:rPr>
              <a:t> hacer en caso de accidente en el laboratorio: </a:t>
            </a:r>
            <a:endParaRPr/>
          </a:p>
        </p:txBody>
      </p:sp>
      <p:sp>
        <p:nvSpPr>
          <p:cNvPr id="2281" name="Google Shape;2281;p113"/>
          <p:cNvSpPr txBox="1"/>
          <p:nvPr/>
        </p:nvSpPr>
        <p:spPr>
          <a:xfrm>
            <a:off x="10037125" y="5914325"/>
            <a:ext cx="19443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accidentepaso3.jpg</a:t>
            </a:r>
            <a:endParaRPr/>
          </a:p>
        </p:txBody>
      </p:sp>
      <p:pic>
        <p:nvPicPr>
          <p:cNvPr id="2282" name="Google Shape;2282;p113" descr="Imagen que contiene Sitio web&#10;&#10;Descripción generada automáticamente"/>
          <p:cNvPicPr preferRelativeResize="0"/>
          <p:nvPr/>
        </p:nvPicPr>
        <p:blipFill rotWithShape="1">
          <a:blip r:embed="rId3">
            <a:alphaModFix/>
          </a:blip>
          <a:srcRect/>
          <a:stretch/>
        </p:blipFill>
        <p:spPr>
          <a:xfrm>
            <a:off x="4839646" y="2054700"/>
            <a:ext cx="1308182" cy="453739"/>
          </a:xfrm>
          <a:prstGeom prst="rect">
            <a:avLst/>
          </a:prstGeom>
          <a:noFill/>
          <a:ln>
            <a:noFill/>
          </a:ln>
        </p:spPr>
      </p:pic>
      <p:pic>
        <p:nvPicPr>
          <p:cNvPr id="2283" name="Google Shape;2283;p113" descr="Imagen que contiene Interfaz de usuario gráfica&#10;&#10;Descripción generada automáticamente"/>
          <p:cNvPicPr preferRelativeResize="0"/>
          <p:nvPr/>
        </p:nvPicPr>
        <p:blipFill rotWithShape="1">
          <a:blip r:embed="rId4">
            <a:alphaModFix/>
          </a:blip>
          <a:srcRect/>
          <a:stretch/>
        </p:blipFill>
        <p:spPr>
          <a:xfrm>
            <a:off x="6147828" y="2041852"/>
            <a:ext cx="1304532" cy="442309"/>
          </a:xfrm>
          <a:prstGeom prst="rect">
            <a:avLst/>
          </a:prstGeom>
          <a:noFill/>
          <a:ln>
            <a:noFill/>
          </a:ln>
        </p:spPr>
      </p:pic>
      <p:pic>
        <p:nvPicPr>
          <p:cNvPr id="2284" name="Google Shape;2284;p113" descr="Icono&#10;&#10;Descripción generada automáticamente"/>
          <p:cNvPicPr preferRelativeResize="0"/>
          <p:nvPr/>
        </p:nvPicPr>
        <p:blipFill rotWithShape="1">
          <a:blip r:embed="rId5">
            <a:alphaModFix/>
          </a:blip>
          <a:srcRect/>
          <a:stretch/>
        </p:blipFill>
        <p:spPr>
          <a:xfrm>
            <a:off x="7235190" y="1993296"/>
            <a:ext cx="434340" cy="539422"/>
          </a:xfrm>
          <a:prstGeom prst="rect">
            <a:avLst/>
          </a:prstGeom>
          <a:noFill/>
          <a:ln>
            <a:noFill/>
          </a:ln>
        </p:spPr>
      </p:pic>
      <p:pic>
        <p:nvPicPr>
          <p:cNvPr id="2285" name="Google Shape;2285;p113" descr="Texto&#10;&#10;Descripción generada automáticamente"/>
          <p:cNvPicPr preferRelativeResize="0"/>
          <p:nvPr/>
        </p:nvPicPr>
        <p:blipFill rotWithShape="1">
          <a:blip r:embed="rId6">
            <a:alphaModFix/>
          </a:blip>
          <a:srcRect/>
          <a:stretch/>
        </p:blipFill>
        <p:spPr>
          <a:xfrm>
            <a:off x="2156400" y="2358000"/>
            <a:ext cx="7884000" cy="39420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90"/>
        <p:cNvGrpSpPr/>
        <p:nvPr/>
      </p:nvGrpSpPr>
      <p:grpSpPr>
        <a:xfrm>
          <a:off x="0" y="0"/>
          <a:ext cx="0" cy="0"/>
          <a:chOff x="0" y="0"/>
          <a:chExt cx="0" cy="0"/>
        </a:xfrm>
      </p:grpSpPr>
      <p:pic>
        <p:nvPicPr>
          <p:cNvPr id="2291" name="Google Shape;2291;p114" descr="Texto&#10;&#10;Descripción generada automáticamente"/>
          <p:cNvPicPr preferRelativeResize="0"/>
          <p:nvPr/>
        </p:nvPicPr>
        <p:blipFill rotWithShape="1">
          <a:blip r:embed="rId3">
            <a:alphaModFix/>
          </a:blip>
          <a:srcRect/>
          <a:stretch/>
        </p:blipFill>
        <p:spPr>
          <a:xfrm>
            <a:off x="2156400" y="2358000"/>
            <a:ext cx="7884000" cy="3942000"/>
          </a:xfrm>
          <a:prstGeom prst="rect">
            <a:avLst/>
          </a:prstGeom>
          <a:noFill/>
          <a:ln>
            <a:noFill/>
          </a:ln>
        </p:spPr>
      </p:pic>
      <p:sp>
        <p:nvSpPr>
          <p:cNvPr id="2292" name="Google Shape;2292;p114"/>
          <p:cNvSpPr/>
          <p:nvPr/>
        </p:nvSpPr>
        <p:spPr>
          <a:xfrm>
            <a:off x="548230" y="1130363"/>
            <a:ext cx="3226327" cy="36933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293" name="Google Shape;2293;p11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sp>
        <p:nvSpPr>
          <p:cNvPr id="2294" name="Google Shape;2294;p114"/>
          <p:cNvSpPr txBox="1"/>
          <p:nvPr/>
        </p:nvSpPr>
        <p:spPr>
          <a:xfrm>
            <a:off x="548231" y="1176530"/>
            <a:ext cx="3226327"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¿Qué hacer en caso de accidente?</a:t>
            </a:r>
            <a:endParaRPr/>
          </a:p>
        </p:txBody>
      </p:sp>
      <p:sp>
        <p:nvSpPr>
          <p:cNvPr id="2295" name="Google Shape;2295;p114"/>
          <p:cNvSpPr txBox="1"/>
          <p:nvPr/>
        </p:nvSpPr>
        <p:spPr>
          <a:xfrm>
            <a:off x="548225" y="1563150"/>
            <a:ext cx="74568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Haz clic en cada botón para visualizar </a:t>
            </a:r>
            <a:r>
              <a:rPr lang="es-ES">
                <a:solidFill>
                  <a:srgbClr val="3A3838"/>
                </a:solidFill>
                <a:latin typeface="Open Sans"/>
                <a:ea typeface="Open Sans"/>
                <a:cs typeface="Open Sans"/>
                <a:sym typeface="Open Sans"/>
              </a:rPr>
              <a:t>qué</a:t>
            </a:r>
            <a:r>
              <a:rPr lang="es-ES" sz="1400">
                <a:solidFill>
                  <a:srgbClr val="3A3838"/>
                </a:solidFill>
                <a:latin typeface="Open Sans"/>
                <a:ea typeface="Open Sans"/>
                <a:cs typeface="Open Sans"/>
                <a:sym typeface="Open Sans"/>
              </a:rPr>
              <a:t> hacer en caso de accidente en el laboratorio: </a:t>
            </a:r>
            <a:endParaRPr/>
          </a:p>
        </p:txBody>
      </p:sp>
      <p:sp>
        <p:nvSpPr>
          <p:cNvPr id="2296" name="Google Shape;2296;p114"/>
          <p:cNvSpPr txBox="1"/>
          <p:nvPr/>
        </p:nvSpPr>
        <p:spPr>
          <a:xfrm>
            <a:off x="10037125" y="5914325"/>
            <a:ext cx="20100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accidentepaso4.jpg</a:t>
            </a:r>
            <a:endParaRPr/>
          </a:p>
        </p:txBody>
      </p:sp>
      <p:pic>
        <p:nvPicPr>
          <p:cNvPr id="2297" name="Google Shape;2297;p114" descr="Imagen que contiene Sitio web&#10;&#10;Descripción generada automáticamente"/>
          <p:cNvPicPr preferRelativeResize="0"/>
          <p:nvPr/>
        </p:nvPicPr>
        <p:blipFill rotWithShape="1">
          <a:blip r:embed="rId4">
            <a:alphaModFix/>
          </a:blip>
          <a:srcRect/>
          <a:stretch/>
        </p:blipFill>
        <p:spPr>
          <a:xfrm>
            <a:off x="4839646" y="2054700"/>
            <a:ext cx="1308182" cy="453739"/>
          </a:xfrm>
          <a:prstGeom prst="rect">
            <a:avLst/>
          </a:prstGeom>
          <a:noFill/>
          <a:ln>
            <a:noFill/>
          </a:ln>
        </p:spPr>
      </p:pic>
      <p:pic>
        <p:nvPicPr>
          <p:cNvPr id="2298" name="Google Shape;2298;p114" descr="Imagen que contiene Interfaz de usuario gráfica&#10;&#10;Descripción generada automáticamente"/>
          <p:cNvPicPr preferRelativeResize="0"/>
          <p:nvPr/>
        </p:nvPicPr>
        <p:blipFill rotWithShape="1">
          <a:blip r:embed="rId5">
            <a:alphaModFix/>
          </a:blip>
          <a:srcRect/>
          <a:stretch/>
        </p:blipFill>
        <p:spPr>
          <a:xfrm>
            <a:off x="6147828" y="2041852"/>
            <a:ext cx="1304532" cy="442309"/>
          </a:xfrm>
          <a:prstGeom prst="rect">
            <a:avLst/>
          </a:prstGeom>
          <a:noFill/>
          <a:ln>
            <a:noFill/>
          </a:ln>
        </p:spPr>
      </p:pic>
      <p:pic>
        <p:nvPicPr>
          <p:cNvPr id="2299" name="Google Shape;2299;p114" descr="Icono&#10;&#10;Descripción generada automáticamente"/>
          <p:cNvPicPr preferRelativeResize="0"/>
          <p:nvPr/>
        </p:nvPicPr>
        <p:blipFill rotWithShape="1">
          <a:blip r:embed="rId6">
            <a:alphaModFix/>
          </a:blip>
          <a:srcRect/>
          <a:stretch/>
        </p:blipFill>
        <p:spPr>
          <a:xfrm>
            <a:off x="7235190" y="1993296"/>
            <a:ext cx="434340" cy="53942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115"/>
          <p:cNvSpPr/>
          <p:nvPr/>
        </p:nvSpPr>
        <p:spPr>
          <a:xfrm>
            <a:off x="548230" y="1130363"/>
            <a:ext cx="3226327" cy="36933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306" name="Google Shape;2306;p115"/>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sp>
        <p:nvSpPr>
          <p:cNvPr id="2307" name="Google Shape;2307;p115"/>
          <p:cNvSpPr txBox="1"/>
          <p:nvPr/>
        </p:nvSpPr>
        <p:spPr>
          <a:xfrm>
            <a:off x="548231" y="1176530"/>
            <a:ext cx="3226327"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¿Qué hacer en caso de accidente?</a:t>
            </a:r>
            <a:endParaRPr/>
          </a:p>
        </p:txBody>
      </p:sp>
      <p:sp>
        <p:nvSpPr>
          <p:cNvPr id="2308" name="Google Shape;2308;p115"/>
          <p:cNvSpPr txBox="1"/>
          <p:nvPr/>
        </p:nvSpPr>
        <p:spPr>
          <a:xfrm>
            <a:off x="548225" y="1563150"/>
            <a:ext cx="75228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Haz clic en cada botón para visualizar </a:t>
            </a:r>
            <a:r>
              <a:rPr lang="es-ES">
                <a:solidFill>
                  <a:srgbClr val="3A3838"/>
                </a:solidFill>
                <a:latin typeface="Open Sans"/>
                <a:ea typeface="Open Sans"/>
                <a:cs typeface="Open Sans"/>
                <a:sym typeface="Open Sans"/>
              </a:rPr>
              <a:t>qué</a:t>
            </a:r>
            <a:r>
              <a:rPr lang="es-ES" sz="1400">
                <a:solidFill>
                  <a:srgbClr val="3A3838"/>
                </a:solidFill>
                <a:latin typeface="Open Sans"/>
                <a:ea typeface="Open Sans"/>
                <a:cs typeface="Open Sans"/>
                <a:sym typeface="Open Sans"/>
              </a:rPr>
              <a:t> hacer en caso de accidente en el laboratorio: </a:t>
            </a:r>
            <a:endParaRPr/>
          </a:p>
        </p:txBody>
      </p:sp>
      <p:sp>
        <p:nvSpPr>
          <p:cNvPr id="2309" name="Google Shape;2309;p115"/>
          <p:cNvSpPr txBox="1"/>
          <p:nvPr/>
        </p:nvSpPr>
        <p:spPr>
          <a:xfrm>
            <a:off x="10037125" y="5914325"/>
            <a:ext cx="19968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accidentepaso5.jpg</a:t>
            </a:r>
            <a:endParaRPr/>
          </a:p>
        </p:txBody>
      </p:sp>
      <p:pic>
        <p:nvPicPr>
          <p:cNvPr id="2310" name="Google Shape;2310;p115" descr="Imagen que contiene Sitio web&#10;&#10;Descripción generada automáticamente"/>
          <p:cNvPicPr preferRelativeResize="0"/>
          <p:nvPr/>
        </p:nvPicPr>
        <p:blipFill rotWithShape="1">
          <a:blip r:embed="rId3">
            <a:alphaModFix/>
          </a:blip>
          <a:srcRect/>
          <a:stretch/>
        </p:blipFill>
        <p:spPr>
          <a:xfrm>
            <a:off x="4839646" y="2054700"/>
            <a:ext cx="1308182" cy="453739"/>
          </a:xfrm>
          <a:prstGeom prst="rect">
            <a:avLst/>
          </a:prstGeom>
          <a:noFill/>
          <a:ln>
            <a:noFill/>
          </a:ln>
        </p:spPr>
      </p:pic>
      <p:pic>
        <p:nvPicPr>
          <p:cNvPr id="2311" name="Google Shape;2311;p115" descr="Imagen que contiene Interfaz de usuario gráfica&#10;&#10;Descripción generada automáticamente"/>
          <p:cNvPicPr preferRelativeResize="0"/>
          <p:nvPr/>
        </p:nvPicPr>
        <p:blipFill rotWithShape="1">
          <a:blip r:embed="rId4">
            <a:alphaModFix/>
          </a:blip>
          <a:srcRect/>
          <a:stretch/>
        </p:blipFill>
        <p:spPr>
          <a:xfrm>
            <a:off x="6147828" y="2041852"/>
            <a:ext cx="1304532" cy="442309"/>
          </a:xfrm>
          <a:prstGeom prst="rect">
            <a:avLst/>
          </a:prstGeom>
          <a:noFill/>
          <a:ln>
            <a:noFill/>
          </a:ln>
        </p:spPr>
      </p:pic>
      <p:pic>
        <p:nvPicPr>
          <p:cNvPr id="2312" name="Google Shape;2312;p115" descr="Icono&#10;&#10;Descripción generada automáticamente"/>
          <p:cNvPicPr preferRelativeResize="0"/>
          <p:nvPr/>
        </p:nvPicPr>
        <p:blipFill rotWithShape="1">
          <a:blip r:embed="rId5">
            <a:alphaModFix/>
          </a:blip>
          <a:srcRect/>
          <a:stretch/>
        </p:blipFill>
        <p:spPr>
          <a:xfrm>
            <a:off x="7235190" y="1993296"/>
            <a:ext cx="434340" cy="539422"/>
          </a:xfrm>
          <a:prstGeom prst="rect">
            <a:avLst/>
          </a:prstGeom>
          <a:noFill/>
          <a:ln>
            <a:noFill/>
          </a:ln>
        </p:spPr>
      </p:pic>
      <p:pic>
        <p:nvPicPr>
          <p:cNvPr id="2313" name="Google Shape;2313;p115" descr="Texto&#10;&#10;Descripción generada automáticamente"/>
          <p:cNvPicPr preferRelativeResize="0"/>
          <p:nvPr/>
        </p:nvPicPr>
        <p:blipFill rotWithShape="1">
          <a:blip r:embed="rId6">
            <a:alphaModFix/>
          </a:blip>
          <a:srcRect/>
          <a:stretch/>
        </p:blipFill>
        <p:spPr>
          <a:xfrm>
            <a:off x="2156400" y="2358000"/>
            <a:ext cx="7884000" cy="39420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116"/>
          <p:cNvSpPr/>
          <p:nvPr/>
        </p:nvSpPr>
        <p:spPr>
          <a:xfrm>
            <a:off x="548230" y="1130363"/>
            <a:ext cx="3226327" cy="36933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320" name="Google Shape;2320;p116"/>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sp>
        <p:nvSpPr>
          <p:cNvPr id="2321" name="Google Shape;2321;p116"/>
          <p:cNvSpPr txBox="1"/>
          <p:nvPr/>
        </p:nvSpPr>
        <p:spPr>
          <a:xfrm>
            <a:off x="548231" y="1176530"/>
            <a:ext cx="3226327"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¿Qué hacer en caso de accidente?</a:t>
            </a:r>
            <a:endParaRPr/>
          </a:p>
        </p:txBody>
      </p:sp>
      <p:sp>
        <p:nvSpPr>
          <p:cNvPr id="2322" name="Google Shape;2322;p116"/>
          <p:cNvSpPr txBox="1"/>
          <p:nvPr/>
        </p:nvSpPr>
        <p:spPr>
          <a:xfrm>
            <a:off x="548225" y="1563150"/>
            <a:ext cx="75492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Haz clic en cada botón para visualizar </a:t>
            </a:r>
            <a:r>
              <a:rPr lang="es-ES">
                <a:solidFill>
                  <a:srgbClr val="3A3838"/>
                </a:solidFill>
                <a:latin typeface="Open Sans"/>
                <a:ea typeface="Open Sans"/>
                <a:cs typeface="Open Sans"/>
                <a:sym typeface="Open Sans"/>
              </a:rPr>
              <a:t>qué</a:t>
            </a:r>
            <a:r>
              <a:rPr lang="es-ES" sz="1400">
                <a:solidFill>
                  <a:srgbClr val="3A3838"/>
                </a:solidFill>
                <a:latin typeface="Open Sans"/>
                <a:ea typeface="Open Sans"/>
                <a:cs typeface="Open Sans"/>
                <a:sym typeface="Open Sans"/>
              </a:rPr>
              <a:t> hacer en caso de accidente en el laboratorio: </a:t>
            </a:r>
            <a:endParaRPr/>
          </a:p>
        </p:txBody>
      </p:sp>
      <p:sp>
        <p:nvSpPr>
          <p:cNvPr id="2323" name="Google Shape;2323;p116"/>
          <p:cNvSpPr txBox="1"/>
          <p:nvPr/>
        </p:nvSpPr>
        <p:spPr>
          <a:xfrm>
            <a:off x="10037125" y="5914325"/>
            <a:ext cx="19443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accidentepaso6.jpg</a:t>
            </a:r>
            <a:endParaRPr/>
          </a:p>
        </p:txBody>
      </p:sp>
      <p:pic>
        <p:nvPicPr>
          <p:cNvPr id="2324" name="Google Shape;2324;p116" descr="Imagen que contiene Sitio web&#10;&#10;Descripción generada automáticamente"/>
          <p:cNvPicPr preferRelativeResize="0"/>
          <p:nvPr/>
        </p:nvPicPr>
        <p:blipFill rotWithShape="1">
          <a:blip r:embed="rId3">
            <a:alphaModFix/>
          </a:blip>
          <a:srcRect/>
          <a:stretch/>
        </p:blipFill>
        <p:spPr>
          <a:xfrm>
            <a:off x="4839646" y="2054700"/>
            <a:ext cx="1308182" cy="453739"/>
          </a:xfrm>
          <a:prstGeom prst="rect">
            <a:avLst/>
          </a:prstGeom>
          <a:noFill/>
          <a:ln>
            <a:noFill/>
          </a:ln>
        </p:spPr>
      </p:pic>
      <p:pic>
        <p:nvPicPr>
          <p:cNvPr id="2325" name="Google Shape;2325;p116" descr="Imagen que contiene Interfaz de usuario gráfica&#10;&#10;Descripción generada automáticamente"/>
          <p:cNvPicPr preferRelativeResize="0"/>
          <p:nvPr/>
        </p:nvPicPr>
        <p:blipFill rotWithShape="1">
          <a:blip r:embed="rId4">
            <a:alphaModFix/>
          </a:blip>
          <a:srcRect/>
          <a:stretch/>
        </p:blipFill>
        <p:spPr>
          <a:xfrm>
            <a:off x="6147828" y="2041852"/>
            <a:ext cx="1304532" cy="442309"/>
          </a:xfrm>
          <a:prstGeom prst="rect">
            <a:avLst/>
          </a:prstGeom>
          <a:noFill/>
          <a:ln>
            <a:noFill/>
          </a:ln>
        </p:spPr>
      </p:pic>
      <p:pic>
        <p:nvPicPr>
          <p:cNvPr id="2326" name="Google Shape;2326;p116" descr="Icono&#10;&#10;Descripción generada automáticamente"/>
          <p:cNvPicPr preferRelativeResize="0"/>
          <p:nvPr/>
        </p:nvPicPr>
        <p:blipFill rotWithShape="1">
          <a:blip r:embed="rId5">
            <a:alphaModFix/>
          </a:blip>
          <a:srcRect/>
          <a:stretch/>
        </p:blipFill>
        <p:spPr>
          <a:xfrm>
            <a:off x="7235190" y="1993296"/>
            <a:ext cx="434340" cy="539422"/>
          </a:xfrm>
          <a:prstGeom prst="rect">
            <a:avLst/>
          </a:prstGeom>
          <a:noFill/>
          <a:ln>
            <a:noFill/>
          </a:ln>
        </p:spPr>
      </p:pic>
      <p:pic>
        <p:nvPicPr>
          <p:cNvPr id="2327" name="Google Shape;2327;p116" descr="Texto&#10;&#10;Descripción generada automáticamente"/>
          <p:cNvPicPr preferRelativeResize="0"/>
          <p:nvPr/>
        </p:nvPicPr>
        <p:blipFill rotWithShape="1">
          <a:blip r:embed="rId6">
            <a:alphaModFix/>
          </a:blip>
          <a:srcRect/>
          <a:stretch/>
        </p:blipFill>
        <p:spPr>
          <a:xfrm>
            <a:off x="2156400" y="2358000"/>
            <a:ext cx="7884000" cy="3942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pic>
        <p:nvPicPr>
          <p:cNvPr id="2333" name="Google Shape;2333;p117" descr="Texto&#10;&#10;Descripción generada automáticamente"/>
          <p:cNvPicPr preferRelativeResize="0"/>
          <p:nvPr/>
        </p:nvPicPr>
        <p:blipFill rotWithShape="1">
          <a:blip r:embed="rId3">
            <a:alphaModFix/>
          </a:blip>
          <a:srcRect/>
          <a:stretch/>
        </p:blipFill>
        <p:spPr>
          <a:xfrm>
            <a:off x="2156400" y="2358000"/>
            <a:ext cx="7884000" cy="3942000"/>
          </a:xfrm>
          <a:prstGeom prst="rect">
            <a:avLst/>
          </a:prstGeom>
          <a:noFill/>
          <a:ln>
            <a:noFill/>
          </a:ln>
        </p:spPr>
      </p:pic>
      <p:sp>
        <p:nvSpPr>
          <p:cNvPr id="2334" name="Google Shape;2334;p117"/>
          <p:cNvSpPr/>
          <p:nvPr/>
        </p:nvSpPr>
        <p:spPr>
          <a:xfrm>
            <a:off x="548230" y="1130363"/>
            <a:ext cx="3226327" cy="36933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335" name="Google Shape;2335;p117"/>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sp>
        <p:nvSpPr>
          <p:cNvPr id="2336" name="Google Shape;2336;p117"/>
          <p:cNvSpPr txBox="1"/>
          <p:nvPr/>
        </p:nvSpPr>
        <p:spPr>
          <a:xfrm>
            <a:off x="548231" y="1176530"/>
            <a:ext cx="3226327"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¿Qué hacer en caso de accidente?</a:t>
            </a:r>
            <a:endParaRPr/>
          </a:p>
        </p:txBody>
      </p:sp>
      <p:sp>
        <p:nvSpPr>
          <p:cNvPr id="2337" name="Google Shape;2337;p117"/>
          <p:cNvSpPr txBox="1"/>
          <p:nvPr/>
        </p:nvSpPr>
        <p:spPr>
          <a:xfrm>
            <a:off x="548225" y="1563150"/>
            <a:ext cx="77334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Haz clic en cada botón para visualizar </a:t>
            </a:r>
            <a:r>
              <a:rPr lang="es-ES">
                <a:solidFill>
                  <a:srgbClr val="3A3838"/>
                </a:solidFill>
                <a:latin typeface="Open Sans"/>
                <a:ea typeface="Open Sans"/>
                <a:cs typeface="Open Sans"/>
                <a:sym typeface="Open Sans"/>
              </a:rPr>
              <a:t>qué</a:t>
            </a:r>
            <a:r>
              <a:rPr lang="es-ES" sz="1400">
                <a:solidFill>
                  <a:srgbClr val="3A3838"/>
                </a:solidFill>
                <a:latin typeface="Open Sans"/>
                <a:ea typeface="Open Sans"/>
                <a:cs typeface="Open Sans"/>
                <a:sym typeface="Open Sans"/>
              </a:rPr>
              <a:t> hacer en caso de accidente en el laboratorio: </a:t>
            </a:r>
            <a:endParaRPr/>
          </a:p>
        </p:txBody>
      </p:sp>
      <p:sp>
        <p:nvSpPr>
          <p:cNvPr id="2338" name="Google Shape;2338;p117"/>
          <p:cNvSpPr txBox="1"/>
          <p:nvPr/>
        </p:nvSpPr>
        <p:spPr>
          <a:xfrm>
            <a:off x="10037125" y="5914325"/>
            <a:ext cx="20496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accidentepaso7.jpg</a:t>
            </a:r>
            <a:endParaRPr/>
          </a:p>
        </p:txBody>
      </p:sp>
      <p:pic>
        <p:nvPicPr>
          <p:cNvPr id="2339" name="Google Shape;2339;p117" descr="Imagen que contiene Sitio web&#10;&#10;Descripción generada automáticamente"/>
          <p:cNvPicPr preferRelativeResize="0"/>
          <p:nvPr/>
        </p:nvPicPr>
        <p:blipFill rotWithShape="1">
          <a:blip r:embed="rId4">
            <a:alphaModFix/>
          </a:blip>
          <a:srcRect/>
          <a:stretch/>
        </p:blipFill>
        <p:spPr>
          <a:xfrm>
            <a:off x="4839646" y="2054700"/>
            <a:ext cx="1308182" cy="453739"/>
          </a:xfrm>
          <a:prstGeom prst="rect">
            <a:avLst/>
          </a:prstGeom>
          <a:noFill/>
          <a:ln>
            <a:noFill/>
          </a:ln>
        </p:spPr>
      </p:pic>
      <p:pic>
        <p:nvPicPr>
          <p:cNvPr id="2340" name="Google Shape;2340;p117" descr="Imagen que contiene Interfaz de usuario gráfica&#10;&#10;Descripción generada automáticamente"/>
          <p:cNvPicPr preferRelativeResize="0"/>
          <p:nvPr/>
        </p:nvPicPr>
        <p:blipFill rotWithShape="1">
          <a:blip r:embed="rId5">
            <a:alphaModFix/>
          </a:blip>
          <a:srcRect/>
          <a:stretch/>
        </p:blipFill>
        <p:spPr>
          <a:xfrm>
            <a:off x="6147828" y="2041852"/>
            <a:ext cx="1304532" cy="442309"/>
          </a:xfrm>
          <a:prstGeom prst="rect">
            <a:avLst/>
          </a:prstGeom>
          <a:noFill/>
          <a:ln>
            <a:noFill/>
          </a:ln>
        </p:spPr>
      </p:pic>
      <p:pic>
        <p:nvPicPr>
          <p:cNvPr id="2341" name="Google Shape;2341;p117" descr="Icono&#10;&#10;Descripción generada automáticamente"/>
          <p:cNvPicPr preferRelativeResize="0"/>
          <p:nvPr/>
        </p:nvPicPr>
        <p:blipFill rotWithShape="1">
          <a:blip r:embed="rId6">
            <a:alphaModFix/>
          </a:blip>
          <a:srcRect/>
          <a:stretch/>
        </p:blipFill>
        <p:spPr>
          <a:xfrm>
            <a:off x="7235190" y="1993296"/>
            <a:ext cx="434340" cy="53942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p118"/>
          <p:cNvSpPr/>
          <p:nvPr/>
        </p:nvSpPr>
        <p:spPr>
          <a:xfrm>
            <a:off x="548230" y="1130363"/>
            <a:ext cx="3226327" cy="36933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348" name="Google Shape;2348;p118"/>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sp>
        <p:nvSpPr>
          <p:cNvPr id="2349" name="Google Shape;2349;p118"/>
          <p:cNvSpPr txBox="1"/>
          <p:nvPr/>
        </p:nvSpPr>
        <p:spPr>
          <a:xfrm>
            <a:off x="548231" y="1176530"/>
            <a:ext cx="3226327"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¿Qué hacer en caso de accidente?</a:t>
            </a:r>
            <a:endParaRPr/>
          </a:p>
        </p:txBody>
      </p:sp>
      <p:sp>
        <p:nvSpPr>
          <p:cNvPr id="2350" name="Google Shape;2350;p118"/>
          <p:cNvSpPr txBox="1"/>
          <p:nvPr/>
        </p:nvSpPr>
        <p:spPr>
          <a:xfrm>
            <a:off x="548225" y="1563150"/>
            <a:ext cx="77070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Haz clic en cada botón para visualizar </a:t>
            </a:r>
            <a:r>
              <a:rPr lang="es-ES">
                <a:solidFill>
                  <a:srgbClr val="3A3838"/>
                </a:solidFill>
                <a:latin typeface="Open Sans"/>
                <a:ea typeface="Open Sans"/>
                <a:cs typeface="Open Sans"/>
                <a:sym typeface="Open Sans"/>
              </a:rPr>
              <a:t>qué</a:t>
            </a:r>
            <a:r>
              <a:rPr lang="es-ES" sz="1400">
                <a:solidFill>
                  <a:srgbClr val="3A3838"/>
                </a:solidFill>
                <a:latin typeface="Open Sans"/>
                <a:ea typeface="Open Sans"/>
                <a:cs typeface="Open Sans"/>
                <a:sym typeface="Open Sans"/>
              </a:rPr>
              <a:t> hacer en caso de accidente en el laboratorio: </a:t>
            </a:r>
            <a:endParaRPr/>
          </a:p>
        </p:txBody>
      </p:sp>
      <p:sp>
        <p:nvSpPr>
          <p:cNvPr id="2351" name="Google Shape;2351;p118"/>
          <p:cNvSpPr txBox="1"/>
          <p:nvPr/>
        </p:nvSpPr>
        <p:spPr>
          <a:xfrm>
            <a:off x="10037125" y="5914325"/>
            <a:ext cx="1996800" cy="32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accidentepaso8.jpg</a:t>
            </a:r>
            <a:endParaRPr/>
          </a:p>
        </p:txBody>
      </p:sp>
      <p:pic>
        <p:nvPicPr>
          <p:cNvPr id="2352" name="Google Shape;2352;p118" descr="Imagen que contiene Sitio web&#10;&#10;Descripción generada automáticamente"/>
          <p:cNvPicPr preferRelativeResize="0"/>
          <p:nvPr/>
        </p:nvPicPr>
        <p:blipFill rotWithShape="1">
          <a:blip r:embed="rId3">
            <a:alphaModFix/>
          </a:blip>
          <a:srcRect/>
          <a:stretch/>
        </p:blipFill>
        <p:spPr>
          <a:xfrm>
            <a:off x="4839646" y="2054700"/>
            <a:ext cx="1308182" cy="453739"/>
          </a:xfrm>
          <a:prstGeom prst="rect">
            <a:avLst/>
          </a:prstGeom>
          <a:noFill/>
          <a:ln>
            <a:noFill/>
          </a:ln>
        </p:spPr>
      </p:pic>
      <p:pic>
        <p:nvPicPr>
          <p:cNvPr id="2353" name="Google Shape;2353;p118" descr="Imagen que contiene Interfaz de usuario gráfica&#10;&#10;Descripción generada automáticamente"/>
          <p:cNvPicPr preferRelativeResize="0"/>
          <p:nvPr/>
        </p:nvPicPr>
        <p:blipFill rotWithShape="1">
          <a:blip r:embed="rId4">
            <a:alphaModFix/>
          </a:blip>
          <a:srcRect/>
          <a:stretch/>
        </p:blipFill>
        <p:spPr>
          <a:xfrm>
            <a:off x="6147828" y="2041852"/>
            <a:ext cx="1304532" cy="442309"/>
          </a:xfrm>
          <a:prstGeom prst="rect">
            <a:avLst/>
          </a:prstGeom>
          <a:noFill/>
          <a:ln>
            <a:noFill/>
          </a:ln>
        </p:spPr>
      </p:pic>
      <p:pic>
        <p:nvPicPr>
          <p:cNvPr id="2354" name="Google Shape;2354;p118" descr="Icono&#10;&#10;Descripción generada automáticamente"/>
          <p:cNvPicPr preferRelativeResize="0"/>
          <p:nvPr/>
        </p:nvPicPr>
        <p:blipFill rotWithShape="1">
          <a:blip r:embed="rId5">
            <a:alphaModFix/>
          </a:blip>
          <a:srcRect/>
          <a:stretch/>
        </p:blipFill>
        <p:spPr>
          <a:xfrm>
            <a:off x="7235190" y="1993296"/>
            <a:ext cx="434340" cy="539422"/>
          </a:xfrm>
          <a:prstGeom prst="rect">
            <a:avLst/>
          </a:prstGeom>
          <a:noFill/>
          <a:ln>
            <a:noFill/>
          </a:ln>
        </p:spPr>
      </p:pic>
      <p:pic>
        <p:nvPicPr>
          <p:cNvPr id="2355" name="Google Shape;2355;p118" descr="Texto&#10;&#10;Descripción generada automáticamente"/>
          <p:cNvPicPr preferRelativeResize="0"/>
          <p:nvPr/>
        </p:nvPicPr>
        <p:blipFill rotWithShape="1">
          <a:blip r:embed="rId6">
            <a:alphaModFix/>
          </a:blip>
          <a:srcRect/>
          <a:stretch/>
        </p:blipFill>
        <p:spPr>
          <a:xfrm>
            <a:off x="2156400" y="2358000"/>
            <a:ext cx="7884000" cy="39420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19"/>
          <p:cNvSpPr/>
          <p:nvPr/>
        </p:nvSpPr>
        <p:spPr>
          <a:xfrm>
            <a:off x="548230" y="1130363"/>
            <a:ext cx="3226327" cy="36933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362" name="Google Shape;2362;p119"/>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sp>
        <p:nvSpPr>
          <p:cNvPr id="2363" name="Google Shape;2363;p119"/>
          <p:cNvSpPr txBox="1"/>
          <p:nvPr/>
        </p:nvSpPr>
        <p:spPr>
          <a:xfrm>
            <a:off x="548231" y="1176530"/>
            <a:ext cx="3226327"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¿Qué hacer en caso de accidente?</a:t>
            </a:r>
            <a:endParaRPr/>
          </a:p>
        </p:txBody>
      </p:sp>
      <p:sp>
        <p:nvSpPr>
          <p:cNvPr id="2364" name="Google Shape;2364;p119"/>
          <p:cNvSpPr txBox="1"/>
          <p:nvPr/>
        </p:nvSpPr>
        <p:spPr>
          <a:xfrm>
            <a:off x="548225" y="1563150"/>
            <a:ext cx="75753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Haz clic en cada botón para visualizar </a:t>
            </a:r>
            <a:r>
              <a:rPr lang="es-ES">
                <a:solidFill>
                  <a:srgbClr val="3A3838"/>
                </a:solidFill>
                <a:latin typeface="Open Sans"/>
                <a:ea typeface="Open Sans"/>
                <a:cs typeface="Open Sans"/>
                <a:sym typeface="Open Sans"/>
              </a:rPr>
              <a:t>qué</a:t>
            </a:r>
            <a:r>
              <a:rPr lang="es-ES" sz="1400">
                <a:solidFill>
                  <a:srgbClr val="3A3838"/>
                </a:solidFill>
                <a:latin typeface="Open Sans"/>
                <a:ea typeface="Open Sans"/>
                <a:cs typeface="Open Sans"/>
                <a:sym typeface="Open Sans"/>
              </a:rPr>
              <a:t> hacer en caso de accidente en el laboratorio: </a:t>
            </a:r>
            <a:endParaRPr/>
          </a:p>
        </p:txBody>
      </p:sp>
      <p:sp>
        <p:nvSpPr>
          <p:cNvPr id="2365" name="Google Shape;2365;p119"/>
          <p:cNvSpPr txBox="1"/>
          <p:nvPr/>
        </p:nvSpPr>
        <p:spPr>
          <a:xfrm>
            <a:off x="9705704" y="5914331"/>
            <a:ext cx="2141616"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Accidentepaso9.jpg</a:t>
            </a:r>
            <a:endParaRPr/>
          </a:p>
        </p:txBody>
      </p:sp>
      <p:pic>
        <p:nvPicPr>
          <p:cNvPr id="2366" name="Google Shape;2366;p119" descr="Imagen que contiene Sitio web&#10;&#10;Descripción generada automáticamente"/>
          <p:cNvPicPr preferRelativeResize="0"/>
          <p:nvPr/>
        </p:nvPicPr>
        <p:blipFill rotWithShape="1">
          <a:blip r:embed="rId3">
            <a:alphaModFix/>
          </a:blip>
          <a:srcRect/>
          <a:stretch/>
        </p:blipFill>
        <p:spPr>
          <a:xfrm>
            <a:off x="4839646" y="2054700"/>
            <a:ext cx="1308182" cy="453739"/>
          </a:xfrm>
          <a:prstGeom prst="rect">
            <a:avLst/>
          </a:prstGeom>
          <a:noFill/>
          <a:ln>
            <a:noFill/>
          </a:ln>
        </p:spPr>
      </p:pic>
      <p:pic>
        <p:nvPicPr>
          <p:cNvPr id="2367" name="Google Shape;2367;p119" descr="Imagen que contiene Interfaz de usuario gráfica&#10;&#10;Descripción generada automáticamente"/>
          <p:cNvPicPr preferRelativeResize="0"/>
          <p:nvPr/>
        </p:nvPicPr>
        <p:blipFill rotWithShape="1">
          <a:blip r:embed="rId4">
            <a:alphaModFix/>
          </a:blip>
          <a:srcRect/>
          <a:stretch/>
        </p:blipFill>
        <p:spPr>
          <a:xfrm>
            <a:off x="6147828" y="2041852"/>
            <a:ext cx="1304532" cy="442309"/>
          </a:xfrm>
          <a:prstGeom prst="rect">
            <a:avLst/>
          </a:prstGeom>
          <a:noFill/>
          <a:ln>
            <a:noFill/>
          </a:ln>
        </p:spPr>
      </p:pic>
      <p:pic>
        <p:nvPicPr>
          <p:cNvPr id="2368" name="Google Shape;2368;p119" descr="Icono&#10;&#10;Descripción generada automáticamente"/>
          <p:cNvPicPr preferRelativeResize="0"/>
          <p:nvPr/>
        </p:nvPicPr>
        <p:blipFill rotWithShape="1">
          <a:blip r:embed="rId5">
            <a:alphaModFix/>
          </a:blip>
          <a:srcRect/>
          <a:stretch/>
        </p:blipFill>
        <p:spPr>
          <a:xfrm>
            <a:off x="7235190" y="1993296"/>
            <a:ext cx="434340" cy="539422"/>
          </a:xfrm>
          <a:prstGeom prst="rect">
            <a:avLst/>
          </a:prstGeom>
          <a:noFill/>
          <a:ln>
            <a:noFill/>
          </a:ln>
        </p:spPr>
      </p:pic>
      <p:pic>
        <p:nvPicPr>
          <p:cNvPr id="2369" name="Google Shape;2369;p119" descr="Texto&#10;&#10;Descripción generada automáticamente"/>
          <p:cNvPicPr preferRelativeResize="0"/>
          <p:nvPr/>
        </p:nvPicPr>
        <p:blipFill rotWithShape="1">
          <a:blip r:embed="rId6">
            <a:alphaModFix/>
          </a:blip>
          <a:srcRect/>
          <a:stretch/>
        </p:blipFill>
        <p:spPr>
          <a:xfrm>
            <a:off x="2156400" y="2358000"/>
            <a:ext cx="7884000" cy="394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1.1</a:t>
            </a:r>
            <a:endParaRPr/>
          </a:p>
        </p:txBody>
      </p:sp>
      <p:pic>
        <p:nvPicPr>
          <p:cNvPr id="277" name="Google Shape;277;p12" descr="Icono&#10;&#10;Descripción generada automáticamente"/>
          <p:cNvPicPr preferRelativeResize="0"/>
          <p:nvPr/>
        </p:nvPicPr>
        <p:blipFill rotWithShape="1">
          <a:blip r:embed="rId3">
            <a:alphaModFix/>
          </a:blip>
          <a:srcRect/>
          <a:stretch/>
        </p:blipFill>
        <p:spPr>
          <a:xfrm>
            <a:off x="99515" y="1564356"/>
            <a:ext cx="2214849" cy="4320541"/>
          </a:xfrm>
          <a:prstGeom prst="rect">
            <a:avLst/>
          </a:prstGeom>
          <a:noFill/>
          <a:ln>
            <a:noFill/>
          </a:ln>
        </p:spPr>
      </p:pic>
      <p:sp>
        <p:nvSpPr>
          <p:cNvPr id="278" name="Google Shape;278;p12"/>
          <p:cNvSpPr/>
          <p:nvPr/>
        </p:nvSpPr>
        <p:spPr>
          <a:xfrm>
            <a:off x="424124" y="5558800"/>
            <a:ext cx="1890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Peligrofondo.png</a:t>
            </a:r>
            <a:endParaRPr sz="1400">
              <a:solidFill>
                <a:schemeClr val="dk1"/>
              </a:solidFill>
              <a:latin typeface="Open Sans"/>
              <a:ea typeface="Open Sans"/>
              <a:cs typeface="Open Sans"/>
              <a:sym typeface="Open Sans"/>
            </a:endParaRPr>
          </a:p>
        </p:txBody>
      </p:sp>
      <p:sp>
        <p:nvSpPr>
          <p:cNvPr id="279" name="Google Shape;279;p12"/>
          <p:cNvSpPr/>
          <p:nvPr/>
        </p:nvSpPr>
        <p:spPr>
          <a:xfrm>
            <a:off x="623478" y="982425"/>
            <a:ext cx="32610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Etiquetas y pictogramas</a:t>
            </a:r>
            <a:endParaRPr sz="1600" b="1">
              <a:solidFill>
                <a:srgbClr val="2C538E"/>
              </a:solidFill>
              <a:latin typeface="Open Sans"/>
              <a:ea typeface="Open Sans"/>
              <a:cs typeface="Open Sans"/>
              <a:sym typeface="Open Sans"/>
            </a:endParaRPr>
          </a:p>
        </p:txBody>
      </p:sp>
      <p:cxnSp>
        <p:nvCxnSpPr>
          <p:cNvPr id="280" name="Google Shape;280;p12"/>
          <p:cNvCxnSpPr/>
          <p:nvPr/>
        </p:nvCxnSpPr>
        <p:spPr>
          <a:xfrm>
            <a:off x="2582733" y="2106875"/>
            <a:ext cx="7182300" cy="0"/>
          </a:xfrm>
          <a:prstGeom prst="straightConnector1">
            <a:avLst/>
          </a:prstGeom>
          <a:noFill/>
          <a:ln w="76200" cap="flat" cmpd="sng">
            <a:solidFill>
              <a:schemeClr val="accent4"/>
            </a:solidFill>
            <a:prstDash val="solid"/>
            <a:miter lim="800000"/>
            <a:headEnd type="none" w="sm" len="sm"/>
            <a:tailEnd type="none" w="sm" len="sm"/>
          </a:ln>
        </p:spPr>
      </p:cxnSp>
      <p:sp>
        <p:nvSpPr>
          <p:cNvPr id="281" name="Google Shape;281;p12"/>
          <p:cNvSpPr txBox="1"/>
          <p:nvPr/>
        </p:nvSpPr>
        <p:spPr>
          <a:xfrm>
            <a:off x="2582724" y="1786400"/>
            <a:ext cx="68400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A continuación, la definición de etiquetas y pictogramas. Haz clic en cada botón.</a:t>
            </a:r>
            <a:endParaRPr/>
          </a:p>
          <a:p>
            <a:pPr marL="0" marR="0" lvl="0" indent="0" algn="just" rtl="0">
              <a:spcBef>
                <a:spcPts val="0"/>
              </a:spcBef>
              <a:spcAft>
                <a:spcPts val="0"/>
              </a:spcAft>
              <a:buNone/>
            </a:pPr>
            <a:endParaRPr sz="1300">
              <a:solidFill>
                <a:srgbClr val="3A3838"/>
              </a:solidFill>
              <a:latin typeface="Calibri"/>
              <a:ea typeface="Calibri"/>
              <a:cs typeface="Calibri"/>
              <a:sym typeface="Calibri"/>
            </a:endParaRPr>
          </a:p>
        </p:txBody>
      </p:sp>
      <p:sp>
        <p:nvSpPr>
          <p:cNvPr id="282" name="Google Shape;282;p12"/>
          <p:cNvSpPr/>
          <p:nvPr/>
        </p:nvSpPr>
        <p:spPr>
          <a:xfrm>
            <a:off x="2604997" y="2480485"/>
            <a:ext cx="2298473" cy="437355"/>
          </a:xfrm>
          <a:prstGeom prst="roundRect">
            <a:avLst>
              <a:gd name="adj" fmla="val 16667"/>
            </a:avLst>
          </a:prstGeom>
          <a:gradFill>
            <a:gsLst>
              <a:gs pos="0">
                <a:srgbClr val="F49F0A"/>
              </a:gs>
              <a:gs pos="51000">
                <a:srgbClr val="FFD966"/>
              </a:gs>
              <a:gs pos="100000">
                <a:srgbClr val="F49F0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ETIQUETADO</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83" name="Google Shape;283;p12"/>
          <p:cNvSpPr/>
          <p:nvPr/>
        </p:nvSpPr>
        <p:spPr>
          <a:xfrm>
            <a:off x="7466560" y="2506535"/>
            <a:ext cx="2298473" cy="437355"/>
          </a:xfrm>
          <a:prstGeom prst="roundRect">
            <a:avLst>
              <a:gd name="adj" fmla="val 16667"/>
            </a:avLst>
          </a:prstGeom>
          <a:gradFill>
            <a:gsLst>
              <a:gs pos="0">
                <a:srgbClr val="F49F0A"/>
              </a:gs>
              <a:gs pos="51000">
                <a:srgbClr val="FFD966"/>
              </a:gs>
              <a:gs pos="100000">
                <a:srgbClr val="F49F0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PICTOGRAMA</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pic>
        <p:nvPicPr>
          <p:cNvPr id="284" name="Google Shape;284;p12" descr="Icono&#10;&#10;Descripción generada automáticamente"/>
          <p:cNvPicPr preferRelativeResize="0"/>
          <p:nvPr/>
        </p:nvPicPr>
        <p:blipFill rotWithShape="1">
          <a:blip r:embed="rId4">
            <a:alphaModFix/>
          </a:blip>
          <a:srcRect/>
          <a:stretch/>
        </p:blipFill>
        <p:spPr>
          <a:xfrm>
            <a:off x="4538339" y="2748072"/>
            <a:ext cx="374203" cy="464736"/>
          </a:xfrm>
          <a:prstGeom prst="rect">
            <a:avLst/>
          </a:prstGeom>
          <a:noFill/>
          <a:ln>
            <a:noFill/>
          </a:ln>
        </p:spPr>
      </p:pic>
      <p:pic>
        <p:nvPicPr>
          <p:cNvPr id="285" name="Google Shape;285;p12" descr="Forma&#10;&#10;Descripción generada automáticamente"/>
          <p:cNvPicPr preferRelativeResize="0"/>
          <p:nvPr/>
        </p:nvPicPr>
        <p:blipFill rotWithShape="1">
          <a:blip r:embed="rId5">
            <a:alphaModFix/>
          </a:blip>
          <a:srcRect/>
          <a:stretch/>
        </p:blipFill>
        <p:spPr>
          <a:xfrm>
            <a:off x="3324172" y="5443534"/>
            <a:ext cx="1927777" cy="576686"/>
          </a:xfrm>
          <a:prstGeom prst="rect">
            <a:avLst/>
          </a:prstGeom>
          <a:noFill/>
          <a:ln>
            <a:noFill/>
          </a:ln>
        </p:spPr>
      </p:pic>
      <p:sp>
        <p:nvSpPr>
          <p:cNvPr id="286" name="Google Shape;286;p12"/>
          <p:cNvSpPr txBox="1"/>
          <p:nvPr/>
        </p:nvSpPr>
        <p:spPr>
          <a:xfrm>
            <a:off x="2582733" y="3257091"/>
            <a:ext cx="3852203" cy="18928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 la identificación y clasificación del producto según sus características y componentes. Las etiquetas deben contener los siguientes elementos:</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a:t>
            </a:r>
            <a:r>
              <a:rPr lang="es-ES" sz="1300" b="1">
                <a:solidFill>
                  <a:srgbClr val="3A3838"/>
                </a:solidFill>
                <a:latin typeface="Open Sans"/>
                <a:ea typeface="Open Sans"/>
                <a:cs typeface="Open Sans"/>
                <a:sym typeface="Open Sans"/>
              </a:rPr>
              <a:t> Gráfico y/o pictograma</a:t>
            </a:r>
            <a:endParaRPr/>
          </a:p>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 Palabra de advertencia</a:t>
            </a:r>
            <a:endParaRPr/>
          </a:p>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 Indicación de peligro</a:t>
            </a:r>
            <a:endParaRPr/>
          </a:p>
          <a:p>
            <a:pPr marL="0" marR="0" lvl="0" indent="0" algn="just" rtl="0">
              <a:spcBef>
                <a:spcPts val="0"/>
              </a:spcBef>
              <a:spcAft>
                <a:spcPts val="0"/>
              </a:spcAft>
              <a:buNone/>
            </a:pPr>
            <a:endParaRPr sz="1300">
              <a:solidFill>
                <a:srgbClr val="3A3838"/>
              </a:solidFill>
              <a:latin typeface="Calibri"/>
              <a:ea typeface="Calibri"/>
              <a:cs typeface="Calibri"/>
              <a:sym typeface="Calibri"/>
            </a:endParaRPr>
          </a:p>
        </p:txBody>
      </p:sp>
      <p:pic>
        <p:nvPicPr>
          <p:cNvPr id="287" name="Google Shape;287;p12" descr="Icono&#10;&#10;Descripción generada automáticamente"/>
          <p:cNvPicPr preferRelativeResize="0"/>
          <p:nvPr/>
        </p:nvPicPr>
        <p:blipFill rotWithShape="1">
          <a:blip r:embed="rId6">
            <a:alphaModFix/>
          </a:blip>
          <a:srcRect/>
          <a:stretch/>
        </p:blipFill>
        <p:spPr>
          <a:xfrm>
            <a:off x="2884896" y="5149916"/>
            <a:ext cx="859735" cy="859735"/>
          </a:xfrm>
          <a:prstGeom prst="rect">
            <a:avLst/>
          </a:prstGeom>
          <a:noFill/>
          <a:ln>
            <a:noFill/>
          </a:ln>
        </p:spPr>
      </p:pic>
      <p:sp>
        <p:nvSpPr>
          <p:cNvPr id="288" name="Google Shape;288;p12"/>
          <p:cNvSpPr txBox="1"/>
          <p:nvPr/>
        </p:nvSpPr>
        <p:spPr>
          <a:xfrm>
            <a:off x="3588688" y="5489164"/>
            <a:ext cx="10722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120"/>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376" name="Google Shape;2376;p120"/>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377" name="Google Shape;2377;p120"/>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378" name="Google Shape;2378;p120"/>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379" name="Google Shape;2379;p120"/>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380" name="Google Shape;2380;p120"/>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381" name="Google Shape;2381;p120"/>
          <p:cNvSpPr/>
          <p:nvPr/>
        </p:nvSpPr>
        <p:spPr>
          <a:xfrm>
            <a:off x="451349" y="853950"/>
            <a:ext cx="37722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382" name="Google Shape;2382;p120"/>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383" name="Google Shape;2383;p120"/>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4" name="Google Shape;2384;p120"/>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385" name="Google Shape;2385;p120"/>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6" name="Google Shape;2386;p120"/>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387" name="Google Shape;2387;p120"/>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físicos</a:t>
            </a:r>
            <a:endParaRPr/>
          </a:p>
        </p:txBody>
      </p:sp>
      <p:sp>
        <p:nvSpPr>
          <p:cNvPr id="2388" name="Google Shape;2388;p120"/>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389" name="Google Shape;2389;p120"/>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390" name="Google Shape;2390;p120" descr="Logotipo, Icono&#10;&#10;Descripción generada automáticamente"/>
          <p:cNvPicPr preferRelativeResize="0"/>
          <p:nvPr/>
        </p:nvPicPr>
        <p:blipFill rotWithShape="1">
          <a:blip r:embed="rId3">
            <a:alphaModFix/>
          </a:blip>
          <a:srcRect/>
          <a:stretch/>
        </p:blipFill>
        <p:spPr>
          <a:xfrm>
            <a:off x="1032993" y="3707556"/>
            <a:ext cx="976665" cy="976665"/>
          </a:xfrm>
          <a:prstGeom prst="rect">
            <a:avLst/>
          </a:prstGeom>
          <a:noFill/>
          <a:ln>
            <a:noFill/>
          </a:ln>
        </p:spPr>
      </p:pic>
      <p:pic>
        <p:nvPicPr>
          <p:cNvPr id="2391" name="Google Shape;2391;p120" descr="Icono&#10;&#10;Descripción generada automáticamente"/>
          <p:cNvPicPr preferRelativeResize="0"/>
          <p:nvPr/>
        </p:nvPicPr>
        <p:blipFill rotWithShape="1">
          <a:blip r:embed="rId4">
            <a:alphaModFix/>
          </a:blip>
          <a:srcRect/>
          <a:stretch/>
        </p:blipFill>
        <p:spPr>
          <a:xfrm>
            <a:off x="2714855" y="3730231"/>
            <a:ext cx="878841" cy="878841"/>
          </a:xfrm>
          <a:prstGeom prst="rect">
            <a:avLst/>
          </a:prstGeom>
          <a:noFill/>
          <a:ln>
            <a:noFill/>
          </a:ln>
        </p:spPr>
      </p:pic>
      <p:sp>
        <p:nvSpPr>
          <p:cNvPr id="2392" name="Google Shape;2392;p120"/>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393" name="Google Shape;2393;p120"/>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por aspiración </a:t>
            </a:r>
            <a:endParaRPr/>
          </a:p>
        </p:txBody>
      </p:sp>
      <p:pic>
        <p:nvPicPr>
          <p:cNvPr id="2394" name="Google Shape;2394;p120" descr="Icono&#10;&#10;Descripción generada automáticamente"/>
          <p:cNvPicPr preferRelativeResize="0"/>
          <p:nvPr/>
        </p:nvPicPr>
        <p:blipFill rotWithShape="1">
          <a:blip r:embed="rId5">
            <a:alphaModFix/>
          </a:blip>
          <a:srcRect/>
          <a:stretch/>
        </p:blipFill>
        <p:spPr>
          <a:xfrm>
            <a:off x="4535328" y="3646064"/>
            <a:ext cx="963008" cy="963008"/>
          </a:xfrm>
          <a:prstGeom prst="rect">
            <a:avLst/>
          </a:prstGeom>
          <a:noFill/>
          <a:ln>
            <a:noFill/>
          </a:ln>
        </p:spPr>
      </p:pic>
      <p:sp>
        <p:nvSpPr>
          <p:cNvPr id="2395" name="Google Shape;2395;p120"/>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396" name="Google Shape;2396;p120"/>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 para el medio ambiente </a:t>
            </a:r>
            <a:endParaRPr/>
          </a:p>
        </p:txBody>
      </p:sp>
      <p:pic>
        <p:nvPicPr>
          <p:cNvPr id="2397" name="Google Shape;2397;p120" descr="Icono&#10;&#10;Descripción generada automáticamente"/>
          <p:cNvPicPr preferRelativeResize="0"/>
          <p:nvPr/>
        </p:nvPicPr>
        <p:blipFill rotWithShape="1">
          <a:blip r:embed="rId6">
            <a:alphaModFix/>
          </a:blip>
          <a:srcRect/>
          <a:stretch/>
        </p:blipFill>
        <p:spPr>
          <a:xfrm>
            <a:off x="6162901" y="3707556"/>
            <a:ext cx="863850" cy="863850"/>
          </a:xfrm>
          <a:prstGeom prst="rect">
            <a:avLst/>
          </a:prstGeom>
          <a:noFill/>
          <a:ln>
            <a:noFill/>
          </a:ln>
        </p:spPr>
      </p:pic>
      <p:sp>
        <p:nvSpPr>
          <p:cNvPr id="2398" name="Google Shape;2398;p120"/>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399" name="Google Shape;2399;p120"/>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Peligrosos para el medio ambiente acuático </a:t>
            </a:r>
            <a:endParaRPr/>
          </a:p>
        </p:txBody>
      </p:sp>
      <p:pic>
        <p:nvPicPr>
          <p:cNvPr id="2400" name="Google Shape;2400;p120" descr="Icono&#10;&#10;Descripción generada automáticamente"/>
          <p:cNvPicPr preferRelativeResize="0"/>
          <p:nvPr/>
        </p:nvPicPr>
        <p:blipFill rotWithShape="1">
          <a:blip r:embed="rId7">
            <a:alphaModFix/>
          </a:blip>
          <a:srcRect/>
          <a:stretch/>
        </p:blipFill>
        <p:spPr>
          <a:xfrm>
            <a:off x="7882095" y="3662531"/>
            <a:ext cx="1021690" cy="1021690"/>
          </a:xfrm>
          <a:prstGeom prst="rect">
            <a:avLst/>
          </a:prstGeom>
          <a:noFill/>
          <a:ln>
            <a:noFill/>
          </a:ln>
        </p:spPr>
      </p:pic>
      <p:sp>
        <p:nvSpPr>
          <p:cNvPr id="2401" name="Google Shape;2401;p120"/>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402" name="Google Shape;2402;p120"/>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para la capa de ozono </a:t>
            </a:r>
            <a:endParaRPr/>
          </a:p>
        </p:txBody>
      </p:sp>
      <p:pic>
        <p:nvPicPr>
          <p:cNvPr id="2403" name="Google Shape;2403;p120" descr="Icono&#10;&#10;Descripción generada automáticamente"/>
          <p:cNvPicPr preferRelativeResize="0"/>
          <p:nvPr/>
        </p:nvPicPr>
        <p:blipFill rotWithShape="1">
          <a:blip r:embed="rId8">
            <a:alphaModFix/>
          </a:blip>
          <a:srcRect/>
          <a:stretch/>
        </p:blipFill>
        <p:spPr>
          <a:xfrm>
            <a:off x="9764028" y="3830024"/>
            <a:ext cx="784732" cy="784732"/>
          </a:xfrm>
          <a:prstGeom prst="rect">
            <a:avLst/>
          </a:prstGeom>
          <a:noFill/>
          <a:ln>
            <a:noFill/>
          </a:ln>
        </p:spPr>
      </p:pic>
      <p:sp>
        <p:nvSpPr>
          <p:cNvPr id="2404" name="Google Shape;2404;p120"/>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405" name="Google Shape;2405;p120"/>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406" name="Google Shape;2406;p120"/>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407" name="Google Shape;2407;p120"/>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408" name="Google Shape;2408;p120"/>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409" name="Google Shape;2409;p120"/>
          <p:cNvSpPr txBox="1"/>
          <p:nvPr/>
        </p:nvSpPr>
        <p:spPr>
          <a:xfrm>
            <a:off x="9442600" y="2867850"/>
            <a:ext cx="14565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121"/>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16" name="Google Shape;2416;p121"/>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17" name="Google Shape;2417;p121"/>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18" name="Google Shape;2418;p121"/>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19" name="Google Shape;2419;p121"/>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20" name="Google Shape;2420;p121"/>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21" name="Google Shape;2421;p121"/>
          <p:cNvSpPr/>
          <p:nvPr/>
        </p:nvSpPr>
        <p:spPr>
          <a:xfrm>
            <a:off x="451349" y="853950"/>
            <a:ext cx="34017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422" name="Google Shape;2422;p12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423" name="Google Shape;2423;p121"/>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4" name="Google Shape;2424;p121"/>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425" name="Google Shape;2425;p121"/>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6" name="Google Shape;2426;p121"/>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427" name="Google Shape;2427;p121"/>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Peligros físicos</a:t>
            </a:r>
            <a:endParaRPr/>
          </a:p>
        </p:txBody>
      </p:sp>
      <p:sp>
        <p:nvSpPr>
          <p:cNvPr id="2428" name="Google Shape;2428;p121"/>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429" name="Google Shape;2429;p121"/>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430" name="Google Shape;2430;p121" descr="Logotipo, Icono&#10;&#10;Descripción generada automáticamente"/>
          <p:cNvPicPr preferRelativeResize="0"/>
          <p:nvPr/>
        </p:nvPicPr>
        <p:blipFill rotWithShape="1">
          <a:blip r:embed="rId3">
            <a:alphaModFix/>
          </a:blip>
          <a:srcRect/>
          <a:stretch/>
        </p:blipFill>
        <p:spPr>
          <a:xfrm>
            <a:off x="1032993" y="3707556"/>
            <a:ext cx="976665" cy="976665"/>
          </a:xfrm>
          <a:prstGeom prst="rect">
            <a:avLst/>
          </a:prstGeom>
          <a:noFill/>
          <a:ln>
            <a:noFill/>
          </a:ln>
        </p:spPr>
      </p:pic>
      <p:pic>
        <p:nvPicPr>
          <p:cNvPr id="2431" name="Google Shape;2431;p121" descr="Icono&#10;&#10;Descripción generada automáticamente"/>
          <p:cNvPicPr preferRelativeResize="0"/>
          <p:nvPr/>
        </p:nvPicPr>
        <p:blipFill rotWithShape="1">
          <a:blip r:embed="rId4">
            <a:alphaModFix/>
          </a:blip>
          <a:srcRect/>
          <a:stretch/>
        </p:blipFill>
        <p:spPr>
          <a:xfrm>
            <a:off x="2714855" y="3730231"/>
            <a:ext cx="878841" cy="878841"/>
          </a:xfrm>
          <a:prstGeom prst="rect">
            <a:avLst/>
          </a:prstGeom>
          <a:noFill/>
          <a:ln>
            <a:noFill/>
          </a:ln>
        </p:spPr>
      </p:pic>
      <p:sp>
        <p:nvSpPr>
          <p:cNvPr id="2432" name="Google Shape;2432;p121"/>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433" name="Google Shape;2433;p121"/>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por aspiración </a:t>
            </a:r>
            <a:endParaRPr/>
          </a:p>
        </p:txBody>
      </p:sp>
      <p:pic>
        <p:nvPicPr>
          <p:cNvPr id="2434" name="Google Shape;2434;p121" descr="Icono&#10;&#10;Descripción generada automáticamente"/>
          <p:cNvPicPr preferRelativeResize="0"/>
          <p:nvPr/>
        </p:nvPicPr>
        <p:blipFill rotWithShape="1">
          <a:blip r:embed="rId5">
            <a:alphaModFix/>
          </a:blip>
          <a:srcRect/>
          <a:stretch/>
        </p:blipFill>
        <p:spPr>
          <a:xfrm>
            <a:off x="4535328" y="3646064"/>
            <a:ext cx="963008" cy="963008"/>
          </a:xfrm>
          <a:prstGeom prst="rect">
            <a:avLst/>
          </a:prstGeom>
          <a:noFill/>
          <a:ln>
            <a:noFill/>
          </a:ln>
        </p:spPr>
      </p:pic>
      <p:sp>
        <p:nvSpPr>
          <p:cNvPr id="2435" name="Google Shape;2435;p121"/>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436" name="Google Shape;2436;p121"/>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 para el medio ambiente </a:t>
            </a:r>
            <a:endParaRPr/>
          </a:p>
        </p:txBody>
      </p:sp>
      <p:pic>
        <p:nvPicPr>
          <p:cNvPr id="2437" name="Google Shape;2437;p121" descr="Icono&#10;&#10;Descripción generada automáticamente"/>
          <p:cNvPicPr preferRelativeResize="0"/>
          <p:nvPr/>
        </p:nvPicPr>
        <p:blipFill rotWithShape="1">
          <a:blip r:embed="rId6">
            <a:alphaModFix/>
          </a:blip>
          <a:srcRect/>
          <a:stretch/>
        </p:blipFill>
        <p:spPr>
          <a:xfrm>
            <a:off x="6162901" y="3707556"/>
            <a:ext cx="863850" cy="863850"/>
          </a:xfrm>
          <a:prstGeom prst="rect">
            <a:avLst/>
          </a:prstGeom>
          <a:noFill/>
          <a:ln>
            <a:noFill/>
          </a:ln>
        </p:spPr>
      </p:pic>
      <p:sp>
        <p:nvSpPr>
          <p:cNvPr id="2438" name="Google Shape;2438;p121"/>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439" name="Google Shape;2439;p121"/>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Peligrosos para el medio ambiente acuático </a:t>
            </a:r>
            <a:endParaRPr/>
          </a:p>
        </p:txBody>
      </p:sp>
      <p:pic>
        <p:nvPicPr>
          <p:cNvPr id="2440" name="Google Shape;2440;p121" descr="Icono&#10;&#10;Descripción generada automáticamente"/>
          <p:cNvPicPr preferRelativeResize="0"/>
          <p:nvPr/>
        </p:nvPicPr>
        <p:blipFill rotWithShape="1">
          <a:blip r:embed="rId7">
            <a:alphaModFix/>
          </a:blip>
          <a:srcRect/>
          <a:stretch/>
        </p:blipFill>
        <p:spPr>
          <a:xfrm>
            <a:off x="7882095" y="3662531"/>
            <a:ext cx="1021690" cy="1021690"/>
          </a:xfrm>
          <a:prstGeom prst="rect">
            <a:avLst/>
          </a:prstGeom>
          <a:noFill/>
          <a:ln>
            <a:noFill/>
          </a:ln>
        </p:spPr>
      </p:pic>
      <p:sp>
        <p:nvSpPr>
          <p:cNvPr id="2441" name="Google Shape;2441;p121"/>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442" name="Google Shape;2442;p121"/>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para la capa de ozono </a:t>
            </a:r>
            <a:endParaRPr/>
          </a:p>
        </p:txBody>
      </p:sp>
      <p:pic>
        <p:nvPicPr>
          <p:cNvPr id="2443" name="Google Shape;2443;p121" descr="Icono&#10;&#10;Descripción generada automáticamente"/>
          <p:cNvPicPr preferRelativeResize="0"/>
          <p:nvPr/>
        </p:nvPicPr>
        <p:blipFill rotWithShape="1">
          <a:blip r:embed="rId8">
            <a:alphaModFix/>
          </a:blip>
          <a:srcRect/>
          <a:stretch/>
        </p:blipFill>
        <p:spPr>
          <a:xfrm>
            <a:off x="9764028" y="3830024"/>
            <a:ext cx="784732" cy="784732"/>
          </a:xfrm>
          <a:prstGeom prst="rect">
            <a:avLst/>
          </a:prstGeom>
          <a:noFill/>
          <a:ln>
            <a:noFill/>
          </a:ln>
        </p:spPr>
      </p:pic>
      <p:sp>
        <p:nvSpPr>
          <p:cNvPr id="2444" name="Google Shape;2444;p121"/>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445" name="Google Shape;2445;p121"/>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446" name="Google Shape;2446;p121"/>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447" name="Google Shape;2447;p121"/>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448" name="Google Shape;2448;p121"/>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449" name="Google Shape;2449;p121"/>
          <p:cNvSpPr txBox="1"/>
          <p:nvPr/>
        </p:nvSpPr>
        <p:spPr>
          <a:xfrm>
            <a:off x="9442600" y="2867850"/>
            <a:ext cx="1384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450" name="Google Shape;2450;p121" descr="Icono&#10;&#10;Descripción generada automáticamente"/>
          <p:cNvPicPr preferRelativeResize="0"/>
          <p:nvPr/>
        </p:nvPicPr>
        <p:blipFill rotWithShape="1">
          <a:blip r:embed="rId9">
            <a:alphaModFix/>
          </a:blip>
          <a:srcRect/>
          <a:stretch/>
        </p:blipFill>
        <p:spPr>
          <a:xfrm>
            <a:off x="1719658" y="5700174"/>
            <a:ext cx="434340" cy="53942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56" name="Google Shape;2456;p122"/>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57" name="Google Shape;2457;p122"/>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58" name="Google Shape;2458;p122"/>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59" name="Google Shape;2459;p122"/>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60" name="Google Shape;2460;p122"/>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61" name="Google Shape;2461;p122"/>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462" name="Google Shape;2462;p122"/>
          <p:cNvSpPr/>
          <p:nvPr/>
        </p:nvSpPr>
        <p:spPr>
          <a:xfrm>
            <a:off x="451353" y="853948"/>
            <a:ext cx="2744408"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463" name="Google Shape;2463;p12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464" name="Google Shape;2464;p122"/>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5" name="Google Shape;2465;p122"/>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466" name="Google Shape;2466;p122"/>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7" name="Google Shape;2467;p122"/>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468" name="Google Shape;2468;p122"/>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Peligros físicos</a:t>
            </a:r>
            <a:endParaRPr/>
          </a:p>
        </p:txBody>
      </p:sp>
      <p:sp>
        <p:nvSpPr>
          <p:cNvPr id="2469" name="Google Shape;2469;p122"/>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470" name="Google Shape;2470;p122"/>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471" name="Google Shape;2471;p122" descr="Logotipo, Icono&#10;&#10;Descripción generada automáticamente"/>
          <p:cNvPicPr preferRelativeResize="0"/>
          <p:nvPr/>
        </p:nvPicPr>
        <p:blipFill rotWithShape="1">
          <a:blip r:embed="rId3">
            <a:alphaModFix/>
          </a:blip>
          <a:srcRect/>
          <a:stretch/>
        </p:blipFill>
        <p:spPr>
          <a:xfrm>
            <a:off x="1032993" y="3707556"/>
            <a:ext cx="976665" cy="976665"/>
          </a:xfrm>
          <a:prstGeom prst="rect">
            <a:avLst/>
          </a:prstGeom>
          <a:noFill/>
          <a:ln>
            <a:noFill/>
          </a:ln>
        </p:spPr>
      </p:pic>
      <p:pic>
        <p:nvPicPr>
          <p:cNvPr id="2472" name="Google Shape;2472;p122" descr="Icono&#10;&#10;Descripción generada automáticamente"/>
          <p:cNvPicPr preferRelativeResize="0"/>
          <p:nvPr/>
        </p:nvPicPr>
        <p:blipFill rotWithShape="1">
          <a:blip r:embed="rId4">
            <a:alphaModFix/>
          </a:blip>
          <a:srcRect/>
          <a:stretch/>
        </p:blipFill>
        <p:spPr>
          <a:xfrm>
            <a:off x="2714855" y="3730231"/>
            <a:ext cx="878841" cy="878841"/>
          </a:xfrm>
          <a:prstGeom prst="rect">
            <a:avLst/>
          </a:prstGeom>
          <a:noFill/>
          <a:ln>
            <a:noFill/>
          </a:ln>
        </p:spPr>
      </p:pic>
      <p:sp>
        <p:nvSpPr>
          <p:cNvPr id="2473" name="Google Shape;2473;p122"/>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474" name="Google Shape;2474;p122"/>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por aspiración </a:t>
            </a:r>
            <a:endParaRPr/>
          </a:p>
        </p:txBody>
      </p:sp>
      <p:pic>
        <p:nvPicPr>
          <p:cNvPr id="2475" name="Google Shape;2475;p122" descr="Icono&#10;&#10;Descripción generada automáticamente"/>
          <p:cNvPicPr preferRelativeResize="0"/>
          <p:nvPr/>
        </p:nvPicPr>
        <p:blipFill rotWithShape="1">
          <a:blip r:embed="rId5">
            <a:alphaModFix/>
          </a:blip>
          <a:srcRect/>
          <a:stretch/>
        </p:blipFill>
        <p:spPr>
          <a:xfrm>
            <a:off x="4535328" y="3646064"/>
            <a:ext cx="963008" cy="963008"/>
          </a:xfrm>
          <a:prstGeom prst="rect">
            <a:avLst/>
          </a:prstGeom>
          <a:noFill/>
          <a:ln>
            <a:noFill/>
          </a:ln>
        </p:spPr>
      </p:pic>
      <p:sp>
        <p:nvSpPr>
          <p:cNvPr id="2476" name="Google Shape;2476;p122"/>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477" name="Google Shape;2477;p122"/>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 para el medio ambiente </a:t>
            </a:r>
            <a:endParaRPr/>
          </a:p>
        </p:txBody>
      </p:sp>
      <p:pic>
        <p:nvPicPr>
          <p:cNvPr id="2478" name="Google Shape;2478;p122" descr="Icono&#10;&#10;Descripción generada automáticamente"/>
          <p:cNvPicPr preferRelativeResize="0"/>
          <p:nvPr/>
        </p:nvPicPr>
        <p:blipFill rotWithShape="1">
          <a:blip r:embed="rId6">
            <a:alphaModFix/>
          </a:blip>
          <a:srcRect/>
          <a:stretch/>
        </p:blipFill>
        <p:spPr>
          <a:xfrm>
            <a:off x="6162901" y="3707556"/>
            <a:ext cx="863850" cy="863850"/>
          </a:xfrm>
          <a:prstGeom prst="rect">
            <a:avLst/>
          </a:prstGeom>
          <a:noFill/>
          <a:ln>
            <a:noFill/>
          </a:ln>
        </p:spPr>
      </p:pic>
      <p:sp>
        <p:nvSpPr>
          <p:cNvPr id="2479" name="Google Shape;2479;p122"/>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480" name="Google Shape;2480;p122"/>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Peligrosos para el medio ambiente acuático </a:t>
            </a:r>
            <a:endParaRPr/>
          </a:p>
        </p:txBody>
      </p:sp>
      <p:pic>
        <p:nvPicPr>
          <p:cNvPr id="2481" name="Google Shape;2481;p122" descr="Icono&#10;&#10;Descripción generada automáticamente"/>
          <p:cNvPicPr preferRelativeResize="0"/>
          <p:nvPr/>
        </p:nvPicPr>
        <p:blipFill rotWithShape="1">
          <a:blip r:embed="rId7">
            <a:alphaModFix/>
          </a:blip>
          <a:srcRect/>
          <a:stretch/>
        </p:blipFill>
        <p:spPr>
          <a:xfrm>
            <a:off x="7882095" y="3662531"/>
            <a:ext cx="1021690" cy="1021690"/>
          </a:xfrm>
          <a:prstGeom prst="rect">
            <a:avLst/>
          </a:prstGeom>
          <a:noFill/>
          <a:ln>
            <a:noFill/>
          </a:ln>
        </p:spPr>
      </p:pic>
      <p:sp>
        <p:nvSpPr>
          <p:cNvPr id="2482" name="Google Shape;2482;p122"/>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483" name="Google Shape;2483;p122"/>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para la capa de ozono </a:t>
            </a:r>
            <a:endParaRPr/>
          </a:p>
        </p:txBody>
      </p:sp>
      <p:pic>
        <p:nvPicPr>
          <p:cNvPr id="2484" name="Google Shape;2484;p122" descr="Icono&#10;&#10;Descripción generada automáticamente"/>
          <p:cNvPicPr preferRelativeResize="0"/>
          <p:nvPr/>
        </p:nvPicPr>
        <p:blipFill rotWithShape="1">
          <a:blip r:embed="rId8">
            <a:alphaModFix/>
          </a:blip>
          <a:srcRect/>
          <a:stretch/>
        </p:blipFill>
        <p:spPr>
          <a:xfrm>
            <a:off x="9764028" y="3830024"/>
            <a:ext cx="784732" cy="784732"/>
          </a:xfrm>
          <a:prstGeom prst="rect">
            <a:avLst/>
          </a:prstGeom>
          <a:noFill/>
          <a:ln>
            <a:noFill/>
          </a:ln>
        </p:spPr>
      </p:pic>
      <p:sp>
        <p:nvSpPr>
          <p:cNvPr id="2485" name="Google Shape;2485;p122"/>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486" name="Google Shape;2486;p122"/>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487" name="Google Shape;2487;p122"/>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488" name="Google Shape;2488;p122"/>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489" name="Google Shape;2489;p122"/>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490" name="Google Shape;2490;p122"/>
          <p:cNvSpPr txBox="1"/>
          <p:nvPr/>
        </p:nvSpPr>
        <p:spPr>
          <a:xfrm>
            <a:off x="9442597" y="2867844"/>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491" name="Google Shape;2491;p122" descr="Icono&#10;&#10;Descripción generada automáticamente"/>
          <p:cNvPicPr preferRelativeResize="0"/>
          <p:nvPr/>
        </p:nvPicPr>
        <p:blipFill rotWithShape="1">
          <a:blip r:embed="rId9">
            <a:alphaModFix/>
          </a:blip>
          <a:srcRect/>
          <a:stretch/>
        </p:blipFill>
        <p:spPr>
          <a:xfrm>
            <a:off x="1719658" y="5700174"/>
            <a:ext cx="434340" cy="539422"/>
          </a:xfrm>
          <a:prstGeom prst="rect">
            <a:avLst/>
          </a:prstGeom>
          <a:noFill/>
          <a:ln>
            <a:noFill/>
          </a:ln>
        </p:spPr>
      </p:pic>
      <p:sp>
        <p:nvSpPr>
          <p:cNvPr id="2492" name="Google Shape;2492;p122"/>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3" name="Google Shape;2493;p122"/>
          <p:cNvSpPr/>
          <p:nvPr/>
        </p:nvSpPr>
        <p:spPr>
          <a:xfrm>
            <a:off x="1032993" y="404037"/>
            <a:ext cx="10047655" cy="613498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combustiblesolidos.jpg</a:t>
            </a:r>
            <a:endParaRPr/>
          </a:p>
        </p:txBody>
      </p:sp>
      <p:sp>
        <p:nvSpPr>
          <p:cNvPr id="2494" name="Google Shape;2494;p122"/>
          <p:cNvSpPr/>
          <p:nvPr/>
        </p:nvSpPr>
        <p:spPr>
          <a:xfrm>
            <a:off x="10495070" y="444458"/>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sz="1800" b="1">
              <a:solidFill>
                <a:schemeClr val="lt1"/>
              </a:solidFill>
              <a:latin typeface="Calibri"/>
              <a:ea typeface="Calibri"/>
              <a:cs typeface="Calibri"/>
              <a:sym typeface="Calibri"/>
            </a:endParaRPr>
          </a:p>
        </p:txBody>
      </p:sp>
      <p:sp>
        <p:nvSpPr>
          <p:cNvPr id="2495" name="Google Shape;2495;p122"/>
          <p:cNvSpPr txBox="1"/>
          <p:nvPr/>
        </p:nvSpPr>
        <p:spPr>
          <a:xfrm>
            <a:off x="1590597" y="1476062"/>
            <a:ext cx="6186300" cy="41868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Los aerosoles</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Los explosivos</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Los gases líquidos </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Los sólidos inflamables</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Los sólidos comburentes </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Los gases a presión</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Productos y mezclas que reaccionan espontáneamente </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Líquidos y sólidos pirofóricos</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Productos que </a:t>
            </a:r>
            <a:r>
              <a:rPr lang="es-ES">
                <a:solidFill>
                  <a:schemeClr val="dk1"/>
                </a:solidFill>
                <a:latin typeface="Open Sans"/>
                <a:ea typeface="Open Sans"/>
                <a:cs typeface="Open Sans"/>
                <a:sym typeface="Open Sans"/>
              </a:rPr>
              <a:t>experimentan</a:t>
            </a:r>
            <a:r>
              <a:rPr lang="es-ES" sz="1400">
                <a:solidFill>
                  <a:schemeClr val="dk1"/>
                </a:solidFill>
                <a:latin typeface="Open Sans"/>
                <a:ea typeface="Open Sans"/>
                <a:cs typeface="Open Sans"/>
                <a:sym typeface="Open Sans"/>
              </a:rPr>
              <a:t> calentamiento espontáneo</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Productos que al contacto con el agua desprendan gases inflamables</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Los peróxidos orgánicos</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Los agentes corrosivos para los metales</a:t>
            </a:r>
            <a:endParaRPr/>
          </a:p>
          <a:p>
            <a:pPr marL="0" marR="0" lvl="0" indent="0" algn="l" rtl="0">
              <a:spcBef>
                <a:spcPts val="800"/>
              </a:spcBef>
              <a:spcAft>
                <a:spcPts val="0"/>
              </a:spcAft>
              <a:buNone/>
            </a:pPr>
            <a:endParaRPr sz="1800">
              <a:solidFill>
                <a:schemeClr val="dk1"/>
              </a:solidFill>
              <a:latin typeface="Calibri"/>
              <a:ea typeface="Calibri"/>
              <a:cs typeface="Calibri"/>
              <a:sym typeface="Calibri"/>
            </a:endParaRPr>
          </a:p>
        </p:txBody>
      </p:sp>
      <p:pic>
        <p:nvPicPr>
          <p:cNvPr id="2496" name="Google Shape;2496;p122" descr="Logotipo, Icono&#10;&#10;Descripción generada automáticamente"/>
          <p:cNvPicPr preferRelativeResize="0"/>
          <p:nvPr/>
        </p:nvPicPr>
        <p:blipFill rotWithShape="1">
          <a:blip r:embed="rId10">
            <a:alphaModFix/>
          </a:blip>
          <a:srcRect/>
          <a:stretch/>
        </p:blipFill>
        <p:spPr>
          <a:xfrm>
            <a:off x="7855381" y="2834665"/>
            <a:ext cx="2291844" cy="2291844"/>
          </a:xfrm>
          <a:prstGeom prst="rect">
            <a:avLst/>
          </a:prstGeom>
          <a:noFill/>
          <a:ln>
            <a:noFill/>
          </a:ln>
        </p:spPr>
      </p:pic>
      <p:sp>
        <p:nvSpPr>
          <p:cNvPr id="2497" name="Google Shape;2497;p122"/>
          <p:cNvSpPr/>
          <p:nvPr/>
        </p:nvSpPr>
        <p:spPr>
          <a:xfrm>
            <a:off x="5249185" y="841443"/>
            <a:ext cx="5018862"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5000" b="1">
                <a:solidFill>
                  <a:srgbClr val="BFBFBF"/>
                </a:solidFill>
                <a:latin typeface="Open Sans"/>
                <a:ea typeface="Open Sans"/>
                <a:cs typeface="Open Sans"/>
                <a:sym typeface="Open Sans"/>
              </a:rPr>
              <a:t>Peligros físicos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123"/>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04" name="Google Shape;2504;p123"/>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05" name="Google Shape;2505;p123"/>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06" name="Google Shape;2506;p123"/>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07" name="Google Shape;2507;p123"/>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08" name="Google Shape;2508;p123"/>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09" name="Google Shape;2509;p123"/>
          <p:cNvSpPr/>
          <p:nvPr/>
        </p:nvSpPr>
        <p:spPr>
          <a:xfrm>
            <a:off x="451353" y="853948"/>
            <a:ext cx="2744408"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510" name="Google Shape;2510;p12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511" name="Google Shape;2511;p123"/>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2" name="Google Shape;2512;p123"/>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513" name="Google Shape;2513;p123"/>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4" name="Google Shape;2514;p123"/>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515" name="Google Shape;2515;p123"/>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516" name="Google Shape;2516;p123"/>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Peligros para la salud</a:t>
            </a:r>
            <a:endParaRPr/>
          </a:p>
        </p:txBody>
      </p:sp>
      <p:pic>
        <p:nvPicPr>
          <p:cNvPr id="2517" name="Google Shape;2517;p123" descr="Icono&#10;&#10;Descripción generada automáticamente"/>
          <p:cNvPicPr preferRelativeResize="0"/>
          <p:nvPr/>
        </p:nvPicPr>
        <p:blipFill rotWithShape="1">
          <a:blip r:embed="rId3">
            <a:alphaModFix/>
          </a:blip>
          <a:srcRect/>
          <a:stretch/>
        </p:blipFill>
        <p:spPr>
          <a:xfrm>
            <a:off x="2714855" y="3730231"/>
            <a:ext cx="878841" cy="878841"/>
          </a:xfrm>
          <a:prstGeom prst="rect">
            <a:avLst/>
          </a:prstGeom>
          <a:noFill/>
          <a:ln>
            <a:noFill/>
          </a:ln>
        </p:spPr>
      </p:pic>
      <p:sp>
        <p:nvSpPr>
          <p:cNvPr id="2518" name="Google Shape;2518;p123"/>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519" name="Google Shape;2519;p123"/>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por aspiración </a:t>
            </a:r>
            <a:endParaRPr/>
          </a:p>
        </p:txBody>
      </p:sp>
      <p:pic>
        <p:nvPicPr>
          <p:cNvPr id="2520" name="Google Shape;2520;p123" descr="Icono&#10;&#10;Descripción generada automáticamente"/>
          <p:cNvPicPr preferRelativeResize="0"/>
          <p:nvPr/>
        </p:nvPicPr>
        <p:blipFill rotWithShape="1">
          <a:blip r:embed="rId4">
            <a:alphaModFix/>
          </a:blip>
          <a:srcRect/>
          <a:stretch/>
        </p:blipFill>
        <p:spPr>
          <a:xfrm>
            <a:off x="4535328" y="3646064"/>
            <a:ext cx="963008" cy="963008"/>
          </a:xfrm>
          <a:prstGeom prst="rect">
            <a:avLst/>
          </a:prstGeom>
          <a:noFill/>
          <a:ln>
            <a:noFill/>
          </a:ln>
        </p:spPr>
      </p:pic>
      <p:sp>
        <p:nvSpPr>
          <p:cNvPr id="2521" name="Google Shape;2521;p123"/>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522" name="Google Shape;2522;p123"/>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 para el medio ambiente </a:t>
            </a:r>
            <a:endParaRPr/>
          </a:p>
        </p:txBody>
      </p:sp>
      <p:pic>
        <p:nvPicPr>
          <p:cNvPr id="2523" name="Google Shape;2523;p123" descr="Icono&#10;&#10;Descripción generada automáticamente"/>
          <p:cNvPicPr preferRelativeResize="0"/>
          <p:nvPr/>
        </p:nvPicPr>
        <p:blipFill rotWithShape="1">
          <a:blip r:embed="rId5">
            <a:alphaModFix/>
          </a:blip>
          <a:srcRect/>
          <a:stretch/>
        </p:blipFill>
        <p:spPr>
          <a:xfrm>
            <a:off x="6162901" y="3707556"/>
            <a:ext cx="863850" cy="863850"/>
          </a:xfrm>
          <a:prstGeom prst="rect">
            <a:avLst/>
          </a:prstGeom>
          <a:noFill/>
          <a:ln>
            <a:noFill/>
          </a:ln>
        </p:spPr>
      </p:pic>
      <p:sp>
        <p:nvSpPr>
          <p:cNvPr id="2524" name="Google Shape;2524;p123"/>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525" name="Google Shape;2525;p123"/>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Peligrosos para el medio ambiente acuático </a:t>
            </a:r>
            <a:endParaRPr/>
          </a:p>
        </p:txBody>
      </p:sp>
      <p:pic>
        <p:nvPicPr>
          <p:cNvPr id="2526" name="Google Shape;2526;p123" descr="Icono&#10;&#10;Descripción generada automáticamente"/>
          <p:cNvPicPr preferRelativeResize="0"/>
          <p:nvPr/>
        </p:nvPicPr>
        <p:blipFill rotWithShape="1">
          <a:blip r:embed="rId6">
            <a:alphaModFix/>
          </a:blip>
          <a:srcRect/>
          <a:stretch/>
        </p:blipFill>
        <p:spPr>
          <a:xfrm>
            <a:off x="7882095" y="3662531"/>
            <a:ext cx="1021690" cy="1021690"/>
          </a:xfrm>
          <a:prstGeom prst="rect">
            <a:avLst/>
          </a:prstGeom>
          <a:noFill/>
          <a:ln>
            <a:noFill/>
          </a:ln>
        </p:spPr>
      </p:pic>
      <p:sp>
        <p:nvSpPr>
          <p:cNvPr id="2527" name="Google Shape;2527;p123"/>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528" name="Google Shape;2528;p123"/>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para la capa de ozono </a:t>
            </a:r>
            <a:endParaRPr/>
          </a:p>
        </p:txBody>
      </p:sp>
      <p:pic>
        <p:nvPicPr>
          <p:cNvPr id="2529" name="Google Shape;2529;p123" descr="Icono&#10;&#10;Descripción generada automáticamente"/>
          <p:cNvPicPr preferRelativeResize="0"/>
          <p:nvPr/>
        </p:nvPicPr>
        <p:blipFill rotWithShape="1">
          <a:blip r:embed="rId7">
            <a:alphaModFix/>
          </a:blip>
          <a:srcRect/>
          <a:stretch/>
        </p:blipFill>
        <p:spPr>
          <a:xfrm>
            <a:off x="9764028" y="3830024"/>
            <a:ext cx="784732" cy="784732"/>
          </a:xfrm>
          <a:prstGeom prst="rect">
            <a:avLst/>
          </a:prstGeom>
          <a:noFill/>
          <a:ln>
            <a:noFill/>
          </a:ln>
        </p:spPr>
      </p:pic>
      <p:sp>
        <p:nvSpPr>
          <p:cNvPr id="2530" name="Google Shape;2530;p123"/>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531" name="Google Shape;2531;p123"/>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532" name="Google Shape;2532;p123"/>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533" name="Google Shape;2533;p123"/>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534" name="Google Shape;2534;p123"/>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535" name="Google Shape;2535;p123"/>
          <p:cNvSpPr txBox="1"/>
          <p:nvPr/>
        </p:nvSpPr>
        <p:spPr>
          <a:xfrm>
            <a:off x="9442600" y="2867850"/>
            <a:ext cx="14565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536" name="Google Shape;2536;p123" descr="Icono&#10;&#10;Descripción generada automáticamente"/>
          <p:cNvPicPr preferRelativeResize="0"/>
          <p:nvPr/>
        </p:nvPicPr>
        <p:blipFill rotWithShape="1">
          <a:blip r:embed="rId8">
            <a:alphaModFix/>
          </a:blip>
          <a:srcRect/>
          <a:stretch/>
        </p:blipFill>
        <p:spPr>
          <a:xfrm>
            <a:off x="3499766" y="5723471"/>
            <a:ext cx="434340" cy="539422"/>
          </a:xfrm>
          <a:prstGeom prst="rect">
            <a:avLst/>
          </a:prstGeom>
          <a:noFill/>
          <a:ln>
            <a:noFill/>
          </a:ln>
        </p:spPr>
      </p:pic>
      <p:sp>
        <p:nvSpPr>
          <p:cNvPr id="2537" name="Google Shape;2537;p123"/>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físicos</a:t>
            </a:r>
            <a:endParaRPr/>
          </a:p>
        </p:txBody>
      </p:sp>
      <p:pic>
        <p:nvPicPr>
          <p:cNvPr id="2538" name="Google Shape;2538;p123" descr="Logotipo, Icono&#10;&#10;Descripción generada automáticamente"/>
          <p:cNvPicPr preferRelativeResize="0"/>
          <p:nvPr/>
        </p:nvPicPr>
        <p:blipFill rotWithShape="1">
          <a:blip r:embed="rId9">
            <a:alphaModFix/>
          </a:blip>
          <a:srcRect/>
          <a:stretch/>
        </p:blipFill>
        <p:spPr>
          <a:xfrm>
            <a:off x="1032993" y="3707556"/>
            <a:ext cx="976665" cy="97666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44" name="Google Shape;2544;p124"/>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45" name="Google Shape;2545;p124"/>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46" name="Google Shape;2546;p124"/>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47" name="Google Shape;2547;p124"/>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48" name="Google Shape;2548;p124"/>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49" name="Google Shape;2549;p124"/>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50" name="Google Shape;2550;p124"/>
          <p:cNvSpPr/>
          <p:nvPr/>
        </p:nvSpPr>
        <p:spPr>
          <a:xfrm>
            <a:off x="451353" y="853948"/>
            <a:ext cx="2744408"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551" name="Google Shape;2551;p12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552" name="Google Shape;2552;p124"/>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3" name="Google Shape;2553;p124"/>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554" name="Google Shape;2554;p124"/>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5" name="Google Shape;2555;p124"/>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556" name="Google Shape;2556;p124"/>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Peligros físicos</a:t>
            </a:r>
            <a:endParaRPr/>
          </a:p>
        </p:txBody>
      </p:sp>
      <p:sp>
        <p:nvSpPr>
          <p:cNvPr id="2557" name="Google Shape;2557;p124"/>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558" name="Google Shape;2558;p124"/>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559" name="Google Shape;2559;p124" descr="Logotipo, Icono&#10;&#10;Descripción generada automáticamente"/>
          <p:cNvPicPr preferRelativeResize="0"/>
          <p:nvPr/>
        </p:nvPicPr>
        <p:blipFill rotWithShape="1">
          <a:blip r:embed="rId3">
            <a:alphaModFix/>
          </a:blip>
          <a:srcRect/>
          <a:stretch/>
        </p:blipFill>
        <p:spPr>
          <a:xfrm>
            <a:off x="1032993" y="3707556"/>
            <a:ext cx="976665" cy="976665"/>
          </a:xfrm>
          <a:prstGeom prst="rect">
            <a:avLst/>
          </a:prstGeom>
          <a:noFill/>
          <a:ln>
            <a:noFill/>
          </a:ln>
        </p:spPr>
      </p:pic>
      <p:pic>
        <p:nvPicPr>
          <p:cNvPr id="2560" name="Google Shape;2560;p124" descr="Icono&#10;&#10;Descripción generada automáticamente"/>
          <p:cNvPicPr preferRelativeResize="0"/>
          <p:nvPr/>
        </p:nvPicPr>
        <p:blipFill rotWithShape="1">
          <a:blip r:embed="rId4">
            <a:alphaModFix/>
          </a:blip>
          <a:srcRect/>
          <a:stretch/>
        </p:blipFill>
        <p:spPr>
          <a:xfrm>
            <a:off x="2714855" y="3730231"/>
            <a:ext cx="878841" cy="878841"/>
          </a:xfrm>
          <a:prstGeom prst="rect">
            <a:avLst/>
          </a:prstGeom>
          <a:noFill/>
          <a:ln>
            <a:noFill/>
          </a:ln>
        </p:spPr>
      </p:pic>
      <p:sp>
        <p:nvSpPr>
          <p:cNvPr id="2561" name="Google Shape;2561;p124"/>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562" name="Google Shape;2562;p124"/>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por aspiración </a:t>
            </a:r>
            <a:endParaRPr/>
          </a:p>
        </p:txBody>
      </p:sp>
      <p:pic>
        <p:nvPicPr>
          <p:cNvPr id="2563" name="Google Shape;2563;p124" descr="Icono&#10;&#10;Descripción generada automáticamente"/>
          <p:cNvPicPr preferRelativeResize="0"/>
          <p:nvPr/>
        </p:nvPicPr>
        <p:blipFill rotWithShape="1">
          <a:blip r:embed="rId5">
            <a:alphaModFix/>
          </a:blip>
          <a:srcRect/>
          <a:stretch/>
        </p:blipFill>
        <p:spPr>
          <a:xfrm>
            <a:off x="4535328" y="3646064"/>
            <a:ext cx="963008" cy="963008"/>
          </a:xfrm>
          <a:prstGeom prst="rect">
            <a:avLst/>
          </a:prstGeom>
          <a:noFill/>
          <a:ln>
            <a:noFill/>
          </a:ln>
        </p:spPr>
      </p:pic>
      <p:sp>
        <p:nvSpPr>
          <p:cNvPr id="2564" name="Google Shape;2564;p124"/>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565" name="Google Shape;2565;p124"/>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 para el medio ambiente </a:t>
            </a:r>
            <a:endParaRPr/>
          </a:p>
        </p:txBody>
      </p:sp>
      <p:pic>
        <p:nvPicPr>
          <p:cNvPr id="2566" name="Google Shape;2566;p124" descr="Icono&#10;&#10;Descripción generada automáticamente"/>
          <p:cNvPicPr preferRelativeResize="0"/>
          <p:nvPr/>
        </p:nvPicPr>
        <p:blipFill rotWithShape="1">
          <a:blip r:embed="rId6">
            <a:alphaModFix/>
          </a:blip>
          <a:srcRect/>
          <a:stretch/>
        </p:blipFill>
        <p:spPr>
          <a:xfrm>
            <a:off x="6162901" y="3707556"/>
            <a:ext cx="863850" cy="863850"/>
          </a:xfrm>
          <a:prstGeom prst="rect">
            <a:avLst/>
          </a:prstGeom>
          <a:noFill/>
          <a:ln>
            <a:noFill/>
          </a:ln>
        </p:spPr>
      </p:pic>
      <p:sp>
        <p:nvSpPr>
          <p:cNvPr id="2567" name="Google Shape;2567;p124"/>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568" name="Google Shape;2568;p124"/>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Peligrosos para el medio ambiente acuático </a:t>
            </a:r>
            <a:endParaRPr/>
          </a:p>
        </p:txBody>
      </p:sp>
      <p:pic>
        <p:nvPicPr>
          <p:cNvPr id="2569" name="Google Shape;2569;p124" descr="Icono&#10;&#10;Descripción generada automáticamente"/>
          <p:cNvPicPr preferRelativeResize="0"/>
          <p:nvPr/>
        </p:nvPicPr>
        <p:blipFill rotWithShape="1">
          <a:blip r:embed="rId7">
            <a:alphaModFix/>
          </a:blip>
          <a:srcRect/>
          <a:stretch/>
        </p:blipFill>
        <p:spPr>
          <a:xfrm>
            <a:off x="7882095" y="3662531"/>
            <a:ext cx="1021690" cy="1021690"/>
          </a:xfrm>
          <a:prstGeom prst="rect">
            <a:avLst/>
          </a:prstGeom>
          <a:noFill/>
          <a:ln>
            <a:noFill/>
          </a:ln>
        </p:spPr>
      </p:pic>
      <p:sp>
        <p:nvSpPr>
          <p:cNvPr id="2570" name="Google Shape;2570;p124"/>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571" name="Google Shape;2571;p124"/>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para la capa de ozono </a:t>
            </a:r>
            <a:endParaRPr/>
          </a:p>
        </p:txBody>
      </p:sp>
      <p:pic>
        <p:nvPicPr>
          <p:cNvPr id="2572" name="Google Shape;2572;p124" descr="Icono&#10;&#10;Descripción generada automáticamente"/>
          <p:cNvPicPr preferRelativeResize="0"/>
          <p:nvPr/>
        </p:nvPicPr>
        <p:blipFill rotWithShape="1">
          <a:blip r:embed="rId8">
            <a:alphaModFix/>
          </a:blip>
          <a:srcRect/>
          <a:stretch/>
        </p:blipFill>
        <p:spPr>
          <a:xfrm>
            <a:off x="9764028" y="3830024"/>
            <a:ext cx="784732" cy="784732"/>
          </a:xfrm>
          <a:prstGeom prst="rect">
            <a:avLst/>
          </a:prstGeom>
          <a:noFill/>
          <a:ln>
            <a:noFill/>
          </a:ln>
        </p:spPr>
      </p:pic>
      <p:sp>
        <p:nvSpPr>
          <p:cNvPr id="2573" name="Google Shape;2573;p124"/>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574" name="Google Shape;2574;p124"/>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575" name="Google Shape;2575;p124"/>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576" name="Google Shape;2576;p124"/>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577" name="Google Shape;2577;p124"/>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578" name="Google Shape;2578;p124"/>
          <p:cNvSpPr txBox="1"/>
          <p:nvPr/>
        </p:nvSpPr>
        <p:spPr>
          <a:xfrm>
            <a:off x="9442597" y="2867844"/>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579" name="Google Shape;2579;p124" descr="Icono&#10;&#10;Descripción generada automáticamente"/>
          <p:cNvPicPr preferRelativeResize="0"/>
          <p:nvPr/>
        </p:nvPicPr>
        <p:blipFill rotWithShape="1">
          <a:blip r:embed="rId9">
            <a:alphaModFix/>
          </a:blip>
          <a:srcRect/>
          <a:stretch/>
        </p:blipFill>
        <p:spPr>
          <a:xfrm>
            <a:off x="1719658" y="5700174"/>
            <a:ext cx="434340" cy="539422"/>
          </a:xfrm>
          <a:prstGeom prst="rect">
            <a:avLst/>
          </a:prstGeom>
          <a:noFill/>
          <a:ln>
            <a:noFill/>
          </a:ln>
        </p:spPr>
      </p:pic>
      <p:sp>
        <p:nvSpPr>
          <p:cNvPr id="2580" name="Google Shape;2580;p124"/>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1" name="Google Shape;2581;p124"/>
          <p:cNvSpPr/>
          <p:nvPr/>
        </p:nvSpPr>
        <p:spPr>
          <a:xfrm>
            <a:off x="1032993" y="404037"/>
            <a:ext cx="10047655" cy="613498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combustiblesolidos.jpg</a:t>
            </a:r>
            <a:endParaRPr/>
          </a:p>
        </p:txBody>
      </p:sp>
      <p:sp>
        <p:nvSpPr>
          <p:cNvPr id="2582" name="Google Shape;2582;p124"/>
          <p:cNvSpPr/>
          <p:nvPr/>
        </p:nvSpPr>
        <p:spPr>
          <a:xfrm>
            <a:off x="10495070" y="444458"/>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sz="1800" b="1">
              <a:solidFill>
                <a:schemeClr val="lt1"/>
              </a:solidFill>
              <a:latin typeface="Calibri"/>
              <a:ea typeface="Calibri"/>
              <a:cs typeface="Calibri"/>
              <a:sym typeface="Calibri"/>
            </a:endParaRPr>
          </a:p>
        </p:txBody>
      </p:sp>
      <p:sp>
        <p:nvSpPr>
          <p:cNvPr id="2583" name="Google Shape;2583;p124"/>
          <p:cNvSpPr txBox="1"/>
          <p:nvPr/>
        </p:nvSpPr>
        <p:spPr>
          <a:xfrm>
            <a:off x="1600678" y="1778717"/>
            <a:ext cx="6186300" cy="36624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Peligro de toxicidad aguda</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Peligro de corrosión/irritación cutánea</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Peligro de lesiones oculares graves/irritación ocular </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Peligro de sensibilización respiratoria o cutánea </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Peligro Mutagénico para células germinales</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Peligro de carcinogénesis </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Peligro de toxicidad para la reproducción </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Peligro de toxicidad estructural de órganos blanco tras una exposición única</a:t>
            </a:r>
            <a:endParaRPr/>
          </a:p>
          <a:p>
            <a:pPr marL="285750" marR="0" lvl="0" indent="-285750" algn="l" rtl="0">
              <a:spcBef>
                <a:spcPts val="800"/>
              </a:spcBef>
              <a:spcAft>
                <a:spcPts val="0"/>
              </a:spcAft>
              <a:buClr>
                <a:schemeClr val="dk1"/>
              </a:buClr>
              <a:buSzPts val="1400"/>
              <a:buFont typeface="Arial"/>
              <a:buChar char="•"/>
            </a:pPr>
            <a:r>
              <a:rPr lang="es-ES" sz="1400">
                <a:solidFill>
                  <a:schemeClr val="dk1"/>
                </a:solidFill>
                <a:latin typeface="Open Sans"/>
                <a:ea typeface="Open Sans"/>
                <a:cs typeface="Open Sans"/>
                <a:sym typeface="Open Sans"/>
              </a:rPr>
              <a:t>Peligro de toxicidad estructural específica de órganos blanco tras exposiciones repetidas</a:t>
            </a:r>
            <a:endParaRPr/>
          </a:p>
          <a:p>
            <a:pPr marL="0" marR="0" lvl="0" indent="0" algn="l" rtl="0">
              <a:spcBef>
                <a:spcPts val="800"/>
              </a:spcBef>
              <a:spcAft>
                <a:spcPts val="0"/>
              </a:spcAft>
              <a:buNone/>
            </a:pPr>
            <a:endParaRPr sz="1800">
              <a:solidFill>
                <a:schemeClr val="dk1"/>
              </a:solidFill>
              <a:latin typeface="Calibri"/>
              <a:ea typeface="Calibri"/>
              <a:cs typeface="Calibri"/>
              <a:sym typeface="Calibri"/>
            </a:endParaRPr>
          </a:p>
        </p:txBody>
      </p:sp>
      <p:sp>
        <p:nvSpPr>
          <p:cNvPr id="2584" name="Google Shape;2584;p124"/>
          <p:cNvSpPr/>
          <p:nvPr/>
        </p:nvSpPr>
        <p:spPr>
          <a:xfrm>
            <a:off x="5249185" y="841443"/>
            <a:ext cx="5018862"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5000" b="1">
                <a:solidFill>
                  <a:srgbClr val="BFBFBF"/>
                </a:solidFill>
                <a:latin typeface="Open Sans"/>
                <a:ea typeface="Open Sans"/>
                <a:cs typeface="Open Sans"/>
                <a:sym typeface="Open Sans"/>
              </a:rPr>
              <a:t>Peligros para la salud</a:t>
            </a:r>
            <a:endParaRPr/>
          </a:p>
        </p:txBody>
      </p:sp>
      <p:pic>
        <p:nvPicPr>
          <p:cNvPr id="2585" name="Google Shape;2585;p124" descr="Icono&#10;&#10;Descripción generada automáticamente"/>
          <p:cNvPicPr preferRelativeResize="0"/>
          <p:nvPr/>
        </p:nvPicPr>
        <p:blipFill rotWithShape="1">
          <a:blip r:embed="rId10">
            <a:alphaModFix/>
          </a:blip>
          <a:srcRect/>
          <a:stretch/>
        </p:blipFill>
        <p:spPr>
          <a:xfrm>
            <a:off x="8003278" y="3042919"/>
            <a:ext cx="2196000" cy="2196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125"/>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92" name="Google Shape;2592;p125"/>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93" name="Google Shape;2593;p125"/>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94" name="Google Shape;2594;p125"/>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95" name="Google Shape;2595;p125"/>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96" name="Google Shape;2596;p125"/>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597" name="Google Shape;2597;p125"/>
          <p:cNvSpPr/>
          <p:nvPr/>
        </p:nvSpPr>
        <p:spPr>
          <a:xfrm>
            <a:off x="451353" y="853948"/>
            <a:ext cx="2744408"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598" name="Google Shape;2598;p125"/>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599" name="Google Shape;2599;p125"/>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0" name="Google Shape;2600;p125"/>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601" name="Google Shape;2601;p125"/>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2" name="Google Shape;2602;p125"/>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603" name="Google Shape;2603;p125"/>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04" name="Google Shape;2604;p125"/>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05" name="Google Shape;2605;p125"/>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Peligroso por aspiración </a:t>
            </a:r>
            <a:endParaRPr/>
          </a:p>
        </p:txBody>
      </p:sp>
      <p:pic>
        <p:nvPicPr>
          <p:cNvPr id="2606" name="Google Shape;2606;p125" descr="Icono&#10;&#10;Descripción generada automáticamente"/>
          <p:cNvPicPr preferRelativeResize="0"/>
          <p:nvPr/>
        </p:nvPicPr>
        <p:blipFill rotWithShape="1">
          <a:blip r:embed="rId3">
            <a:alphaModFix/>
          </a:blip>
          <a:srcRect/>
          <a:stretch/>
        </p:blipFill>
        <p:spPr>
          <a:xfrm>
            <a:off x="4535328" y="3646064"/>
            <a:ext cx="963008" cy="963008"/>
          </a:xfrm>
          <a:prstGeom prst="rect">
            <a:avLst/>
          </a:prstGeom>
          <a:noFill/>
          <a:ln>
            <a:noFill/>
          </a:ln>
        </p:spPr>
      </p:pic>
      <p:sp>
        <p:nvSpPr>
          <p:cNvPr id="2607" name="Google Shape;2607;p125"/>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08" name="Google Shape;2608;p125"/>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 para el medio ambiente </a:t>
            </a:r>
            <a:endParaRPr/>
          </a:p>
        </p:txBody>
      </p:sp>
      <p:pic>
        <p:nvPicPr>
          <p:cNvPr id="2609" name="Google Shape;2609;p125" descr="Icono&#10;&#10;Descripción generada automáticamente"/>
          <p:cNvPicPr preferRelativeResize="0"/>
          <p:nvPr/>
        </p:nvPicPr>
        <p:blipFill rotWithShape="1">
          <a:blip r:embed="rId4">
            <a:alphaModFix/>
          </a:blip>
          <a:srcRect/>
          <a:stretch/>
        </p:blipFill>
        <p:spPr>
          <a:xfrm>
            <a:off x="6162901" y="3707556"/>
            <a:ext cx="863850" cy="863850"/>
          </a:xfrm>
          <a:prstGeom prst="rect">
            <a:avLst/>
          </a:prstGeom>
          <a:noFill/>
          <a:ln>
            <a:noFill/>
          </a:ln>
        </p:spPr>
      </p:pic>
      <p:sp>
        <p:nvSpPr>
          <p:cNvPr id="2610" name="Google Shape;2610;p125"/>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11" name="Google Shape;2611;p125"/>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Peligrosos para el medio ambiente acuático </a:t>
            </a:r>
            <a:endParaRPr/>
          </a:p>
        </p:txBody>
      </p:sp>
      <p:pic>
        <p:nvPicPr>
          <p:cNvPr id="2612" name="Google Shape;2612;p125" descr="Icono&#10;&#10;Descripción generada automáticamente"/>
          <p:cNvPicPr preferRelativeResize="0"/>
          <p:nvPr/>
        </p:nvPicPr>
        <p:blipFill rotWithShape="1">
          <a:blip r:embed="rId5">
            <a:alphaModFix/>
          </a:blip>
          <a:srcRect/>
          <a:stretch/>
        </p:blipFill>
        <p:spPr>
          <a:xfrm>
            <a:off x="7882095" y="3662531"/>
            <a:ext cx="1021690" cy="1021690"/>
          </a:xfrm>
          <a:prstGeom prst="rect">
            <a:avLst/>
          </a:prstGeom>
          <a:noFill/>
          <a:ln>
            <a:noFill/>
          </a:ln>
        </p:spPr>
      </p:pic>
      <p:sp>
        <p:nvSpPr>
          <p:cNvPr id="2613" name="Google Shape;2613;p125"/>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14" name="Google Shape;2614;p125"/>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para la capa de ozono </a:t>
            </a:r>
            <a:endParaRPr/>
          </a:p>
        </p:txBody>
      </p:sp>
      <p:pic>
        <p:nvPicPr>
          <p:cNvPr id="2615" name="Google Shape;2615;p125" descr="Icono&#10;&#10;Descripción generada automáticamente"/>
          <p:cNvPicPr preferRelativeResize="0"/>
          <p:nvPr/>
        </p:nvPicPr>
        <p:blipFill rotWithShape="1">
          <a:blip r:embed="rId6">
            <a:alphaModFix/>
          </a:blip>
          <a:srcRect/>
          <a:stretch/>
        </p:blipFill>
        <p:spPr>
          <a:xfrm>
            <a:off x="9764028" y="3830024"/>
            <a:ext cx="784732" cy="784732"/>
          </a:xfrm>
          <a:prstGeom prst="rect">
            <a:avLst/>
          </a:prstGeom>
          <a:noFill/>
          <a:ln>
            <a:noFill/>
          </a:ln>
        </p:spPr>
      </p:pic>
      <p:sp>
        <p:nvSpPr>
          <p:cNvPr id="2616" name="Google Shape;2616;p125"/>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617" name="Google Shape;2617;p125"/>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618" name="Google Shape;2618;p125"/>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619" name="Google Shape;2619;p125"/>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620" name="Google Shape;2620;p125"/>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621" name="Google Shape;2621;p125"/>
          <p:cNvSpPr txBox="1"/>
          <p:nvPr/>
        </p:nvSpPr>
        <p:spPr>
          <a:xfrm>
            <a:off x="9442597" y="2867844"/>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622" name="Google Shape;2622;p125" descr="Icono&#10;&#10;Descripción generada automáticamente"/>
          <p:cNvPicPr preferRelativeResize="0"/>
          <p:nvPr/>
        </p:nvPicPr>
        <p:blipFill rotWithShape="1">
          <a:blip r:embed="rId7">
            <a:alphaModFix/>
          </a:blip>
          <a:srcRect/>
          <a:stretch/>
        </p:blipFill>
        <p:spPr>
          <a:xfrm>
            <a:off x="5054161" y="5726006"/>
            <a:ext cx="434340" cy="539422"/>
          </a:xfrm>
          <a:prstGeom prst="rect">
            <a:avLst/>
          </a:prstGeom>
          <a:noFill/>
          <a:ln>
            <a:noFill/>
          </a:ln>
        </p:spPr>
      </p:pic>
      <p:sp>
        <p:nvSpPr>
          <p:cNvPr id="2623" name="Google Shape;2623;p125"/>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físicos</a:t>
            </a:r>
            <a:endParaRPr/>
          </a:p>
        </p:txBody>
      </p:sp>
      <p:pic>
        <p:nvPicPr>
          <p:cNvPr id="2624" name="Google Shape;2624;p125" descr="Logotipo, Icono&#10;&#10;Descripción generada automáticamente"/>
          <p:cNvPicPr preferRelativeResize="0"/>
          <p:nvPr/>
        </p:nvPicPr>
        <p:blipFill rotWithShape="1">
          <a:blip r:embed="rId8">
            <a:alphaModFix/>
          </a:blip>
          <a:srcRect/>
          <a:stretch/>
        </p:blipFill>
        <p:spPr>
          <a:xfrm>
            <a:off x="1032993" y="3707556"/>
            <a:ext cx="976665" cy="976665"/>
          </a:xfrm>
          <a:prstGeom prst="rect">
            <a:avLst/>
          </a:prstGeom>
          <a:noFill/>
          <a:ln>
            <a:noFill/>
          </a:ln>
        </p:spPr>
      </p:pic>
      <p:sp>
        <p:nvSpPr>
          <p:cNvPr id="2625" name="Google Shape;2625;p125"/>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626" name="Google Shape;2626;p125" descr="Icono&#10;&#10;Descripción generada automáticamente"/>
          <p:cNvPicPr preferRelativeResize="0"/>
          <p:nvPr/>
        </p:nvPicPr>
        <p:blipFill rotWithShape="1">
          <a:blip r:embed="rId9">
            <a:alphaModFix/>
          </a:blip>
          <a:srcRect/>
          <a:stretch/>
        </p:blipFill>
        <p:spPr>
          <a:xfrm>
            <a:off x="2714855" y="3730231"/>
            <a:ext cx="878841" cy="87884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126"/>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33" name="Google Shape;2633;p126"/>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34" name="Google Shape;2634;p126"/>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35" name="Google Shape;2635;p126"/>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36" name="Google Shape;2636;p126"/>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37" name="Google Shape;2637;p126"/>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38" name="Google Shape;2638;p126"/>
          <p:cNvSpPr/>
          <p:nvPr/>
        </p:nvSpPr>
        <p:spPr>
          <a:xfrm>
            <a:off x="451353" y="853948"/>
            <a:ext cx="2744408"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639" name="Google Shape;2639;p126"/>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640" name="Google Shape;2640;p126"/>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1" name="Google Shape;2641;p126"/>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642" name="Google Shape;2642;p126"/>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3" name="Google Shape;2643;p126"/>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644" name="Google Shape;2644;p126"/>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45" name="Google Shape;2645;p126"/>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46" name="Google Shape;2646;p126"/>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Peligroso por aspiración </a:t>
            </a:r>
            <a:endParaRPr/>
          </a:p>
        </p:txBody>
      </p:sp>
      <p:pic>
        <p:nvPicPr>
          <p:cNvPr id="2647" name="Google Shape;2647;p126" descr="Icono&#10;&#10;Descripción generada automáticamente"/>
          <p:cNvPicPr preferRelativeResize="0"/>
          <p:nvPr/>
        </p:nvPicPr>
        <p:blipFill rotWithShape="1">
          <a:blip r:embed="rId3">
            <a:alphaModFix/>
          </a:blip>
          <a:srcRect/>
          <a:stretch/>
        </p:blipFill>
        <p:spPr>
          <a:xfrm>
            <a:off x="4535328" y="3646064"/>
            <a:ext cx="963008" cy="963008"/>
          </a:xfrm>
          <a:prstGeom prst="rect">
            <a:avLst/>
          </a:prstGeom>
          <a:noFill/>
          <a:ln>
            <a:noFill/>
          </a:ln>
        </p:spPr>
      </p:pic>
      <p:sp>
        <p:nvSpPr>
          <p:cNvPr id="2648" name="Google Shape;2648;p126"/>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49" name="Google Shape;2649;p126"/>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 para el medio ambiente </a:t>
            </a:r>
            <a:endParaRPr/>
          </a:p>
        </p:txBody>
      </p:sp>
      <p:pic>
        <p:nvPicPr>
          <p:cNvPr id="2650" name="Google Shape;2650;p126" descr="Icono&#10;&#10;Descripción generada automáticamente"/>
          <p:cNvPicPr preferRelativeResize="0"/>
          <p:nvPr/>
        </p:nvPicPr>
        <p:blipFill rotWithShape="1">
          <a:blip r:embed="rId4">
            <a:alphaModFix/>
          </a:blip>
          <a:srcRect/>
          <a:stretch/>
        </p:blipFill>
        <p:spPr>
          <a:xfrm>
            <a:off x="6162901" y="3707556"/>
            <a:ext cx="863850" cy="863850"/>
          </a:xfrm>
          <a:prstGeom prst="rect">
            <a:avLst/>
          </a:prstGeom>
          <a:noFill/>
          <a:ln>
            <a:noFill/>
          </a:ln>
        </p:spPr>
      </p:pic>
      <p:sp>
        <p:nvSpPr>
          <p:cNvPr id="2651" name="Google Shape;2651;p126"/>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52" name="Google Shape;2652;p126"/>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Peligrosos para el medio ambiente acuático </a:t>
            </a:r>
            <a:endParaRPr/>
          </a:p>
        </p:txBody>
      </p:sp>
      <p:pic>
        <p:nvPicPr>
          <p:cNvPr id="2653" name="Google Shape;2653;p126" descr="Icono&#10;&#10;Descripción generada automáticamente"/>
          <p:cNvPicPr preferRelativeResize="0"/>
          <p:nvPr/>
        </p:nvPicPr>
        <p:blipFill rotWithShape="1">
          <a:blip r:embed="rId5">
            <a:alphaModFix/>
          </a:blip>
          <a:srcRect/>
          <a:stretch/>
        </p:blipFill>
        <p:spPr>
          <a:xfrm>
            <a:off x="7882095" y="3662531"/>
            <a:ext cx="1021690" cy="1021690"/>
          </a:xfrm>
          <a:prstGeom prst="rect">
            <a:avLst/>
          </a:prstGeom>
          <a:noFill/>
          <a:ln>
            <a:noFill/>
          </a:ln>
        </p:spPr>
      </p:pic>
      <p:sp>
        <p:nvSpPr>
          <p:cNvPr id="2654" name="Google Shape;2654;p126"/>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55" name="Google Shape;2655;p126"/>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para la capa de ozono </a:t>
            </a:r>
            <a:endParaRPr/>
          </a:p>
        </p:txBody>
      </p:sp>
      <p:pic>
        <p:nvPicPr>
          <p:cNvPr id="2656" name="Google Shape;2656;p126" descr="Icono&#10;&#10;Descripción generada automáticamente"/>
          <p:cNvPicPr preferRelativeResize="0"/>
          <p:nvPr/>
        </p:nvPicPr>
        <p:blipFill rotWithShape="1">
          <a:blip r:embed="rId6">
            <a:alphaModFix/>
          </a:blip>
          <a:srcRect/>
          <a:stretch/>
        </p:blipFill>
        <p:spPr>
          <a:xfrm>
            <a:off x="9764028" y="3830024"/>
            <a:ext cx="784732" cy="784732"/>
          </a:xfrm>
          <a:prstGeom prst="rect">
            <a:avLst/>
          </a:prstGeom>
          <a:noFill/>
          <a:ln>
            <a:noFill/>
          </a:ln>
        </p:spPr>
      </p:pic>
      <p:sp>
        <p:nvSpPr>
          <p:cNvPr id="2657" name="Google Shape;2657;p126"/>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658" name="Google Shape;2658;p126"/>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659" name="Google Shape;2659;p126"/>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660" name="Google Shape;2660;p126"/>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661" name="Google Shape;2661;p126"/>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662" name="Google Shape;2662;p126"/>
          <p:cNvSpPr txBox="1"/>
          <p:nvPr/>
        </p:nvSpPr>
        <p:spPr>
          <a:xfrm>
            <a:off x="9442597" y="2867844"/>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663" name="Google Shape;2663;p126" descr="Icono&#10;&#10;Descripción generada automáticamente"/>
          <p:cNvPicPr preferRelativeResize="0"/>
          <p:nvPr/>
        </p:nvPicPr>
        <p:blipFill rotWithShape="1">
          <a:blip r:embed="rId7">
            <a:alphaModFix/>
          </a:blip>
          <a:srcRect/>
          <a:stretch/>
        </p:blipFill>
        <p:spPr>
          <a:xfrm>
            <a:off x="5054161" y="5726006"/>
            <a:ext cx="434340" cy="539422"/>
          </a:xfrm>
          <a:prstGeom prst="rect">
            <a:avLst/>
          </a:prstGeom>
          <a:noFill/>
          <a:ln>
            <a:noFill/>
          </a:ln>
        </p:spPr>
      </p:pic>
      <p:sp>
        <p:nvSpPr>
          <p:cNvPr id="2664" name="Google Shape;2664;p126"/>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físicos</a:t>
            </a:r>
            <a:endParaRPr/>
          </a:p>
        </p:txBody>
      </p:sp>
      <p:pic>
        <p:nvPicPr>
          <p:cNvPr id="2665" name="Google Shape;2665;p126" descr="Logotipo, Icono&#10;&#10;Descripción generada automáticamente"/>
          <p:cNvPicPr preferRelativeResize="0"/>
          <p:nvPr/>
        </p:nvPicPr>
        <p:blipFill rotWithShape="1">
          <a:blip r:embed="rId8">
            <a:alphaModFix/>
          </a:blip>
          <a:srcRect/>
          <a:stretch/>
        </p:blipFill>
        <p:spPr>
          <a:xfrm>
            <a:off x="1032993" y="3707556"/>
            <a:ext cx="976665" cy="976665"/>
          </a:xfrm>
          <a:prstGeom prst="rect">
            <a:avLst/>
          </a:prstGeom>
          <a:noFill/>
          <a:ln>
            <a:noFill/>
          </a:ln>
        </p:spPr>
      </p:pic>
      <p:sp>
        <p:nvSpPr>
          <p:cNvPr id="2666" name="Google Shape;2666;p126"/>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667" name="Google Shape;2667;p126" descr="Icono&#10;&#10;Descripción generada automáticamente"/>
          <p:cNvPicPr preferRelativeResize="0"/>
          <p:nvPr/>
        </p:nvPicPr>
        <p:blipFill rotWithShape="1">
          <a:blip r:embed="rId9">
            <a:alphaModFix/>
          </a:blip>
          <a:srcRect/>
          <a:stretch/>
        </p:blipFill>
        <p:spPr>
          <a:xfrm>
            <a:off x="2714855" y="3730231"/>
            <a:ext cx="878841" cy="878841"/>
          </a:xfrm>
          <a:prstGeom prst="rect">
            <a:avLst/>
          </a:prstGeom>
          <a:noFill/>
          <a:ln>
            <a:noFill/>
          </a:ln>
        </p:spPr>
      </p:pic>
      <p:sp>
        <p:nvSpPr>
          <p:cNvPr id="2668" name="Google Shape;2668;p126"/>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9" name="Google Shape;2669;p126"/>
          <p:cNvSpPr/>
          <p:nvPr/>
        </p:nvSpPr>
        <p:spPr>
          <a:xfrm>
            <a:off x="2207365" y="853948"/>
            <a:ext cx="7306030" cy="4895657"/>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combustiblesolidos.jpg</a:t>
            </a:r>
            <a:endParaRPr/>
          </a:p>
        </p:txBody>
      </p:sp>
      <p:sp>
        <p:nvSpPr>
          <p:cNvPr id="2670" name="Google Shape;2670;p126"/>
          <p:cNvSpPr/>
          <p:nvPr/>
        </p:nvSpPr>
        <p:spPr>
          <a:xfrm>
            <a:off x="8849458" y="786094"/>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sz="1800" b="1">
              <a:solidFill>
                <a:schemeClr val="lt1"/>
              </a:solidFill>
              <a:latin typeface="Calibri"/>
              <a:ea typeface="Calibri"/>
              <a:cs typeface="Calibri"/>
              <a:sym typeface="Calibri"/>
            </a:endParaRPr>
          </a:p>
        </p:txBody>
      </p:sp>
      <p:sp>
        <p:nvSpPr>
          <p:cNvPr id="2671" name="Google Shape;2671;p126"/>
          <p:cNvSpPr txBox="1"/>
          <p:nvPr/>
        </p:nvSpPr>
        <p:spPr>
          <a:xfrm>
            <a:off x="2862721" y="3530661"/>
            <a:ext cx="2934650" cy="9541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Son aquellos que cuando son inhalados frecuentemente pueden llegar a provocar efectos peligrosos para la salud.</a:t>
            </a:r>
            <a:endParaRPr sz="1800">
              <a:solidFill>
                <a:schemeClr val="dk1"/>
              </a:solidFill>
              <a:latin typeface="Calibri"/>
              <a:ea typeface="Calibri"/>
              <a:cs typeface="Calibri"/>
              <a:sym typeface="Calibri"/>
            </a:endParaRPr>
          </a:p>
        </p:txBody>
      </p:sp>
      <p:sp>
        <p:nvSpPr>
          <p:cNvPr id="2672" name="Google Shape;2672;p126"/>
          <p:cNvSpPr/>
          <p:nvPr/>
        </p:nvSpPr>
        <p:spPr>
          <a:xfrm>
            <a:off x="3308988" y="1181893"/>
            <a:ext cx="5018862"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5000" b="1">
                <a:solidFill>
                  <a:srgbClr val="BFBFBF"/>
                </a:solidFill>
                <a:latin typeface="Open Sans"/>
                <a:ea typeface="Open Sans"/>
                <a:cs typeface="Open Sans"/>
                <a:sym typeface="Open Sans"/>
              </a:rPr>
              <a:t>Peligros por aspiración</a:t>
            </a:r>
            <a:endParaRPr/>
          </a:p>
        </p:txBody>
      </p:sp>
      <p:pic>
        <p:nvPicPr>
          <p:cNvPr id="2673" name="Google Shape;2673;p126" descr="Icono&#10;&#10;Descripción generada automáticamente"/>
          <p:cNvPicPr preferRelativeResize="0"/>
          <p:nvPr/>
        </p:nvPicPr>
        <p:blipFill rotWithShape="1">
          <a:blip r:embed="rId10">
            <a:alphaModFix/>
          </a:blip>
          <a:srcRect/>
          <a:stretch/>
        </p:blipFill>
        <p:spPr>
          <a:xfrm>
            <a:off x="6948339" y="2947622"/>
            <a:ext cx="2005938" cy="2005938"/>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678"/>
        <p:cNvGrpSpPr/>
        <p:nvPr/>
      </p:nvGrpSpPr>
      <p:grpSpPr>
        <a:xfrm>
          <a:off x="0" y="0"/>
          <a:ext cx="0" cy="0"/>
          <a:chOff x="0" y="0"/>
          <a:chExt cx="0" cy="0"/>
        </a:xfrm>
      </p:grpSpPr>
      <p:sp>
        <p:nvSpPr>
          <p:cNvPr id="2679" name="Google Shape;2679;p127"/>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80" name="Google Shape;2680;p127"/>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81" name="Google Shape;2681;p127"/>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82" name="Google Shape;2682;p127"/>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83" name="Google Shape;2683;p127"/>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84" name="Google Shape;2684;p127"/>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685" name="Google Shape;2685;p127"/>
          <p:cNvSpPr/>
          <p:nvPr/>
        </p:nvSpPr>
        <p:spPr>
          <a:xfrm>
            <a:off x="451353" y="853948"/>
            <a:ext cx="2744408"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686" name="Google Shape;2686;p127"/>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687" name="Google Shape;2687;p127"/>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8" name="Google Shape;2688;p127"/>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689" name="Google Shape;2689;p127"/>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0" name="Google Shape;2690;p127"/>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691" name="Google Shape;2691;p127"/>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92" name="Google Shape;2692;p127"/>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93" name="Google Shape;2693;p127"/>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94" name="Google Shape;2694;p127"/>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 para el medio ambiente </a:t>
            </a:r>
            <a:endParaRPr/>
          </a:p>
        </p:txBody>
      </p:sp>
      <p:pic>
        <p:nvPicPr>
          <p:cNvPr id="2695" name="Google Shape;2695;p127" descr="Icono&#10;&#10;Descripción generada automáticamente"/>
          <p:cNvPicPr preferRelativeResize="0"/>
          <p:nvPr/>
        </p:nvPicPr>
        <p:blipFill rotWithShape="1">
          <a:blip r:embed="rId3">
            <a:alphaModFix/>
          </a:blip>
          <a:srcRect/>
          <a:stretch/>
        </p:blipFill>
        <p:spPr>
          <a:xfrm>
            <a:off x="6162901" y="3707556"/>
            <a:ext cx="863850" cy="863850"/>
          </a:xfrm>
          <a:prstGeom prst="rect">
            <a:avLst/>
          </a:prstGeom>
          <a:noFill/>
          <a:ln>
            <a:noFill/>
          </a:ln>
        </p:spPr>
      </p:pic>
      <p:sp>
        <p:nvSpPr>
          <p:cNvPr id="2696" name="Google Shape;2696;p127"/>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697" name="Google Shape;2697;p127"/>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Peligrosos para el medio ambiente acuático </a:t>
            </a:r>
            <a:endParaRPr/>
          </a:p>
        </p:txBody>
      </p:sp>
      <p:pic>
        <p:nvPicPr>
          <p:cNvPr id="2698" name="Google Shape;2698;p127" descr="Icono&#10;&#10;Descripción generada automáticamente"/>
          <p:cNvPicPr preferRelativeResize="0"/>
          <p:nvPr/>
        </p:nvPicPr>
        <p:blipFill rotWithShape="1">
          <a:blip r:embed="rId4">
            <a:alphaModFix/>
          </a:blip>
          <a:srcRect/>
          <a:stretch/>
        </p:blipFill>
        <p:spPr>
          <a:xfrm>
            <a:off x="7882095" y="3662531"/>
            <a:ext cx="1021690" cy="1021690"/>
          </a:xfrm>
          <a:prstGeom prst="rect">
            <a:avLst/>
          </a:prstGeom>
          <a:noFill/>
          <a:ln>
            <a:noFill/>
          </a:ln>
        </p:spPr>
      </p:pic>
      <p:sp>
        <p:nvSpPr>
          <p:cNvPr id="2699" name="Google Shape;2699;p127"/>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700" name="Google Shape;2700;p127"/>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para la capa de ozono </a:t>
            </a:r>
            <a:endParaRPr/>
          </a:p>
        </p:txBody>
      </p:sp>
      <p:pic>
        <p:nvPicPr>
          <p:cNvPr id="2701" name="Google Shape;2701;p127" descr="Icono&#10;&#10;Descripción generada automáticamente"/>
          <p:cNvPicPr preferRelativeResize="0"/>
          <p:nvPr/>
        </p:nvPicPr>
        <p:blipFill rotWithShape="1">
          <a:blip r:embed="rId5">
            <a:alphaModFix/>
          </a:blip>
          <a:srcRect/>
          <a:stretch/>
        </p:blipFill>
        <p:spPr>
          <a:xfrm>
            <a:off x="9764028" y="3830024"/>
            <a:ext cx="784732" cy="784732"/>
          </a:xfrm>
          <a:prstGeom prst="rect">
            <a:avLst/>
          </a:prstGeom>
          <a:noFill/>
          <a:ln>
            <a:noFill/>
          </a:ln>
        </p:spPr>
      </p:pic>
      <p:sp>
        <p:nvSpPr>
          <p:cNvPr id="2702" name="Google Shape;2702;p127"/>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703" name="Google Shape;2703;p127"/>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704" name="Google Shape;2704;p127"/>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705" name="Google Shape;2705;p127"/>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706" name="Google Shape;2706;p127"/>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707" name="Google Shape;2707;p127"/>
          <p:cNvSpPr txBox="1"/>
          <p:nvPr/>
        </p:nvSpPr>
        <p:spPr>
          <a:xfrm>
            <a:off x="9442597" y="2867844"/>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708" name="Google Shape;2708;p127" descr="Icono&#10;&#10;Descripción generada automáticamente"/>
          <p:cNvPicPr preferRelativeResize="0"/>
          <p:nvPr/>
        </p:nvPicPr>
        <p:blipFill rotWithShape="1">
          <a:blip r:embed="rId6">
            <a:alphaModFix/>
          </a:blip>
          <a:srcRect/>
          <a:stretch/>
        </p:blipFill>
        <p:spPr>
          <a:xfrm>
            <a:off x="6971105" y="5718221"/>
            <a:ext cx="434340" cy="539422"/>
          </a:xfrm>
          <a:prstGeom prst="rect">
            <a:avLst/>
          </a:prstGeom>
          <a:noFill/>
          <a:ln>
            <a:noFill/>
          </a:ln>
        </p:spPr>
      </p:pic>
      <p:sp>
        <p:nvSpPr>
          <p:cNvPr id="2709" name="Google Shape;2709;p127"/>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físicos</a:t>
            </a:r>
            <a:endParaRPr/>
          </a:p>
        </p:txBody>
      </p:sp>
      <p:pic>
        <p:nvPicPr>
          <p:cNvPr id="2710" name="Google Shape;2710;p127" descr="Logotipo, Icono&#10;&#10;Descripción generada automáticamente"/>
          <p:cNvPicPr preferRelativeResize="0"/>
          <p:nvPr/>
        </p:nvPicPr>
        <p:blipFill rotWithShape="1">
          <a:blip r:embed="rId7">
            <a:alphaModFix/>
          </a:blip>
          <a:srcRect/>
          <a:stretch/>
        </p:blipFill>
        <p:spPr>
          <a:xfrm>
            <a:off x="1032993" y="3707556"/>
            <a:ext cx="976665" cy="976665"/>
          </a:xfrm>
          <a:prstGeom prst="rect">
            <a:avLst/>
          </a:prstGeom>
          <a:noFill/>
          <a:ln>
            <a:noFill/>
          </a:ln>
        </p:spPr>
      </p:pic>
      <p:sp>
        <p:nvSpPr>
          <p:cNvPr id="2711" name="Google Shape;2711;p127"/>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712" name="Google Shape;2712;p127" descr="Icono&#10;&#10;Descripción generada automáticamente"/>
          <p:cNvPicPr preferRelativeResize="0"/>
          <p:nvPr/>
        </p:nvPicPr>
        <p:blipFill rotWithShape="1">
          <a:blip r:embed="rId8">
            <a:alphaModFix/>
          </a:blip>
          <a:srcRect/>
          <a:stretch/>
        </p:blipFill>
        <p:spPr>
          <a:xfrm>
            <a:off x="2714855" y="3730231"/>
            <a:ext cx="878841" cy="878841"/>
          </a:xfrm>
          <a:prstGeom prst="rect">
            <a:avLst/>
          </a:prstGeom>
          <a:noFill/>
          <a:ln>
            <a:noFill/>
          </a:ln>
        </p:spPr>
      </p:pic>
      <p:sp>
        <p:nvSpPr>
          <p:cNvPr id="2713" name="Google Shape;2713;p127"/>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por aspiración </a:t>
            </a:r>
            <a:endParaRPr/>
          </a:p>
        </p:txBody>
      </p:sp>
      <p:pic>
        <p:nvPicPr>
          <p:cNvPr id="2714" name="Google Shape;2714;p127" descr="Icono&#10;&#10;Descripción generada automáticamente"/>
          <p:cNvPicPr preferRelativeResize="0"/>
          <p:nvPr/>
        </p:nvPicPr>
        <p:blipFill rotWithShape="1">
          <a:blip r:embed="rId9">
            <a:alphaModFix/>
          </a:blip>
          <a:srcRect/>
          <a:stretch/>
        </p:blipFill>
        <p:spPr>
          <a:xfrm>
            <a:off x="4535328" y="3646064"/>
            <a:ext cx="963008" cy="963008"/>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sp>
        <p:nvSpPr>
          <p:cNvPr id="2720" name="Google Shape;2720;p128"/>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21" name="Google Shape;2721;p128"/>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22" name="Google Shape;2722;p128"/>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23" name="Google Shape;2723;p128"/>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24" name="Google Shape;2724;p128"/>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25" name="Google Shape;2725;p128"/>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26" name="Google Shape;2726;p128"/>
          <p:cNvSpPr/>
          <p:nvPr/>
        </p:nvSpPr>
        <p:spPr>
          <a:xfrm>
            <a:off x="451353" y="853948"/>
            <a:ext cx="2744408"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727" name="Google Shape;2727;p128"/>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728" name="Google Shape;2728;p128"/>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9" name="Google Shape;2729;p128"/>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730" name="Google Shape;2730;p128"/>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1" name="Google Shape;2731;p128"/>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732" name="Google Shape;2732;p128"/>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733" name="Google Shape;2733;p128"/>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734" name="Google Shape;2734;p128"/>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735" name="Google Shape;2735;p128"/>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 para el medio ambiente </a:t>
            </a:r>
            <a:endParaRPr/>
          </a:p>
        </p:txBody>
      </p:sp>
      <p:pic>
        <p:nvPicPr>
          <p:cNvPr id="2736" name="Google Shape;2736;p128" descr="Icono&#10;&#10;Descripción generada automáticamente"/>
          <p:cNvPicPr preferRelativeResize="0"/>
          <p:nvPr/>
        </p:nvPicPr>
        <p:blipFill rotWithShape="1">
          <a:blip r:embed="rId3">
            <a:alphaModFix/>
          </a:blip>
          <a:srcRect/>
          <a:stretch/>
        </p:blipFill>
        <p:spPr>
          <a:xfrm>
            <a:off x="6162901" y="3707556"/>
            <a:ext cx="863850" cy="863850"/>
          </a:xfrm>
          <a:prstGeom prst="rect">
            <a:avLst/>
          </a:prstGeom>
          <a:noFill/>
          <a:ln>
            <a:noFill/>
          </a:ln>
        </p:spPr>
      </p:pic>
      <p:sp>
        <p:nvSpPr>
          <p:cNvPr id="2737" name="Google Shape;2737;p128"/>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738" name="Google Shape;2738;p128"/>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Peligrosos para el medio ambiente acuático </a:t>
            </a:r>
            <a:endParaRPr/>
          </a:p>
        </p:txBody>
      </p:sp>
      <p:pic>
        <p:nvPicPr>
          <p:cNvPr id="2739" name="Google Shape;2739;p128" descr="Icono&#10;&#10;Descripción generada automáticamente"/>
          <p:cNvPicPr preferRelativeResize="0"/>
          <p:nvPr/>
        </p:nvPicPr>
        <p:blipFill rotWithShape="1">
          <a:blip r:embed="rId4">
            <a:alphaModFix/>
          </a:blip>
          <a:srcRect/>
          <a:stretch/>
        </p:blipFill>
        <p:spPr>
          <a:xfrm>
            <a:off x="7882095" y="3662531"/>
            <a:ext cx="1021690" cy="1021690"/>
          </a:xfrm>
          <a:prstGeom prst="rect">
            <a:avLst/>
          </a:prstGeom>
          <a:noFill/>
          <a:ln>
            <a:noFill/>
          </a:ln>
        </p:spPr>
      </p:pic>
      <p:sp>
        <p:nvSpPr>
          <p:cNvPr id="2740" name="Google Shape;2740;p128"/>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741" name="Google Shape;2741;p128"/>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para la capa de ozono </a:t>
            </a:r>
            <a:endParaRPr/>
          </a:p>
        </p:txBody>
      </p:sp>
      <p:pic>
        <p:nvPicPr>
          <p:cNvPr id="2742" name="Google Shape;2742;p128" descr="Icono&#10;&#10;Descripción generada automáticamente"/>
          <p:cNvPicPr preferRelativeResize="0"/>
          <p:nvPr/>
        </p:nvPicPr>
        <p:blipFill rotWithShape="1">
          <a:blip r:embed="rId5">
            <a:alphaModFix/>
          </a:blip>
          <a:srcRect/>
          <a:stretch/>
        </p:blipFill>
        <p:spPr>
          <a:xfrm>
            <a:off x="9764028" y="3830024"/>
            <a:ext cx="784732" cy="784732"/>
          </a:xfrm>
          <a:prstGeom prst="rect">
            <a:avLst/>
          </a:prstGeom>
          <a:noFill/>
          <a:ln>
            <a:noFill/>
          </a:ln>
        </p:spPr>
      </p:pic>
      <p:sp>
        <p:nvSpPr>
          <p:cNvPr id="2743" name="Google Shape;2743;p128"/>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744" name="Google Shape;2744;p128"/>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745" name="Google Shape;2745;p128"/>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746" name="Google Shape;2746;p128"/>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747" name="Google Shape;2747;p128"/>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748" name="Google Shape;2748;p128"/>
          <p:cNvSpPr txBox="1"/>
          <p:nvPr/>
        </p:nvSpPr>
        <p:spPr>
          <a:xfrm>
            <a:off x="9442597" y="2867844"/>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749" name="Google Shape;2749;p128" descr="Icono&#10;&#10;Descripción generada automáticamente"/>
          <p:cNvPicPr preferRelativeResize="0"/>
          <p:nvPr/>
        </p:nvPicPr>
        <p:blipFill rotWithShape="1">
          <a:blip r:embed="rId6">
            <a:alphaModFix/>
          </a:blip>
          <a:srcRect/>
          <a:stretch/>
        </p:blipFill>
        <p:spPr>
          <a:xfrm>
            <a:off x="6971105" y="5718221"/>
            <a:ext cx="434340" cy="539422"/>
          </a:xfrm>
          <a:prstGeom prst="rect">
            <a:avLst/>
          </a:prstGeom>
          <a:noFill/>
          <a:ln>
            <a:noFill/>
          </a:ln>
        </p:spPr>
      </p:pic>
      <p:sp>
        <p:nvSpPr>
          <p:cNvPr id="2750" name="Google Shape;2750;p128"/>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físicos</a:t>
            </a:r>
            <a:endParaRPr/>
          </a:p>
        </p:txBody>
      </p:sp>
      <p:pic>
        <p:nvPicPr>
          <p:cNvPr id="2751" name="Google Shape;2751;p128" descr="Logotipo, Icono&#10;&#10;Descripción generada automáticamente"/>
          <p:cNvPicPr preferRelativeResize="0"/>
          <p:nvPr/>
        </p:nvPicPr>
        <p:blipFill rotWithShape="1">
          <a:blip r:embed="rId7">
            <a:alphaModFix/>
          </a:blip>
          <a:srcRect/>
          <a:stretch/>
        </p:blipFill>
        <p:spPr>
          <a:xfrm>
            <a:off x="1032993" y="3707556"/>
            <a:ext cx="976665" cy="976665"/>
          </a:xfrm>
          <a:prstGeom prst="rect">
            <a:avLst/>
          </a:prstGeom>
          <a:noFill/>
          <a:ln>
            <a:noFill/>
          </a:ln>
        </p:spPr>
      </p:pic>
      <p:sp>
        <p:nvSpPr>
          <p:cNvPr id="2752" name="Google Shape;2752;p128"/>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753" name="Google Shape;2753;p128" descr="Icono&#10;&#10;Descripción generada automáticamente"/>
          <p:cNvPicPr preferRelativeResize="0"/>
          <p:nvPr/>
        </p:nvPicPr>
        <p:blipFill rotWithShape="1">
          <a:blip r:embed="rId8">
            <a:alphaModFix/>
          </a:blip>
          <a:srcRect/>
          <a:stretch/>
        </p:blipFill>
        <p:spPr>
          <a:xfrm>
            <a:off x="2714855" y="3730231"/>
            <a:ext cx="878841" cy="878841"/>
          </a:xfrm>
          <a:prstGeom prst="rect">
            <a:avLst/>
          </a:prstGeom>
          <a:noFill/>
          <a:ln>
            <a:noFill/>
          </a:ln>
        </p:spPr>
      </p:pic>
      <p:sp>
        <p:nvSpPr>
          <p:cNvPr id="2754" name="Google Shape;2754;p128"/>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por aspiración </a:t>
            </a:r>
            <a:endParaRPr/>
          </a:p>
        </p:txBody>
      </p:sp>
      <p:pic>
        <p:nvPicPr>
          <p:cNvPr id="2755" name="Google Shape;2755;p128" descr="Icono&#10;&#10;Descripción generada automáticamente"/>
          <p:cNvPicPr preferRelativeResize="0"/>
          <p:nvPr/>
        </p:nvPicPr>
        <p:blipFill rotWithShape="1">
          <a:blip r:embed="rId9">
            <a:alphaModFix/>
          </a:blip>
          <a:srcRect/>
          <a:stretch/>
        </p:blipFill>
        <p:spPr>
          <a:xfrm>
            <a:off x="4535328" y="3646064"/>
            <a:ext cx="963008" cy="963008"/>
          </a:xfrm>
          <a:prstGeom prst="rect">
            <a:avLst/>
          </a:prstGeom>
          <a:noFill/>
          <a:ln>
            <a:noFill/>
          </a:ln>
        </p:spPr>
      </p:pic>
      <p:sp>
        <p:nvSpPr>
          <p:cNvPr id="2756" name="Google Shape;2756;p128"/>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7" name="Google Shape;2757;p128"/>
          <p:cNvSpPr/>
          <p:nvPr/>
        </p:nvSpPr>
        <p:spPr>
          <a:xfrm>
            <a:off x="2207365" y="853948"/>
            <a:ext cx="7306030" cy="4895657"/>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combustiblesolidos.jpg</a:t>
            </a:r>
            <a:endParaRPr/>
          </a:p>
        </p:txBody>
      </p:sp>
      <p:sp>
        <p:nvSpPr>
          <p:cNvPr id="2758" name="Google Shape;2758;p128"/>
          <p:cNvSpPr/>
          <p:nvPr/>
        </p:nvSpPr>
        <p:spPr>
          <a:xfrm>
            <a:off x="8849458" y="786094"/>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sz="1800" b="1">
              <a:solidFill>
                <a:schemeClr val="lt1"/>
              </a:solidFill>
              <a:latin typeface="Calibri"/>
              <a:ea typeface="Calibri"/>
              <a:cs typeface="Calibri"/>
              <a:sym typeface="Calibri"/>
            </a:endParaRPr>
          </a:p>
        </p:txBody>
      </p:sp>
      <p:sp>
        <p:nvSpPr>
          <p:cNvPr id="2759" name="Google Shape;2759;p128"/>
          <p:cNvSpPr txBox="1"/>
          <p:nvPr/>
        </p:nvSpPr>
        <p:spPr>
          <a:xfrm>
            <a:off x="2862721" y="3530661"/>
            <a:ext cx="2934650" cy="9541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Entre los que están los productos persistentes, bioacumulativos y los productos que puedan generar cambios climáticos.</a:t>
            </a:r>
            <a:endParaRPr sz="1800">
              <a:solidFill>
                <a:schemeClr val="dk1"/>
              </a:solidFill>
              <a:latin typeface="Calibri"/>
              <a:ea typeface="Calibri"/>
              <a:cs typeface="Calibri"/>
              <a:sym typeface="Calibri"/>
            </a:endParaRPr>
          </a:p>
        </p:txBody>
      </p:sp>
      <p:sp>
        <p:nvSpPr>
          <p:cNvPr id="2760" name="Google Shape;2760;p128"/>
          <p:cNvSpPr/>
          <p:nvPr/>
        </p:nvSpPr>
        <p:spPr>
          <a:xfrm>
            <a:off x="3098671" y="1223984"/>
            <a:ext cx="5439663"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5000" b="1">
                <a:solidFill>
                  <a:srgbClr val="BFBFBF"/>
                </a:solidFill>
                <a:latin typeface="Open Sans"/>
                <a:ea typeface="Open Sans"/>
                <a:cs typeface="Open Sans"/>
                <a:sym typeface="Open Sans"/>
              </a:rPr>
              <a:t>Peligros para el medio ambiente</a:t>
            </a:r>
            <a:endParaRPr/>
          </a:p>
        </p:txBody>
      </p:sp>
      <p:pic>
        <p:nvPicPr>
          <p:cNvPr id="2761" name="Google Shape;2761;p128" descr="Icono&#10;&#10;Descripción generada automáticamente"/>
          <p:cNvPicPr preferRelativeResize="0"/>
          <p:nvPr/>
        </p:nvPicPr>
        <p:blipFill rotWithShape="1">
          <a:blip r:embed="rId10">
            <a:alphaModFix/>
          </a:blip>
          <a:srcRect/>
          <a:stretch/>
        </p:blipFill>
        <p:spPr>
          <a:xfrm>
            <a:off x="7136703" y="3166554"/>
            <a:ext cx="1483845" cy="148384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sp>
        <p:nvSpPr>
          <p:cNvPr id="2767" name="Google Shape;2767;p129"/>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68" name="Google Shape;2768;p129"/>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69" name="Google Shape;2769;p129"/>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70" name="Google Shape;2770;p129"/>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71" name="Google Shape;2771;p129"/>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72" name="Google Shape;2772;p129"/>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773" name="Google Shape;2773;p129"/>
          <p:cNvSpPr/>
          <p:nvPr/>
        </p:nvSpPr>
        <p:spPr>
          <a:xfrm>
            <a:off x="451353" y="853948"/>
            <a:ext cx="2744408"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774" name="Google Shape;2774;p129"/>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775" name="Google Shape;2775;p129"/>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6" name="Google Shape;2776;p129"/>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777" name="Google Shape;2777;p129"/>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8" name="Google Shape;2778;p129"/>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779" name="Google Shape;2779;p129"/>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780" name="Google Shape;2780;p129"/>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781" name="Google Shape;2781;p129"/>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782" name="Google Shape;2782;p129"/>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783" name="Google Shape;2783;p129"/>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Peligrosos para el medio ambiente acuático </a:t>
            </a:r>
            <a:endParaRPr/>
          </a:p>
        </p:txBody>
      </p:sp>
      <p:pic>
        <p:nvPicPr>
          <p:cNvPr id="2784" name="Google Shape;2784;p129" descr="Icono&#10;&#10;Descripción generada automáticamente"/>
          <p:cNvPicPr preferRelativeResize="0"/>
          <p:nvPr/>
        </p:nvPicPr>
        <p:blipFill rotWithShape="1">
          <a:blip r:embed="rId3">
            <a:alphaModFix/>
          </a:blip>
          <a:srcRect/>
          <a:stretch/>
        </p:blipFill>
        <p:spPr>
          <a:xfrm>
            <a:off x="7882095" y="3662531"/>
            <a:ext cx="1021690" cy="1021690"/>
          </a:xfrm>
          <a:prstGeom prst="rect">
            <a:avLst/>
          </a:prstGeom>
          <a:noFill/>
          <a:ln>
            <a:noFill/>
          </a:ln>
        </p:spPr>
      </p:pic>
      <p:sp>
        <p:nvSpPr>
          <p:cNvPr id="2785" name="Google Shape;2785;p129"/>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786" name="Google Shape;2786;p129"/>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para la capa de ozono </a:t>
            </a:r>
            <a:endParaRPr/>
          </a:p>
        </p:txBody>
      </p:sp>
      <p:pic>
        <p:nvPicPr>
          <p:cNvPr id="2787" name="Google Shape;2787;p129" descr="Icono&#10;&#10;Descripción generada automáticamente"/>
          <p:cNvPicPr preferRelativeResize="0"/>
          <p:nvPr/>
        </p:nvPicPr>
        <p:blipFill rotWithShape="1">
          <a:blip r:embed="rId4">
            <a:alphaModFix/>
          </a:blip>
          <a:srcRect/>
          <a:stretch/>
        </p:blipFill>
        <p:spPr>
          <a:xfrm>
            <a:off x="9764028" y="3830024"/>
            <a:ext cx="784732" cy="784732"/>
          </a:xfrm>
          <a:prstGeom prst="rect">
            <a:avLst/>
          </a:prstGeom>
          <a:noFill/>
          <a:ln>
            <a:noFill/>
          </a:ln>
        </p:spPr>
      </p:pic>
      <p:sp>
        <p:nvSpPr>
          <p:cNvPr id="2788" name="Google Shape;2788;p129"/>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789" name="Google Shape;2789;p129"/>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790" name="Google Shape;2790;p129"/>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791" name="Google Shape;2791;p129"/>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792" name="Google Shape;2792;p129"/>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793" name="Google Shape;2793;p129"/>
          <p:cNvSpPr txBox="1"/>
          <p:nvPr/>
        </p:nvSpPr>
        <p:spPr>
          <a:xfrm>
            <a:off x="9442597" y="2867844"/>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794" name="Google Shape;2794;p129" descr="Icono&#10;&#10;Descripción generada automáticamente"/>
          <p:cNvPicPr preferRelativeResize="0"/>
          <p:nvPr/>
        </p:nvPicPr>
        <p:blipFill rotWithShape="1">
          <a:blip r:embed="rId5">
            <a:alphaModFix/>
          </a:blip>
          <a:srcRect/>
          <a:stretch/>
        </p:blipFill>
        <p:spPr>
          <a:xfrm>
            <a:off x="8748853" y="5739937"/>
            <a:ext cx="434340" cy="539422"/>
          </a:xfrm>
          <a:prstGeom prst="rect">
            <a:avLst/>
          </a:prstGeom>
          <a:noFill/>
          <a:ln>
            <a:noFill/>
          </a:ln>
        </p:spPr>
      </p:pic>
      <p:sp>
        <p:nvSpPr>
          <p:cNvPr id="2795" name="Google Shape;2795;p129"/>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físicos</a:t>
            </a:r>
            <a:endParaRPr/>
          </a:p>
        </p:txBody>
      </p:sp>
      <p:pic>
        <p:nvPicPr>
          <p:cNvPr id="2796" name="Google Shape;2796;p129" descr="Logotipo, Icono&#10;&#10;Descripción generada automáticamente"/>
          <p:cNvPicPr preferRelativeResize="0"/>
          <p:nvPr/>
        </p:nvPicPr>
        <p:blipFill rotWithShape="1">
          <a:blip r:embed="rId6">
            <a:alphaModFix/>
          </a:blip>
          <a:srcRect/>
          <a:stretch/>
        </p:blipFill>
        <p:spPr>
          <a:xfrm>
            <a:off x="1032993" y="3707556"/>
            <a:ext cx="976665" cy="976665"/>
          </a:xfrm>
          <a:prstGeom prst="rect">
            <a:avLst/>
          </a:prstGeom>
          <a:noFill/>
          <a:ln>
            <a:noFill/>
          </a:ln>
        </p:spPr>
      </p:pic>
      <p:sp>
        <p:nvSpPr>
          <p:cNvPr id="2797" name="Google Shape;2797;p129"/>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798" name="Google Shape;2798;p129" descr="Icono&#10;&#10;Descripción generada automáticamente"/>
          <p:cNvPicPr preferRelativeResize="0"/>
          <p:nvPr/>
        </p:nvPicPr>
        <p:blipFill rotWithShape="1">
          <a:blip r:embed="rId7">
            <a:alphaModFix/>
          </a:blip>
          <a:srcRect/>
          <a:stretch/>
        </p:blipFill>
        <p:spPr>
          <a:xfrm>
            <a:off x="2714855" y="3730231"/>
            <a:ext cx="878841" cy="878841"/>
          </a:xfrm>
          <a:prstGeom prst="rect">
            <a:avLst/>
          </a:prstGeom>
          <a:noFill/>
          <a:ln>
            <a:noFill/>
          </a:ln>
        </p:spPr>
      </p:pic>
      <p:sp>
        <p:nvSpPr>
          <p:cNvPr id="2799" name="Google Shape;2799;p129"/>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por aspiración </a:t>
            </a:r>
            <a:endParaRPr/>
          </a:p>
        </p:txBody>
      </p:sp>
      <p:pic>
        <p:nvPicPr>
          <p:cNvPr id="2800" name="Google Shape;2800;p129" descr="Icono&#10;&#10;Descripción generada automáticamente"/>
          <p:cNvPicPr preferRelativeResize="0"/>
          <p:nvPr/>
        </p:nvPicPr>
        <p:blipFill rotWithShape="1">
          <a:blip r:embed="rId8">
            <a:alphaModFix/>
          </a:blip>
          <a:srcRect/>
          <a:stretch/>
        </p:blipFill>
        <p:spPr>
          <a:xfrm>
            <a:off x="4535328" y="3646064"/>
            <a:ext cx="963008" cy="963008"/>
          </a:xfrm>
          <a:prstGeom prst="rect">
            <a:avLst/>
          </a:prstGeom>
          <a:noFill/>
          <a:ln>
            <a:noFill/>
          </a:ln>
        </p:spPr>
      </p:pic>
      <p:sp>
        <p:nvSpPr>
          <p:cNvPr id="2801" name="Google Shape;2801;p129"/>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 para el medio ambiente </a:t>
            </a:r>
            <a:endParaRPr/>
          </a:p>
        </p:txBody>
      </p:sp>
      <p:pic>
        <p:nvPicPr>
          <p:cNvPr id="2802" name="Google Shape;2802;p129" descr="Icono&#10;&#10;Descripción generada automáticamente"/>
          <p:cNvPicPr preferRelativeResize="0"/>
          <p:nvPr/>
        </p:nvPicPr>
        <p:blipFill rotWithShape="1">
          <a:blip r:embed="rId9">
            <a:alphaModFix/>
          </a:blip>
          <a:srcRect/>
          <a:stretch/>
        </p:blipFill>
        <p:spPr>
          <a:xfrm>
            <a:off x="6162901" y="3707556"/>
            <a:ext cx="863850" cy="86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13" descr="Forma&#10;&#10;Descripción generada automáticamente"/>
          <p:cNvPicPr preferRelativeResize="0"/>
          <p:nvPr/>
        </p:nvPicPr>
        <p:blipFill rotWithShape="1">
          <a:blip r:embed="rId3">
            <a:alphaModFix/>
          </a:blip>
          <a:srcRect/>
          <a:stretch/>
        </p:blipFill>
        <p:spPr>
          <a:xfrm>
            <a:off x="3661493" y="5756889"/>
            <a:ext cx="1927777" cy="576686"/>
          </a:xfrm>
          <a:prstGeom prst="rect">
            <a:avLst/>
          </a:prstGeom>
          <a:noFill/>
          <a:ln>
            <a:noFill/>
          </a:ln>
        </p:spPr>
      </p:pic>
      <p:sp>
        <p:nvSpPr>
          <p:cNvPr id="295" name="Google Shape;295;p13"/>
          <p:cNvSpPr/>
          <p:nvPr/>
        </p:nvSpPr>
        <p:spPr>
          <a:xfrm>
            <a:off x="424130" y="992912"/>
            <a:ext cx="3286412"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Tema 1: Etiquetas y pictogramas</a:t>
            </a:r>
            <a:endParaRPr sz="1600" b="1">
              <a:solidFill>
                <a:srgbClr val="2C538E"/>
              </a:solidFill>
              <a:latin typeface="Open Sans"/>
              <a:ea typeface="Open Sans"/>
              <a:cs typeface="Open Sans"/>
              <a:sym typeface="Open Sans"/>
            </a:endParaRPr>
          </a:p>
        </p:txBody>
      </p:sp>
      <p:sp>
        <p:nvSpPr>
          <p:cNvPr id="296" name="Google Shape;296;p1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1.1</a:t>
            </a:r>
            <a:endParaRPr/>
          </a:p>
        </p:txBody>
      </p:sp>
      <p:pic>
        <p:nvPicPr>
          <p:cNvPr id="297" name="Google Shape;297;p13" descr="Icono&#10;&#10;Descripción generada automáticamente"/>
          <p:cNvPicPr preferRelativeResize="0"/>
          <p:nvPr/>
        </p:nvPicPr>
        <p:blipFill rotWithShape="1">
          <a:blip r:embed="rId4">
            <a:alphaModFix/>
          </a:blip>
          <a:srcRect/>
          <a:stretch/>
        </p:blipFill>
        <p:spPr>
          <a:xfrm>
            <a:off x="128830" y="1111526"/>
            <a:ext cx="2805203" cy="5472155"/>
          </a:xfrm>
          <a:prstGeom prst="rect">
            <a:avLst/>
          </a:prstGeom>
          <a:noFill/>
          <a:ln>
            <a:noFill/>
          </a:ln>
        </p:spPr>
      </p:pic>
      <p:sp>
        <p:nvSpPr>
          <p:cNvPr id="298" name="Google Shape;298;p13"/>
          <p:cNvSpPr/>
          <p:nvPr/>
        </p:nvSpPr>
        <p:spPr>
          <a:xfrm>
            <a:off x="3290797" y="2949115"/>
            <a:ext cx="2298473" cy="437355"/>
          </a:xfrm>
          <a:prstGeom prst="roundRect">
            <a:avLst>
              <a:gd name="adj" fmla="val 16667"/>
            </a:avLst>
          </a:prstGeom>
          <a:gradFill>
            <a:gsLst>
              <a:gs pos="0">
                <a:srgbClr val="FFC000"/>
              </a:gs>
              <a:gs pos="51000">
                <a:srgbClr val="F49F0A"/>
              </a:gs>
              <a:gs pos="100000">
                <a:srgbClr val="FFD966"/>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ETIQUETADO</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99" name="Google Shape;299;p13"/>
          <p:cNvSpPr/>
          <p:nvPr/>
        </p:nvSpPr>
        <p:spPr>
          <a:xfrm>
            <a:off x="8152360" y="2975165"/>
            <a:ext cx="2298473" cy="437355"/>
          </a:xfrm>
          <a:prstGeom prst="roundRect">
            <a:avLst>
              <a:gd name="adj" fmla="val 16667"/>
            </a:avLst>
          </a:prstGeom>
          <a:gradFill>
            <a:gsLst>
              <a:gs pos="0">
                <a:srgbClr val="F49F0A"/>
              </a:gs>
              <a:gs pos="51000">
                <a:srgbClr val="FFD966"/>
              </a:gs>
              <a:gs pos="100000">
                <a:srgbClr val="F49F0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PICTOGRAMA</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pic>
        <p:nvPicPr>
          <p:cNvPr id="300" name="Google Shape;300;p13" descr="Icono&#10;&#10;Descripción generada automáticamente"/>
          <p:cNvPicPr preferRelativeResize="0"/>
          <p:nvPr/>
        </p:nvPicPr>
        <p:blipFill rotWithShape="1">
          <a:blip r:embed="rId5">
            <a:alphaModFix/>
          </a:blip>
          <a:srcRect/>
          <a:stretch/>
        </p:blipFill>
        <p:spPr>
          <a:xfrm>
            <a:off x="5215067" y="3011438"/>
            <a:ext cx="374203" cy="464736"/>
          </a:xfrm>
          <a:prstGeom prst="rect">
            <a:avLst/>
          </a:prstGeom>
          <a:noFill/>
          <a:ln>
            <a:noFill/>
          </a:ln>
        </p:spPr>
      </p:pic>
      <p:sp>
        <p:nvSpPr>
          <p:cNvPr id="301" name="Google Shape;301;p13"/>
          <p:cNvSpPr txBox="1"/>
          <p:nvPr/>
        </p:nvSpPr>
        <p:spPr>
          <a:xfrm>
            <a:off x="2920054" y="3570446"/>
            <a:ext cx="3852203" cy="18928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 la identificación y clasificación del producto según sus características y componentes. Las etiquetas deben contener los siguientes elementos:</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a:t>
            </a:r>
            <a:r>
              <a:rPr lang="es-ES" sz="1300" b="1">
                <a:solidFill>
                  <a:srgbClr val="3A3838"/>
                </a:solidFill>
                <a:latin typeface="Open Sans"/>
                <a:ea typeface="Open Sans"/>
                <a:cs typeface="Open Sans"/>
                <a:sym typeface="Open Sans"/>
              </a:rPr>
              <a:t> Símbolo</a:t>
            </a:r>
            <a:endParaRPr/>
          </a:p>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 Palabra de advertencia</a:t>
            </a:r>
            <a:endParaRPr/>
          </a:p>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 Indicación de peligro</a:t>
            </a:r>
            <a:endParaRPr/>
          </a:p>
          <a:p>
            <a:pPr marL="0" marR="0" lvl="0" indent="0" algn="just" rtl="0">
              <a:spcBef>
                <a:spcPts val="0"/>
              </a:spcBef>
              <a:spcAft>
                <a:spcPts val="0"/>
              </a:spcAft>
              <a:buNone/>
            </a:pPr>
            <a:endParaRPr sz="1300">
              <a:solidFill>
                <a:srgbClr val="3A3838"/>
              </a:solidFill>
              <a:latin typeface="Calibri"/>
              <a:ea typeface="Calibri"/>
              <a:cs typeface="Calibri"/>
              <a:sym typeface="Calibri"/>
            </a:endParaRPr>
          </a:p>
        </p:txBody>
      </p:sp>
      <p:pic>
        <p:nvPicPr>
          <p:cNvPr id="302" name="Google Shape;302;p13" descr="Icono&#10;&#10;Descripción generada automáticamente"/>
          <p:cNvPicPr preferRelativeResize="0"/>
          <p:nvPr/>
        </p:nvPicPr>
        <p:blipFill rotWithShape="1">
          <a:blip r:embed="rId6">
            <a:alphaModFix/>
          </a:blip>
          <a:srcRect/>
          <a:stretch/>
        </p:blipFill>
        <p:spPr>
          <a:xfrm>
            <a:off x="3222217" y="5463271"/>
            <a:ext cx="859735" cy="859735"/>
          </a:xfrm>
          <a:prstGeom prst="rect">
            <a:avLst/>
          </a:prstGeom>
          <a:noFill/>
          <a:ln>
            <a:noFill/>
          </a:ln>
        </p:spPr>
      </p:pic>
      <p:sp>
        <p:nvSpPr>
          <p:cNvPr id="303" name="Google Shape;303;p13"/>
          <p:cNvSpPr txBox="1"/>
          <p:nvPr/>
        </p:nvSpPr>
        <p:spPr>
          <a:xfrm>
            <a:off x="1898310" y="1527345"/>
            <a:ext cx="9085919" cy="12926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función principal de los pictogramas es llamar la atención sobre el daño que el mal uso de una determinada sustancia química o mezcla puede provocar a la salud o al medio ambiente. Los pictogramas invitan a leer las etiquetas y a conocer las recomendaciones de prudencia en el uso de los productos químicos antes, durante y después de su utilización.</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A continuación, la definición de etiquetas y pictogramas. Haz clic en cada botón.</a:t>
            </a:r>
            <a:endParaRPr/>
          </a:p>
          <a:p>
            <a:pPr marL="0" marR="0" lvl="0" indent="0" algn="just" rtl="0">
              <a:spcBef>
                <a:spcPts val="0"/>
              </a:spcBef>
              <a:spcAft>
                <a:spcPts val="0"/>
              </a:spcAft>
              <a:buNone/>
            </a:pPr>
            <a:endParaRPr sz="1300">
              <a:solidFill>
                <a:srgbClr val="3A3838"/>
              </a:solidFill>
              <a:latin typeface="Calibri"/>
              <a:ea typeface="Calibri"/>
              <a:cs typeface="Calibri"/>
              <a:sym typeface="Calibri"/>
            </a:endParaRPr>
          </a:p>
        </p:txBody>
      </p:sp>
      <p:sp>
        <p:nvSpPr>
          <p:cNvPr id="304" name="Google Shape;304;p13"/>
          <p:cNvSpPr txBox="1"/>
          <p:nvPr/>
        </p:nvSpPr>
        <p:spPr>
          <a:xfrm>
            <a:off x="3868334" y="5930619"/>
            <a:ext cx="1072148"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
        <p:nvSpPr>
          <p:cNvPr id="305" name="Google Shape;305;p13"/>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3"/>
          <p:cNvSpPr/>
          <p:nvPr/>
        </p:nvSpPr>
        <p:spPr>
          <a:xfrm>
            <a:off x="1163064" y="445700"/>
            <a:ext cx="9718295" cy="6297999"/>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3"/>
          <p:cNvSpPr/>
          <p:nvPr/>
        </p:nvSpPr>
        <p:spPr>
          <a:xfrm>
            <a:off x="10320292" y="472133"/>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a:p>
        </p:txBody>
      </p:sp>
      <p:sp>
        <p:nvSpPr>
          <p:cNvPr id="308" name="Google Shape;308;p13"/>
          <p:cNvSpPr/>
          <p:nvPr/>
        </p:nvSpPr>
        <p:spPr>
          <a:xfrm>
            <a:off x="5017844" y="6256725"/>
            <a:ext cx="183787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a:solidFill>
                  <a:schemeClr val="dk1"/>
                </a:solidFill>
                <a:latin typeface="Calibri"/>
                <a:ea typeface="Calibri"/>
                <a:cs typeface="Calibri"/>
                <a:sym typeface="Calibri"/>
              </a:rPr>
              <a:t>elementosetiqueta.jpg</a:t>
            </a:r>
            <a:endParaRPr/>
          </a:p>
        </p:txBody>
      </p:sp>
      <p:pic>
        <p:nvPicPr>
          <p:cNvPr id="309" name="Google Shape;309;p13" descr="Forma, Rectángulo&#10;&#10;Descripción generada automáticamente"/>
          <p:cNvPicPr preferRelativeResize="0"/>
          <p:nvPr/>
        </p:nvPicPr>
        <p:blipFill rotWithShape="1">
          <a:blip r:embed="rId7">
            <a:alphaModFix/>
          </a:blip>
          <a:srcRect/>
          <a:stretch/>
        </p:blipFill>
        <p:spPr>
          <a:xfrm>
            <a:off x="1531431" y="445701"/>
            <a:ext cx="8810703" cy="575958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807"/>
        <p:cNvGrpSpPr/>
        <p:nvPr/>
      </p:nvGrpSpPr>
      <p:grpSpPr>
        <a:xfrm>
          <a:off x="0" y="0"/>
          <a:ext cx="0" cy="0"/>
          <a:chOff x="0" y="0"/>
          <a:chExt cx="0" cy="0"/>
        </a:xfrm>
      </p:grpSpPr>
      <p:sp>
        <p:nvSpPr>
          <p:cNvPr id="2808" name="Google Shape;2808;p130"/>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09" name="Google Shape;2809;p130"/>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10" name="Google Shape;2810;p130"/>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11" name="Google Shape;2811;p130"/>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12" name="Google Shape;2812;p130"/>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13" name="Google Shape;2813;p130"/>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14" name="Google Shape;2814;p130"/>
          <p:cNvSpPr/>
          <p:nvPr/>
        </p:nvSpPr>
        <p:spPr>
          <a:xfrm>
            <a:off x="451353" y="853948"/>
            <a:ext cx="2744408"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815" name="Google Shape;2815;p130"/>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816" name="Google Shape;2816;p130"/>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7" name="Google Shape;2817;p130"/>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818" name="Google Shape;2818;p130"/>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9" name="Google Shape;2819;p130"/>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820" name="Google Shape;2820;p130"/>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821" name="Google Shape;2821;p130"/>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822" name="Google Shape;2822;p130"/>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823" name="Google Shape;2823;p130"/>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824" name="Google Shape;2824;p130"/>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Peligrosos para el medio ambiente acuático </a:t>
            </a:r>
            <a:endParaRPr/>
          </a:p>
        </p:txBody>
      </p:sp>
      <p:pic>
        <p:nvPicPr>
          <p:cNvPr id="2825" name="Google Shape;2825;p130" descr="Icono&#10;&#10;Descripción generada automáticamente"/>
          <p:cNvPicPr preferRelativeResize="0"/>
          <p:nvPr/>
        </p:nvPicPr>
        <p:blipFill rotWithShape="1">
          <a:blip r:embed="rId3">
            <a:alphaModFix/>
          </a:blip>
          <a:srcRect/>
          <a:stretch/>
        </p:blipFill>
        <p:spPr>
          <a:xfrm>
            <a:off x="7882095" y="3662531"/>
            <a:ext cx="1021690" cy="1021690"/>
          </a:xfrm>
          <a:prstGeom prst="rect">
            <a:avLst/>
          </a:prstGeom>
          <a:noFill/>
          <a:ln>
            <a:noFill/>
          </a:ln>
        </p:spPr>
      </p:pic>
      <p:sp>
        <p:nvSpPr>
          <p:cNvPr id="2826" name="Google Shape;2826;p130"/>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827" name="Google Shape;2827;p130"/>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para la capa de ozono </a:t>
            </a:r>
            <a:endParaRPr/>
          </a:p>
        </p:txBody>
      </p:sp>
      <p:pic>
        <p:nvPicPr>
          <p:cNvPr id="2828" name="Google Shape;2828;p130" descr="Icono&#10;&#10;Descripción generada automáticamente"/>
          <p:cNvPicPr preferRelativeResize="0"/>
          <p:nvPr/>
        </p:nvPicPr>
        <p:blipFill rotWithShape="1">
          <a:blip r:embed="rId4">
            <a:alphaModFix/>
          </a:blip>
          <a:srcRect/>
          <a:stretch/>
        </p:blipFill>
        <p:spPr>
          <a:xfrm>
            <a:off x="9764028" y="3830024"/>
            <a:ext cx="784732" cy="784732"/>
          </a:xfrm>
          <a:prstGeom prst="rect">
            <a:avLst/>
          </a:prstGeom>
          <a:noFill/>
          <a:ln>
            <a:noFill/>
          </a:ln>
        </p:spPr>
      </p:pic>
      <p:sp>
        <p:nvSpPr>
          <p:cNvPr id="2829" name="Google Shape;2829;p130"/>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830" name="Google Shape;2830;p130"/>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831" name="Google Shape;2831;p130"/>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832" name="Google Shape;2832;p130"/>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833" name="Google Shape;2833;p130"/>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834" name="Google Shape;2834;p130"/>
          <p:cNvSpPr txBox="1"/>
          <p:nvPr/>
        </p:nvSpPr>
        <p:spPr>
          <a:xfrm>
            <a:off x="9442597" y="2867844"/>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835" name="Google Shape;2835;p130" descr="Icono&#10;&#10;Descripción generada automáticamente"/>
          <p:cNvPicPr preferRelativeResize="0"/>
          <p:nvPr/>
        </p:nvPicPr>
        <p:blipFill rotWithShape="1">
          <a:blip r:embed="rId5">
            <a:alphaModFix/>
          </a:blip>
          <a:srcRect/>
          <a:stretch/>
        </p:blipFill>
        <p:spPr>
          <a:xfrm>
            <a:off x="8748853" y="5739937"/>
            <a:ext cx="434340" cy="539422"/>
          </a:xfrm>
          <a:prstGeom prst="rect">
            <a:avLst/>
          </a:prstGeom>
          <a:noFill/>
          <a:ln>
            <a:noFill/>
          </a:ln>
        </p:spPr>
      </p:pic>
      <p:sp>
        <p:nvSpPr>
          <p:cNvPr id="2836" name="Google Shape;2836;p130"/>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físicos</a:t>
            </a:r>
            <a:endParaRPr/>
          </a:p>
        </p:txBody>
      </p:sp>
      <p:pic>
        <p:nvPicPr>
          <p:cNvPr id="2837" name="Google Shape;2837;p130" descr="Logotipo, Icono&#10;&#10;Descripción generada automáticamente"/>
          <p:cNvPicPr preferRelativeResize="0"/>
          <p:nvPr/>
        </p:nvPicPr>
        <p:blipFill rotWithShape="1">
          <a:blip r:embed="rId6">
            <a:alphaModFix/>
          </a:blip>
          <a:srcRect/>
          <a:stretch/>
        </p:blipFill>
        <p:spPr>
          <a:xfrm>
            <a:off x="1032993" y="3707556"/>
            <a:ext cx="976665" cy="976665"/>
          </a:xfrm>
          <a:prstGeom prst="rect">
            <a:avLst/>
          </a:prstGeom>
          <a:noFill/>
          <a:ln>
            <a:noFill/>
          </a:ln>
        </p:spPr>
      </p:pic>
      <p:sp>
        <p:nvSpPr>
          <p:cNvPr id="2838" name="Google Shape;2838;p130"/>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839" name="Google Shape;2839;p130" descr="Icono&#10;&#10;Descripción generada automáticamente"/>
          <p:cNvPicPr preferRelativeResize="0"/>
          <p:nvPr/>
        </p:nvPicPr>
        <p:blipFill rotWithShape="1">
          <a:blip r:embed="rId7">
            <a:alphaModFix/>
          </a:blip>
          <a:srcRect/>
          <a:stretch/>
        </p:blipFill>
        <p:spPr>
          <a:xfrm>
            <a:off x="2714855" y="3730231"/>
            <a:ext cx="878841" cy="878841"/>
          </a:xfrm>
          <a:prstGeom prst="rect">
            <a:avLst/>
          </a:prstGeom>
          <a:noFill/>
          <a:ln>
            <a:noFill/>
          </a:ln>
        </p:spPr>
      </p:pic>
      <p:sp>
        <p:nvSpPr>
          <p:cNvPr id="2840" name="Google Shape;2840;p130"/>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por aspiración </a:t>
            </a:r>
            <a:endParaRPr/>
          </a:p>
        </p:txBody>
      </p:sp>
      <p:pic>
        <p:nvPicPr>
          <p:cNvPr id="2841" name="Google Shape;2841;p130" descr="Icono&#10;&#10;Descripción generada automáticamente"/>
          <p:cNvPicPr preferRelativeResize="0"/>
          <p:nvPr/>
        </p:nvPicPr>
        <p:blipFill rotWithShape="1">
          <a:blip r:embed="rId8">
            <a:alphaModFix/>
          </a:blip>
          <a:srcRect/>
          <a:stretch/>
        </p:blipFill>
        <p:spPr>
          <a:xfrm>
            <a:off x="4535328" y="3646064"/>
            <a:ext cx="963008" cy="963008"/>
          </a:xfrm>
          <a:prstGeom prst="rect">
            <a:avLst/>
          </a:prstGeom>
          <a:noFill/>
          <a:ln>
            <a:noFill/>
          </a:ln>
        </p:spPr>
      </p:pic>
      <p:sp>
        <p:nvSpPr>
          <p:cNvPr id="2842" name="Google Shape;2842;p130"/>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 para el medio ambiente </a:t>
            </a:r>
            <a:endParaRPr/>
          </a:p>
        </p:txBody>
      </p:sp>
      <p:pic>
        <p:nvPicPr>
          <p:cNvPr id="2843" name="Google Shape;2843;p130" descr="Icono&#10;&#10;Descripción generada automáticamente"/>
          <p:cNvPicPr preferRelativeResize="0"/>
          <p:nvPr/>
        </p:nvPicPr>
        <p:blipFill rotWithShape="1">
          <a:blip r:embed="rId9">
            <a:alphaModFix/>
          </a:blip>
          <a:srcRect/>
          <a:stretch/>
        </p:blipFill>
        <p:spPr>
          <a:xfrm>
            <a:off x="6162901" y="3707556"/>
            <a:ext cx="863850" cy="863850"/>
          </a:xfrm>
          <a:prstGeom prst="rect">
            <a:avLst/>
          </a:prstGeom>
          <a:noFill/>
          <a:ln>
            <a:noFill/>
          </a:ln>
        </p:spPr>
      </p:pic>
      <p:sp>
        <p:nvSpPr>
          <p:cNvPr id="2844" name="Google Shape;2844;p130"/>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5" name="Google Shape;2845;p130"/>
          <p:cNvSpPr/>
          <p:nvPr/>
        </p:nvSpPr>
        <p:spPr>
          <a:xfrm>
            <a:off x="2207365" y="853948"/>
            <a:ext cx="7306030" cy="4895657"/>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combustiblesolidos.jpg</a:t>
            </a:r>
            <a:endParaRPr/>
          </a:p>
        </p:txBody>
      </p:sp>
      <p:sp>
        <p:nvSpPr>
          <p:cNvPr id="2846" name="Google Shape;2846;p130"/>
          <p:cNvSpPr/>
          <p:nvPr/>
        </p:nvSpPr>
        <p:spPr>
          <a:xfrm>
            <a:off x="8849458" y="786094"/>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sz="1800" b="1">
              <a:solidFill>
                <a:schemeClr val="lt1"/>
              </a:solidFill>
              <a:latin typeface="Calibri"/>
              <a:ea typeface="Calibri"/>
              <a:cs typeface="Calibri"/>
              <a:sym typeface="Calibri"/>
            </a:endParaRPr>
          </a:p>
        </p:txBody>
      </p:sp>
      <p:sp>
        <p:nvSpPr>
          <p:cNvPr id="2847" name="Google Shape;2847;p130"/>
          <p:cNvSpPr txBox="1"/>
          <p:nvPr/>
        </p:nvSpPr>
        <p:spPr>
          <a:xfrm>
            <a:off x="3041077" y="3701319"/>
            <a:ext cx="2934650" cy="9541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Todos aquellos que tienen la característica de provocar efectos dañinos en los especímenes acuáticos.</a:t>
            </a:r>
            <a:endParaRPr sz="1800">
              <a:solidFill>
                <a:schemeClr val="dk1"/>
              </a:solidFill>
              <a:latin typeface="Calibri"/>
              <a:ea typeface="Calibri"/>
              <a:cs typeface="Calibri"/>
              <a:sym typeface="Calibri"/>
            </a:endParaRPr>
          </a:p>
        </p:txBody>
      </p:sp>
      <p:sp>
        <p:nvSpPr>
          <p:cNvPr id="2848" name="Google Shape;2848;p130"/>
          <p:cNvSpPr/>
          <p:nvPr/>
        </p:nvSpPr>
        <p:spPr>
          <a:xfrm>
            <a:off x="2238763" y="1469041"/>
            <a:ext cx="7176645"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5000" b="1">
                <a:solidFill>
                  <a:srgbClr val="BFBFBF"/>
                </a:solidFill>
                <a:latin typeface="Open Sans"/>
                <a:ea typeface="Open Sans"/>
                <a:cs typeface="Open Sans"/>
                <a:sym typeface="Open Sans"/>
              </a:rPr>
              <a:t>Peligros para el medio ambiente acuático</a:t>
            </a:r>
            <a:endParaRPr/>
          </a:p>
        </p:txBody>
      </p:sp>
      <p:pic>
        <p:nvPicPr>
          <p:cNvPr id="2849" name="Google Shape;2849;p130" descr="Icono&#10;&#10;Descripción generada automáticamente"/>
          <p:cNvPicPr preferRelativeResize="0"/>
          <p:nvPr/>
        </p:nvPicPr>
        <p:blipFill rotWithShape="1">
          <a:blip r:embed="rId10">
            <a:alphaModFix/>
          </a:blip>
          <a:srcRect/>
          <a:stretch/>
        </p:blipFill>
        <p:spPr>
          <a:xfrm>
            <a:off x="6972877" y="3233688"/>
            <a:ext cx="1817355" cy="181735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55" name="Google Shape;2855;p131"/>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56" name="Google Shape;2856;p131"/>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57" name="Google Shape;2857;p131"/>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58" name="Google Shape;2858;p131"/>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59" name="Google Shape;2859;p131"/>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60" name="Google Shape;2860;p131"/>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61" name="Google Shape;2861;p131"/>
          <p:cNvSpPr/>
          <p:nvPr/>
        </p:nvSpPr>
        <p:spPr>
          <a:xfrm>
            <a:off x="451353" y="853948"/>
            <a:ext cx="2744408"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862" name="Google Shape;2862;p13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863" name="Google Shape;2863;p131"/>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4" name="Google Shape;2864;p131"/>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865" name="Google Shape;2865;p131"/>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6" name="Google Shape;2866;p131"/>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867" name="Google Shape;2867;p131"/>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868" name="Google Shape;2868;p131"/>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869" name="Google Shape;2869;p131"/>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870" name="Google Shape;2870;p131"/>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871" name="Google Shape;2871;p131"/>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872" name="Google Shape;2872;p131"/>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Peligroso para la capa de ozono </a:t>
            </a:r>
            <a:endParaRPr/>
          </a:p>
        </p:txBody>
      </p:sp>
      <p:pic>
        <p:nvPicPr>
          <p:cNvPr id="2873" name="Google Shape;2873;p131" descr="Icono&#10;&#10;Descripción generada automáticamente"/>
          <p:cNvPicPr preferRelativeResize="0"/>
          <p:nvPr/>
        </p:nvPicPr>
        <p:blipFill rotWithShape="1">
          <a:blip r:embed="rId3">
            <a:alphaModFix/>
          </a:blip>
          <a:srcRect/>
          <a:stretch/>
        </p:blipFill>
        <p:spPr>
          <a:xfrm>
            <a:off x="9764028" y="3830024"/>
            <a:ext cx="784732" cy="784732"/>
          </a:xfrm>
          <a:prstGeom prst="rect">
            <a:avLst/>
          </a:prstGeom>
          <a:noFill/>
          <a:ln>
            <a:noFill/>
          </a:ln>
        </p:spPr>
      </p:pic>
      <p:sp>
        <p:nvSpPr>
          <p:cNvPr id="2874" name="Google Shape;2874;p131"/>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875" name="Google Shape;2875;p131"/>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876" name="Google Shape;2876;p131"/>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877" name="Google Shape;2877;p131"/>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878" name="Google Shape;2878;p131"/>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879" name="Google Shape;2879;p131"/>
          <p:cNvSpPr txBox="1"/>
          <p:nvPr/>
        </p:nvSpPr>
        <p:spPr>
          <a:xfrm>
            <a:off x="9442597" y="2867844"/>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880" name="Google Shape;2880;p131" descr="Icono&#10;&#10;Descripción generada automáticamente"/>
          <p:cNvPicPr preferRelativeResize="0"/>
          <p:nvPr/>
        </p:nvPicPr>
        <p:blipFill rotWithShape="1">
          <a:blip r:embed="rId4">
            <a:alphaModFix/>
          </a:blip>
          <a:srcRect/>
          <a:stretch/>
        </p:blipFill>
        <p:spPr>
          <a:xfrm>
            <a:off x="10561709" y="5771584"/>
            <a:ext cx="434340" cy="539422"/>
          </a:xfrm>
          <a:prstGeom prst="rect">
            <a:avLst/>
          </a:prstGeom>
          <a:noFill/>
          <a:ln>
            <a:noFill/>
          </a:ln>
        </p:spPr>
      </p:pic>
      <p:sp>
        <p:nvSpPr>
          <p:cNvPr id="2881" name="Google Shape;2881;p131"/>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físicos</a:t>
            </a:r>
            <a:endParaRPr/>
          </a:p>
        </p:txBody>
      </p:sp>
      <p:pic>
        <p:nvPicPr>
          <p:cNvPr id="2882" name="Google Shape;2882;p131" descr="Logotipo, Icono&#10;&#10;Descripción generada automáticamente"/>
          <p:cNvPicPr preferRelativeResize="0"/>
          <p:nvPr/>
        </p:nvPicPr>
        <p:blipFill rotWithShape="1">
          <a:blip r:embed="rId5">
            <a:alphaModFix/>
          </a:blip>
          <a:srcRect/>
          <a:stretch/>
        </p:blipFill>
        <p:spPr>
          <a:xfrm>
            <a:off x="1032993" y="3707556"/>
            <a:ext cx="976665" cy="976665"/>
          </a:xfrm>
          <a:prstGeom prst="rect">
            <a:avLst/>
          </a:prstGeom>
          <a:noFill/>
          <a:ln>
            <a:noFill/>
          </a:ln>
        </p:spPr>
      </p:pic>
      <p:sp>
        <p:nvSpPr>
          <p:cNvPr id="2883" name="Google Shape;2883;p131"/>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884" name="Google Shape;2884;p131" descr="Icono&#10;&#10;Descripción generada automáticamente"/>
          <p:cNvPicPr preferRelativeResize="0"/>
          <p:nvPr/>
        </p:nvPicPr>
        <p:blipFill rotWithShape="1">
          <a:blip r:embed="rId6">
            <a:alphaModFix/>
          </a:blip>
          <a:srcRect/>
          <a:stretch/>
        </p:blipFill>
        <p:spPr>
          <a:xfrm>
            <a:off x="2714855" y="3730231"/>
            <a:ext cx="878841" cy="878841"/>
          </a:xfrm>
          <a:prstGeom prst="rect">
            <a:avLst/>
          </a:prstGeom>
          <a:noFill/>
          <a:ln>
            <a:noFill/>
          </a:ln>
        </p:spPr>
      </p:pic>
      <p:sp>
        <p:nvSpPr>
          <p:cNvPr id="2885" name="Google Shape;2885;p131"/>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por aspiración </a:t>
            </a:r>
            <a:endParaRPr/>
          </a:p>
        </p:txBody>
      </p:sp>
      <p:pic>
        <p:nvPicPr>
          <p:cNvPr id="2886" name="Google Shape;2886;p131" descr="Icono&#10;&#10;Descripción generada automáticamente"/>
          <p:cNvPicPr preferRelativeResize="0"/>
          <p:nvPr/>
        </p:nvPicPr>
        <p:blipFill rotWithShape="1">
          <a:blip r:embed="rId7">
            <a:alphaModFix/>
          </a:blip>
          <a:srcRect/>
          <a:stretch/>
        </p:blipFill>
        <p:spPr>
          <a:xfrm>
            <a:off x="4535328" y="3646064"/>
            <a:ext cx="963008" cy="963008"/>
          </a:xfrm>
          <a:prstGeom prst="rect">
            <a:avLst/>
          </a:prstGeom>
          <a:noFill/>
          <a:ln>
            <a:noFill/>
          </a:ln>
        </p:spPr>
      </p:pic>
      <p:sp>
        <p:nvSpPr>
          <p:cNvPr id="2887" name="Google Shape;2887;p131"/>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 para el medio ambiente </a:t>
            </a:r>
            <a:endParaRPr/>
          </a:p>
        </p:txBody>
      </p:sp>
      <p:pic>
        <p:nvPicPr>
          <p:cNvPr id="2888" name="Google Shape;2888;p131" descr="Icono&#10;&#10;Descripción generada automáticamente"/>
          <p:cNvPicPr preferRelativeResize="0"/>
          <p:nvPr/>
        </p:nvPicPr>
        <p:blipFill rotWithShape="1">
          <a:blip r:embed="rId8">
            <a:alphaModFix/>
          </a:blip>
          <a:srcRect/>
          <a:stretch/>
        </p:blipFill>
        <p:spPr>
          <a:xfrm>
            <a:off x="6162901" y="3707556"/>
            <a:ext cx="863850" cy="863850"/>
          </a:xfrm>
          <a:prstGeom prst="rect">
            <a:avLst/>
          </a:prstGeom>
          <a:noFill/>
          <a:ln>
            <a:noFill/>
          </a:ln>
        </p:spPr>
      </p:pic>
      <p:sp>
        <p:nvSpPr>
          <p:cNvPr id="2889" name="Google Shape;2889;p131"/>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Peligrosos para el medio ambiente acuático </a:t>
            </a:r>
            <a:endParaRPr/>
          </a:p>
        </p:txBody>
      </p:sp>
      <p:pic>
        <p:nvPicPr>
          <p:cNvPr id="2890" name="Google Shape;2890;p131" descr="Icono&#10;&#10;Descripción generada automáticamente"/>
          <p:cNvPicPr preferRelativeResize="0"/>
          <p:nvPr/>
        </p:nvPicPr>
        <p:blipFill rotWithShape="1">
          <a:blip r:embed="rId9">
            <a:alphaModFix/>
          </a:blip>
          <a:srcRect/>
          <a:stretch/>
        </p:blipFill>
        <p:spPr>
          <a:xfrm>
            <a:off x="7882095" y="3662531"/>
            <a:ext cx="1021690" cy="102169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895"/>
        <p:cNvGrpSpPr/>
        <p:nvPr/>
      </p:nvGrpSpPr>
      <p:grpSpPr>
        <a:xfrm>
          <a:off x="0" y="0"/>
          <a:ext cx="0" cy="0"/>
          <a:chOff x="0" y="0"/>
          <a:chExt cx="0" cy="0"/>
        </a:xfrm>
      </p:grpSpPr>
      <p:sp>
        <p:nvSpPr>
          <p:cNvPr id="2896" name="Google Shape;2896;p132"/>
          <p:cNvSpPr/>
          <p:nvPr/>
        </p:nvSpPr>
        <p:spPr>
          <a:xfrm>
            <a:off x="578947" y="309393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97" name="Google Shape;2897;p132"/>
          <p:cNvSpPr/>
          <p:nvPr/>
        </p:nvSpPr>
        <p:spPr>
          <a:xfrm>
            <a:off x="2310922" y="3093933"/>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98" name="Google Shape;2898;p132"/>
          <p:cNvSpPr/>
          <p:nvPr/>
        </p:nvSpPr>
        <p:spPr>
          <a:xfrm>
            <a:off x="4054016" y="309393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899" name="Google Shape;2899;p132"/>
          <p:cNvSpPr/>
          <p:nvPr/>
        </p:nvSpPr>
        <p:spPr>
          <a:xfrm>
            <a:off x="5797110" y="3114236"/>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900" name="Google Shape;2900;p132"/>
          <p:cNvSpPr/>
          <p:nvPr/>
        </p:nvSpPr>
        <p:spPr>
          <a:xfrm>
            <a:off x="7555362" y="3123904"/>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901" name="Google Shape;2901;p132"/>
          <p:cNvSpPr/>
          <p:nvPr/>
        </p:nvSpPr>
        <p:spPr>
          <a:xfrm>
            <a:off x="9319898" y="3133572"/>
            <a:ext cx="1675156" cy="2616033"/>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lt1"/>
              </a:solidFill>
              <a:latin typeface="Open Sans"/>
              <a:ea typeface="Open Sans"/>
              <a:cs typeface="Open Sans"/>
              <a:sym typeface="Open Sans"/>
            </a:endParaRPr>
          </a:p>
        </p:txBody>
      </p:sp>
      <p:sp>
        <p:nvSpPr>
          <p:cNvPr id="2902" name="Google Shape;2902;p132"/>
          <p:cNvSpPr/>
          <p:nvPr/>
        </p:nvSpPr>
        <p:spPr>
          <a:xfrm>
            <a:off x="451353" y="853948"/>
            <a:ext cx="2744408"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
        <p:nvSpPr>
          <p:cNvPr id="2903" name="Google Shape;2903;p13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904" name="Google Shape;2904;p132"/>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5" name="Google Shape;2905;p132"/>
          <p:cNvSpPr/>
          <p:nvPr/>
        </p:nvSpPr>
        <p:spPr>
          <a:xfrm>
            <a:off x="451353" y="1322069"/>
            <a:ext cx="10629295" cy="150043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laboratorio es el sitio donde más se emplean sustancias, productos químicos, o materiales biológicos peligrosos, y además las operaciones especiales que se realizan, hace que generalmente presenten un alto riesgo para la salud. Las características propias y la producción que se realiza en el laboratorio presenta una serie de peligros de origen y consecuencias muy diversas, relacionados fundamentalmente con las instalaciones, los productos que se manejan y las operaciones que se hacen con ellos.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Haz clic en cada botón para ampliar la información:</a:t>
            </a:r>
            <a:endParaRPr sz="1300">
              <a:solidFill>
                <a:srgbClr val="3A3838"/>
              </a:solidFill>
              <a:latin typeface="Open Sans"/>
              <a:ea typeface="Open Sans"/>
              <a:cs typeface="Open Sans"/>
              <a:sym typeface="Open Sans"/>
            </a:endParaRPr>
          </a:p>
        </p:txBody>
      </p:sp>
      <p:sp>
        <p:nvSpPr>
          <p:cNvPr id="2906" name="Google Shape;2906;p132"/>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7" name="Google Shape;2907;p132"/>
          <p:cNvSpPr/>
          <p:nvPr/>
        </p:nvSpPr>
        <p:spPr>
          <a:xfrm>
            <a:off x="632754"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FFC000"/>
              </a:solidFill>
              <a:latin typeface="Open Sans"/>
              <a:ea typeface="Open Sans"/>
              <a:cs typeface="Open Sans"/>
              <a:sym typeface="Open Sans"/>
            </a:endParaRPr>
          </a:p>
        </p:txBody>
      </p:sp>
      <p:sp>
        <p:nvSpPr>
          <p:cNvPr id="2908" name="Google Shape;2908;p132"/>
          <p:cNvSpPr/>
          <p:nvPr/>
        </p:nvSpPr>
        <p:spPr>
          <a:xfrm>
            <a:off x="2354116"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909" name="Google Shape;2909;p132"/>
          <p:cNvSpPr/>
          <p:nvPr/>
        </p:nvSpPr>
        <p:spPr>
          <a:xfrm>
            <a:off x="4101599" y="3163346"/>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910" name="Google Shape;2910;p132"/>
          <p:cNvSpPr/>
          <p:nvPr/>
        </p:nvSpPr>
        <p:spPr>
          <a:xfrm>
            <a:off x="5844693" y="3188544"/>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911" name="Google Shape;2911;p132"/>
          <p:cNvSpPr/>
          <p:nvPr/>
        </p:nvSpPr>
        <p:spPr>
          <a:xfrm>
            <a:off x="7602945" y="3207880"/>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912" name="Google Shape;2912;p132"/>
          <p:cNvSpPr/>
          <p:nvPr/>
        </p:nvSpPr>
        <p:spPr>
          <a:xfrm>
            <a:off x="9366399" y="3209568"/>
            <a:ext cx="1579990" cy="2467416"/>
          </a:xfrm>
          <a:prstGeom prst="roundRect">
            <a:avLst>
              <a:gd name="adj" fmla="val 16667"/>
            </a:avLst>
          </a:prstGeom>
          <a:solidFill>
            <a:srgbClr val="1A3255"/>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2913" name="Google Shape;2913;p132"/>
          <p:cNvSpPr/>
          <p:nvPr/>
        </p:nvSpPr>
        <p:spPr>
          <a:xfrm>
            <a:off x="9318816" y="4636735"/>
            <a:ext cx="167515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rgbClr val="8DA9DB"/>
                </a:solidFill>
                <a:latin typeface="Open Sans"/>
                <a:ea typeface="Open Sans"/>
                <a:cs typeface="Open Sans"/>
                <a:sym typeface="Open Sans"/>
              </a:rPr>
              <a:t>Peligroso para la capa de ozono </a:t>
            </a:r>
            <a:endParaRPr/>
          </a:p>
        </p:txBody>
      </p:sp>
      <p:pic>
        <p:nvPicPr>
          <p:cNvPr id="2914" name="Google Shape;2914;p132" descr="Icono&#10;&#10;Descripción generada automáticamente"/>
          <p:cNvPicPr preferRelativeResize="0"/>
          <p:nvPr/>
        </p:nvPicPr>
        <p:blipFill rotWithShape="1">
          <a:blip r:embed="rId3">
            <a:alphaModFix/>
          </a:blip>
          <a:srcRect/>
          <a:stretch/>
        </p:blipFill>
        <p:spPr>
          <a:xfrm>
            <a:off x="9764028" y="3830024"/>
            <a:ext cx="784732" cy="784732"/>
          </a:xfrm>
          <a:prstGeom prst="rect">
            <a:avLst/>
          </a:prstGeom>
          <a:noFill/>
          <a:ln>
            <a:noFill/>
          </a:ln>
        </p:spPr>
      </p:pic>
      <p:sp>
        <p:nvSpPr>
          <p:cNvPr id="2915" name="Google Shape;2915;p132"/>
          <p:cNvSpPr txBox="1"/>
          <p:nvPr/>
        </p:nvSpPr>
        <p:spPr>
          <a:xfrm>
            <a:off x="748384" y="2839536"/>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explosion.png</a:t>
            </a:r>
            <a:endParaRPr/>
          </a:p>
        </p:txBody>
      </p:sp>
      <p:sp>
        <p:nvSpPr>
          <p:cNvPr id="2916" name="Google Shape;2916;p132"/>
          <p:cNvSpPr txBox="1"/>
          <p:nvPr/>
        </p:nvSpPr>
        <p:spPr>
          <a:xfrm>
            <a:off x="2488248" y="2819717"/>
            <a:ext cx="133205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danger.png</a:t>
            </a:r>
            <a:endParaRPr/>
          </a:p>
        </p:txBody>
      </p:sp>
      <p:sp>
        <p:nvSpPr>
          <p:cNvPr id="2917" name="Google Shape;2917;p132"/>
          <p:cNvSpPr txBox="1"/>
          <p:nvPr/>
        </p:nvSpPr>
        <p:spPr>
          <a:xfrm>
            <a:off x="4223453" y="2800892"/>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nose.png</a:t>
            </a:r>
            <a:endParaRPr/>
          </a:p>
        </p:txBody>
      </p:sp>
      <p:sp>
        <p:nvSpPr>
          <p:cNvPr id="2918" name="Google Shape;2918;p132"/>
          <p:cNvSpPr txBox="1"/>
          <p:nvPr/>
        </p:nvSpPr>
        <p:spPr>
          <a:xfrm>
            <a:off x="5912616" y="2856573"/>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planta.png</a:t>
            </a:r>
            <a:endParaRPr/>
          </a:p>
        </p:txBody>
      </p:sp>
      <p:sp>
        <p:nvSpPr>
          <p:cNvPr id="2919" name="Google Shape;2919;p132"/>
          <p:cNvSpPr txBox="1"/>
          <p:nvPr/>
        </p:nvSpPr>
        <p:spPr>
          <a:xfrm>
            <a:off x="7659709" y="2822777"/>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wave.png</a:t>
            </a:r>
            <a:endParaRPr/>
          </a:p>
        </p:txBody>
      </p:sp>
      <p:sp>
        <p:nvSpPr>
          <p:cNvPr id="2920" name="Google Shape;2920;p132"/>
          <p:cNvSpPr txBox="1"/>
          <p:nvPr/>
        </p:nvSpPr>
        <p:spPr>
          <a:xfrm>
            <a:off x="9442597" y="2867844"/>
            <a:ext cx="133628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planet-earth.png</a:t>
            </a:r>
            <a:endParaRPr/>
          </a:p>
        </p:txBody>
      </p:sp>
      <p:pic>
        <p:nvPicPr>
          <p:cNvPr id="2921" name="Google Shape;2921;p132" descr="Icono&#10;&#10;Descripción generada automáticamente"/>
          <p:cNvPicPr preferRelativeResize="0"/>
          <p:nvPr/>
        </p:nvPicPr>
        <p:blipFill rotWithShape="1">
          <a:blip r:embed="rId4">
            <a:alphaModFix/>
          </a:blip>
          <a:srcRect/>
          <a:stretch/>
        </p:blipFill>
        <p:spPr>
          <a:xfrm>
            <a:off x="10561709" y="5771584"/>
            <a:ext cx="434340" cy="539422"/>
          </a:xfrm>
          <a:prstGeom prst="rect">
            <a:avLst/>
          </a:prstGeom>
          <a:noFill/>
          <a:ln>
            <a:noFill/>
          </a:ln>
        </p:spPr>
      </p:pic>
      <p:sp>
        <p:nvSpPr>
          <p:cNvPr id="2922" name="Google Shape;2922;p132"/>
          <p:cNvSpPr/>
          <p:nvPr/>
        </p:nvSpPr>
        <p:spPr>
          <a:xfrm>
            <a:off x="841325" y="4735549"/>
            <a:ext cx="1089876"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físicos</a:t>
            </a:r>
            <a:endParaRPr/>
          </a:p>
        </p:txBody>
      </p:sp>
      <p:pic>
        <p:nvPicPr>
          <p:cNvPr id="2923" name="Google Shape;2923;p132" descr="Logotipo, Icono&#10;&#10;Descripción generada automáticamente"/>
          <p:cNvPicPr preferRelativeResize="0"/>
          <p:nvPr/>
        </p:nvPicPr>
        <p:blipFill rotWithShape="1">
          <a:blip r:embed="rId5">
            <a:alphaModFix/>
          </a:blip>
          <a:srcRect/>
          <a:stretch/>
        </p:blipFill>
        <p:spPr>
          <a:xfrm>
            <a:off x="1032993" y="3707556"/>
            <a:ext cx="976665" cy="976665"/>
          </a:xfrm>
          <a:prstGeom prst="rect">
            <a:avLst/>
          </a:prstGeom>
          <a:noFill/>
          <a:ln>
            <a:noFill/>
          </a:ln>
        </p:spPr>
      </p:pic>
      <p:sp>
        <p:nvSpPr>
          <p:cNvPr id="2924" name="Google Shape;2924;p132"/>
          <p:cNvSpPr/>
          <p:nvPr/>
        </p:nvSpPr>
        <p:spPr>
          <a:xfrm>
            <a:off x="2396417" y="4701781"/>
            <a:ext cx="14565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 para la salud</a:t>
            </a:r>
            <a:endParaRPr/>
          </a:p>
        </p:txBody>
      </p:sp>
      <p:pic>
        <p:nvPicPr>
          <p:cNvPr id="2925" name="Google Shape;2925;p132" descr="Icono&#10;&#10;Descripción generada automáticamente"/>
          <p:cNvPicPr preferRelativeResize="0"/>
          <p:nvPr/>
        </p:nvPicPr>
        <p:blipFill rotWithShape="1">
          <a:blip r:embed="rId6">
            <a:alphaModFix/>
          </a:blip>
          <a:srcRect/>
          <a:stretch/>
        </p:blipFill>
        <p:spPr>
          <a:xfrm>
            <a:off x="2714855" y="3730231"/>
            <a:ext cx="878841" cy="878841"/>
          </a:xfrm>
          <a:prstGeom prst="rect">
            <a:avLst/>
          </a:prstGeom>
          <a:noFill/>
          <a:ln>
            <a:noFill/>
          </a:ln>
        </p:spPr>
      </p:pic>
      <p:sp>
        <p:nvSpPr>
          <p:cNvPr id="2926" name="Google Shape;2926;p132"/>
          <p:cNvSpPr/>
          <p:nvPr/>
        </p:nvSpPr>
        <p:spPr>
          <a:xfrm>
            <a:off x="4199513" y="4715224"/>
            <a:ext cx="1384162"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 por aspiración </a:t>
            </a:r>
            <a:endParaRPr/>
          </a:p>
        </p:txBody>
      </p:sp>
      <p:pic>
        <p:nvPicPr>
          <p:cNvPr id="2927" name="Google Shape;2927;p132" descr="Icono&#10;&#10;Descripción generada automáticamente"/>
          <p:cNvPicPr preferRelativeResize="0"/>
          <p:nvPr/>
        </p:nvPicPr>
        <p:blipFill rotWithShape="1">
          <a:blip r:embed="rId7">
            <a:alphaModFix/>
          </a:blip>
          <a:srcRect/>
          <a:stretch/>
        </p:blipFill>
        <p:spPr>
          <a:xfrm>
            <a:off x="4535328" y="3646064"/>
            <a:ext cx="963008" cy="963008"/>
          </a:xfrm>
          <a:prstGeom prst="rect">
            <a:avLst/>
          </a:prstGeom>
          <a:noFill/>
          <a:ln>
            <a:noFill/>
          </a:ln>
        </p:spPr>
      </p:pic>
      <p:sp>
        <p:nvSpPr>
          <p:cNvPr id="2928" name="Google Shape;2928;p132"/>
          <p:cNvSpPr/>
          <p:nvPr/>
        </p:nvSpPr>
        <p:spPr>
          <a:xfrm>
            <a:off x="5827086" y="4712638"/>
            <a:ext cx="1615293" cy="6985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 para el medio ambiente </a:t>
            </a:r>
            <a:endParaRPr/>
          </a:p>
        </p:txBody>
      </p:sp>
      <p:pic>
        <p:nvPicPr>
          <p:cNvPr id="2929" name="Google Shape;2929;p132" descr="Icono&#10;&#10;Descripción generada automáticamente"/>
          <p:cNvPicPr preferRelativeResize="0"/>
          <p:nvPr/>
        </p:nvPicPr>
        <p:blipFill rotWithShape="1">
          <a:blip r:embed="rId8">
            <a:alphaModFix/>
          </a:blip>
          <a:srcRect/>
          <a:stretch/>
        </p:blipFill>
        <p:spPr>
          <a:xfrm>
            <a:off x="6162901" y="3707556"/>
            <a:ext cx="863850" cy="863850"/>
          </a:xfrm>
          <a:prstGeom prst="rect">
            <a:avLst/>
          </a:prstGeom>
          <a:noFill/>
          <a:ln>
            <a:noFill/>
          </a:ln>
        </p:spPr>
      </p:pic>
      <p:sp>
        <p:nvSpPr>
          <p:cNvPr id="2930" name="Google Shape;2930;p132"/>
          <p:cNvSpPr/>
          <p:nvPr/>
        </p:nvSpPr>
        <p:spPr>
          <a:xfrm>
            <a:off x="7554280" y="4609072"/>
            <a:ext cx="1663222" cy="10216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b="1">
                <a:solidFill>
                  <a:schemeClr val="lt1"/>
                </a:solidFill>
                <a:latin typeface="Open Sans"/>
                <a:ea typeface="Open Sans"/>
                <a:cs typeface="Open Sans"/>
                <a:sym typeface="Open Sans"/>
              </a:rPr>
              <a:t>Peligrosos para el medio ambiente acuático </a:t>
            </a:r>
            <a:endParaRPr/>
          </a:p>
        </p:txBody>
      </p:sp>
      <p:pic>
        <p:nvPicPr>
          <p:cNvPr id="2931" name="Google Shape;2931;p132" descr="Icono&#10;&#10;Descripción generada automáticamente"/>
          <p:cNvPicPr preferRelativeResize="0"/>
          <p:nvPr/>
        </p:nvPicPr>
        <p:blipFill rotWithShape="1">
          <a:blip r:embed="rId9">
            <a:alphaModFix/>
          </a:blip>
          <a:srcRect/>
          <a:stretch/>
        </p:blipFill>
        <p:spPr>
          <a:xfrm>
            <a:off x="7882095" y="3662531"/>
            <a:ext cx="1021690" cy="1021690"/>
          </a:xfrm>
          <a:prstGeom prst="rect">
            <a:avLst/>
          </a:prstGeom>
          <a:noFill/>
          <a:ln>
            <a:noFill/>
          </a:ln>
        </p:spPr>
      </p:pic>
      <p:sp>
        <p:nvSpPr>
          <p:cNvPr id="2932" name="Google Shape;2932;p132"/>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3" name="Google Shape;2933;p132"/>
          <p:cNvSpPr/>
          <p:nvPr/>
        </p:nvSpPr>
        <p:spPr>
          <a:xfrm>
            <a:off x="2207365" y="853948"/>
            <a:ext cx="7306030" cy="4895657"/>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combustiblesolidos.jpg</a:t>
            </a:r>
            <a:endParaRPr/>
          </a:p>
        </p:txBody>
      </p:sp>
      <p:sp>
        <p:nvSpPr>
          <p:cNvPr id="2934" name="Google Shape;2934;p132"/>
          <p:cNvSpPr/>
          <p:nvPr/>
        </p:nvSpPr>
        <p:spPr>
          <a:xfrm>
            <a:off x="8849458" y="786094"/>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sz="1800" b="1">
              <a:solidFill>
                <a:schemeClr val="lt1"/>
              </a:solidFill>
              <a:latin typeface="Calibri"/>
              <a:ea typeface="Calibri"/>
              <a:cs typeface="Calibri"/>
              <a:sym typeface="Calibri"/>
            </a:endParaRPr>
          </a:p>
        </p:txBody>
      </p:sp>
      <p:sp>
        <p:nvSpPr>
          <p:cNvPr id="2935" name="Google Shape;2935;p132"/>
          <p:cNvSpPr txBox="1"/>
          <p:nvPr/>
        </p:nvSpPr>
        <p:spPr>
          <a:xfrm>
            <a:off x="3052951" y="3773822"/>
            <a:ext cx="2934650" cy="5232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Son principalmente gases que contaminan la </a:t>
            </a:r>
            <a:r>
              <a:rPr lang="es-ES">
                <a:solidFill>
                  <a:schemeClr val="dk1"/>
                </a:solidFill>
                <a:latin typeface="Open Sans"/>
                <a:ea typeface="Open Sans"/>
                <a:cs typeface="Open Sans"/>
                <a:sym typeface="Open Sans"/>
              </a:rPr>
              <a:t>atmósfera</a:t>
            </a:r>
            <a:r>
              <a:rPr lang="es-ES" sz="1400">
                <a:solidFill>
                  <a:schemeClr val="dk1"/>
                </a:solidFill>
                <a:latin typeface="Open Sans"/>
                <a:ea typeface="Open Sans"/>
                <a:cs typeface="Open Sans"/>
                <a:sym typeface="Open Sans"/>
              </a:rPr>
              <a:t>.</a:t>
            </a:r>
            <a:endParaRPr sz="1800">
              <a:solidFill>
                <a:schemeClr val="dk1"/>
              </a:solidFill>
              <a:latin typeface="Calibri"/>
              <a:ea typeface="Calibri"/>
              <a:cs typeface="Calibri"/>
              <a:sym typeface="Calibri"/>
            </a:endParaRPr>
          </a:p>
        </p:txBody>
      </p:sp>
      <p:sp>
        <p:nvSpPr>
          <p:cNvPr id="2936" name="Google Shape;2936;p132"/>
          <p:cNvSpPr/>
          <p:nvPr/>
        </p:nvSpPr>
        <p:spPr>
          <a:xfrm>
            <a:off x="2238763" y="1469041"/>
            <a:ext cx="7176645" cy="16312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5000" b="1">
                <a:solidFill>
                  <a:srgbClr val="BFBFBF"/>
                </a:solidFill>
                <a:latin typeface="Open Sans"/>
                <a:ea typeface="Open Sans"/>
                <a:cs typeface="Open Sans"/>
                <a:sym typeface="Open Sans"/>
              </a:rPr>
              <a:t>Peligros para la capa de ozono</a:t>
            </a:r>
            <a:endParaRPr/>
          </a:p>
        </p:txBody>
      </p:sp>
      <p:pic>
        <p:nvPicPr>
          <p:cNvPr id="2937" name="Google Shape;2937;p132" descr="Icono&#10;&#10;Descripción generada automáticamente"/>
          <p:cNvPicPr preferRelativeResize="0"/>
          <p:nvPr/>
        </p:nvPicPr>
        <p:blipFill rotWithShape="1">
          <a:blip r:embed="rId10">
            <a:alphaModFix/>
          </a:blip>
          <a:srcRect/>
          <a:stretch/>
        </p:blipFill>
        <p:spPr>
          <a:xfrm>
            <a:off x="7049620" y="3255833"/>
            <a:ext cx="1675155" cy="167515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942"/>
        <p:cNvGrpSpPr/>
        <p:nvPr/>
      </p:nvGrpSpPr>
      <p:grpSpPr>
        <a:xfrm>
          <a:off x="0" y="0"/>
          <a:ext cx="0" cy="0"/>
          <a:chOff x="0" y="0"/>
          <a:chExt cx="0" cy="0"/>
        </a:xfrm>
      </p:grpSpPr>
      <p:sp>
        <p:nvSpPr>
          <p:cNvPr id="2943" name="Google Shape;2943;p13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944" name="Google Shape;2944;p133"/>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5" name="Google Shape;2945;p133"/>
          <p:cNvSpPr/>
          <p:nvPr/>
        </p:nvSpPr>
        <p:spPr>
          <a:xfrm>
            <a:off x="525781" y="1383644"/>
            <a:ext cx="10629300" cy="676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laboratorios son sitios en los que se manipulan productos químicos, sustancias o agentes biológicos peligrosos, lo que sumado a las operaciones específicas que se realizan, hace que normalmente presenten un elevado riesgo para la salud.</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p:txBody>
      </p:sp>
      <p:sp>
        <p:nvSpPr>
          <p:cNvPr id="2946" name="Google Shape;2946;p133"/>
          <p:cNvSpPr txBox="1"/>
          <p:nvPr/>
        </p:nvSpPr>
        <p:spPr>
          <a:xfrm>
            <a:off x="525781" y="2143899"/>
            <a:ext cx="10629300" cy="692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Por sus propias características el trabajo que se realiza en el laboratorio presenta una serie de riesgos de origen y consecuencias muy variadas, relacionadas básicamente con las instalaciones, los productos que se manipulan y las operaciones que se realizan con ellos. Haz clic en el botón siguiente para ver los tipos de peligros:</a:t>
            </a:r>
            <a:endParaRPr/>
          </a:p>
        </p:txBody>
      </p:sp>
      <p:sp>
        <p:nvSpPr>
          <p:cNvPr id="2947" name="Google Shape;2947;p133"/>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8" name="Google Shape;2948;p133"/>
          <p:cNvSpPr/>
          <p:nvPr/>
        </p:nvSpPr>
        <p:spPr>
          <a:xfrm>
            <a:off x="4074393" y="2742861"/>
            <a:ext cx="3390854" cy="2900422"/>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9" name="Google Shape;2949;p133"/>
          <p:cNvSpPr/>
          <p:nvPr/>
        </p:nvSpPr>
        <p:spPr>
          <a:xfrm>
            <a:off x="7663239" y="3046131"/>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0" name="Google Shape;2950;p133"/>
          <p:cNvSpPr txBox="1"/>
          <p:nvPr/>
        </p:nvSpPr>
        <p:spPr>
          <a:xfrm>
            <a:off x="4936135" y="2920038"/>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pic>
        <p:nvPicPr>
          <p:cNvPr id="2951" name="Google Shape;2951;p133" descr="Imagen que contiene objeto, reloj&#10;&#10;Descripción generada automáticamente"/>
          <p:cNvPicPr preferRelativeResize="0"/>
          <p:nvPr/>
        </p:nvPicPr>
        <p:blipFill rotWithShape="1">
          <a:blip r:embed="rId3">
            <a:alphaModFix/>
          </a:blip>
          <a:srcRect/>
          <a:stretch/>
        </p:blipFill>
        <p:spPr>
          <a:xfrm>
            <a:off x="4666424" y="3268260"/>
            <a:ext cx="2208340" cy="2036618"/>
          </a:xfrm>
          <a:prstGeom prst="rect">
            <a:avLst/>
          </a:prstGeom>
          <a:noFill/>
          <a:ln>
            <a:noFill/>
          </a:ln>
        </p:spPr>
      </p:pic>
      <p:sp>
        <p:nvSpPr>
          <p:cNvPr id="2952" name="Google Shape;2952;p133"/>
          <p:cNvSpPr txBox="1"/>
          <p:nvPr/>
        </p:nvSpPr>
        <p:spPr>
          <a:xfrm>
            <a:off x="5335226" y="5193825"/>
            <a:ext cx="1145400" cy="292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Explosivos</a:t>
            </a:r>
            <a:endParaRPr/>
          </a:p>
        </p:txBody>
      </p:sp>
      <p:sp>
        <p:nvSpPr>
          <p:cNvPr id="2953" name="Google Shape;2953;p133"/>
          <p:cNvSpPr/>
          <p:nvPr/>
        </p:nvSpPr>
        <p:spPr>
          <a:xfrm>
            <a:off x="4173844" y="3468636"/>
            <a:ext cx="13554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explosivos.png</a:t>
            </a:r>
            <a:endParaRPr sz="1400">
              <a:solidFill>
                <a:schemeClr val="dk1"/>
              </a:solidFill>
              <a:latin typeface="Open Sans"/>
              <a:ea typeface="Open Sans"/>
              <a:cs typeface="Open Sans"/>
              <a:sym typeface="Open Sans"/>
            </a:endParaRPr>
          </a:p>
        </p:txBody>
      </p:sp>
      <p:sp>
        <p:nvSpPr>
          <p:cNvPr id="2954" name="Google Shape;2954;p133"/>
          <p:cNvSpPr txBox="1"/>
          <p:nvPr/>
        </p:nvSpPr>
        <p:spPr>
          <a:xfrm>
            <a:off x="8155819" y="3199108"/>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pic>
        <p:nvPicPr>
          <p:cNvPr id="2955" name="Google Shape;2955;p133" descr="Forma&#10;&#10;Descripción generada automáticamente"/>
          <p:cNvPicPr preferRelativeResize="0"/>
          <p:nvPr/>
        </p:nvPicPr>
        <p:blipFill rotWithShape="1">
          <a:blip r:embed="rId4">
            <a:alphaModFix/>
          </a:blip>
          <a:srcRect/>
          <a:stretch/>
        </p:blipFill>
        <p:spPr>
          <a:xfrm>
            <a:off x="8414848" y="3508985"/>
            <a:ext cx="1338182" cy="1343102"/>
          </a:xfrm>
          <a:prstGeom prst="rect">
            <a:avLst/>
          </a:prstGeom>
          <a:noFill/>
          <a:ln>
            <a:noFill/>
          </a:ln>
        </p:spPr>
      </p:pic>
      <p:sp>
        <p:nvSpPr>
          <p:cNvPr id="2956" name="Google Shape;2956;p133"/>
          <p:cNvSpPr txBox="1"/>
          <p:nvPr/>
        </p:nvSpPr>
        <p:spPr>
          <a:xfrm>
            <a:off x="8228194" y="4869443"/>
            <a:ext cx="1865681"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Líquidos inflamables</a:t>
            </a:r>
            <a:endParaRPr/>
          </a:p>
        </p:txBody>
      </p:sp>
      <p:pic>
        <p:nvPicPr>
          <p:cNvPr id="2957" name="Google Shape;2957;p133" descr="Imagen que contiene Interfaz de usuario gráfica&#10;&#10;Descripción generada automáticamente"/>
          <p:cNvPicPr preferRelativeResize="0"/>
          <p:nvPr/>
        </p:nvPicPr>
        <p:blipFill rotWithShape="1">
          <a:blip r:embed="rId5">
            <a:alphaModFix/>
          </a:blip>
          <a:srcRect/>
          <a:stretch/>
        </p:blipFill>
        <p:spPr>
          <a:xfrm>
            <a:off x="5798820" y="5726184"/>
            <a:ext cx="1304532" cy="442309"/>
          </a:xfrm>
          <a:prstGeom prst="rect">
            <a:avLst/>
          </a:prstGeom>
          <a:noFill/>
          <a:ln>
            <a:noFill/>
          </a:ln>
        </p:spPr>
      </p:pic>
      <p:pic>
        <p:nvPicPr>
          <p:cNvPr id="2958" name="Google Shape;2958;p133" descr="Icono&#10;&#10;Descripción generada automáticamente"/>
          <p:cNvPicPr preferRelativeResize="0"/>
          <p:nvPr/>
        </p:nvPicPr>
        <p:blipFill rotWithShape="1">
          <a:blip r:embed="rId6">
            <a:alphaModFix/>
          </a:blip>
          <a:srcRect/>
          <a:stretch/>
        </p:blipFill>
        <p:spPr>
          <a:xfrm>
            <a:off x="6886182" y="5805033"/>
            <a:ext cx="434340" cy="539422"/>
          </a:xfrm>
          <a:prstGeom prst="rect">
            <a:avLst/>
          </a:prstGeom>
          <a:noFill/>
          <a:ln>
            <a:noFill/>
          </a:ln>
        </p:spPr>
      </p:pic>
      <p:sp>
        <p:nvSpPr>
          <p:cNvPr id="2959" name="Google Shape;2959;p133"/>
          <p:cNvSpPr/>
          <p:nvPr/>
        </p:nvSpPr>
        <p:spPr>
          <a:xfrm>
            <a:off x="451349" y="884175"/>
            <a:ext cx="33909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2965" name="Google Shape;2965;p134"/>
          <p:cNvSpPr/>
          <p:nvPr/>
        </p:nvSpPr>
        <p:spPr>
          <a:xfrm>
            <a:off x="1074182" y="3066232"/>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6" name="Google Shape;2966;p13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967" name="Google Shape;2967;p134"/>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8" name="Google Shape;2968;p134"/>
          <p:cNvSpPr/>
          <p:nvPr/>
        </p:nvSpPr>
        <p:spPr>
          <a:xfrm>
            <a:off x="525781" y="1383644"/>
            <a:ext cx="10629295" cy="67661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laboratorios son sitios en los que se manipulan productos químicos, sustancias o agentes biológicos peligrosos, lo que sumado a las operaciones específicas que se realizan, hace que normalmente presenten un elevado riesgo para la salud.</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p:txBody>
      </p:sp>
      <p:sp>
        <p:nvSpPr>
          <p:cNvPr id="2969" name="Google Shape;2969;p134"/>
          <p:cNvSpPr txBox="1"/>
          <p:nvPr/>
        </p:nvSpPr>
        <p:spPr>
          <a:xfrm>
            <a:off x="525781" y="2143899"/>
            <a:ext cx="10629295"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Por sus propias características el trabajo que se realiza en el laboratorio presenta una serie de riesgos de origen y consecuencias muy variadas, relacionados básicamente con las instalaciones, los productos que se manipulan y las operaciones que se realizan con ellos. Haz clic en el botón siguiente para ver los tipos de peligros:</a:t>
            </a:r>
            <a:endParaRPr/>
          </a:p>
        </p:txBody>
      </p:sp>
      <p:sp>
        <p:nvSpPr>
          <p:cNvPr id="2970" name="Google Shape;2970;p134"/>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1" name="Google Shape;2971;p134"/>
          <p:cNvSpPr/>
          <p:nvPr/>
        </p:nvSpPr>
        <p:spPr>
          <a:xfrm>
            <a:off x="4074393" y="2742861"/>
            <a:ext cx="3390854" cy="2900422"/>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2" name="Google Shape;2972;p134"/>
          <p:cNvSpPr/>
          <p:nvPr/>
        </p:nvSpPr>
        <p:spPr>
          <a:xfrm>
            <a:off x="7663239" y="3046131"/>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3" name="Google Shape;2973;p134"/>
          <p:cNvSpPr txBox="1"/>
          <p:nvPr/>
        </p:nvSpPr>
        <p:spPr>
          <a:xfrm>
            <a:off x="4936135" y="2920038"/>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pic>
        <p:nvPicPr>
          <p:cNvPr id="2974" name="Google Shape;2974;p134" descr="Forma&#10;&#10;Descripción generada automáticamente"/>
          <p:cNvPicPr preferRelativeResize="0"/>
          <p:nvPr/>
        </p:nvPicPr>
        <p:blipFill rotWithShape="1">
          <a:blip r:embed="rId3">
            <a:alphaModFix/>
          </a:blip>
          <a:srcRect/>
          <a:stretch/>
        </p:blipFill>
        <p:spPr>
          <a:xfrm>
            <a:off x="4765219" y="3128503"/>
            <a:ext cx="2009202" cy="2016589"/>
          </a:xfrm>
          <a:prstGeom prst="rect">
            <a:avLst/>
          </a:prstGeom>
          <a:noFill/>
          <a:ln>
            <a:noFill/>
          </a:ln>
        </p:spPr>
      </p:pic>
      <p:sp>
        <p:nvSpPr>
          <p:cNvPr id="2975" name="Google Shape;2975;p134"/>
          <p:cNvSpPr txBox="1"/>
          <p:nvPr/>
        </p:nvSpPr>
        <p:spPr>
          <a:xfrm>
            <a:off x="4923614" y="5179595"/>
            <a:ext cx="1865681"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Líquidos inflamables</a:t>
            </a:r>
            <a:endParaRPr/>
          </a:p>
        </p:txBody>
      </p:sp>
      <p:sp>
        <p:nvSpPr>
          <p:cNvPr id="2976" name="Google Shape;2976;p134"/>
          <p:cNvSpPr/>
          <p:nvPr/>
        </p:nvSpPr>
        <p:spPr>
          <a:xfrm>
            <a:off x="5031937" y="3247678"/>
            <a:ext cx="2061783"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liquidosinflamables.png</a:t>
            </a:r>
            <a:endParaRPr sz="1400">
              <a:solidFill>
                <a:schemeClr val="dk1"/>
              </a:solidFill>
              <a:latin typeface="Open Sans"/>
              <a:ea typeface="Open Sans"/>
              <a:cs typeface="Open Sans"/>
              <a:sym typeface="Open Sans"/>
            </a:endParaRPr>
          </a:p>
        </p:txBody>
      </p:sp>
      <p:sp>
        <p:nvSpPr>
          <p:cNvPr id="2977" name="Google Shape;2977;p134"/>
          <p:cNvSpPr txBox="1"/>
          <p:nvPr/>
        </p:nvSpPr>
        <p:spPr>
          <a:xfrm>
            <a:off x="1621705" y="3227909"/>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pic>
        <p:nvPicPr>
          <p:cNvPr id="2978" name="Google Shape;2978;p134" descr="Imagen que contiene objeto, reloj&#10;&#10;Descripción generada automáticamente"/>
          <p:cNvPicPr preferRelativeResize="0"/>
          <p:nvPr/>
        </p:nvPicPr>
        <p:blipFill rotWithShape="1">
          <a:blip r:embed="rId4">
            <a:alphaModFix/>
          </a:blip>
          <a:srcRect/>
          <a:stretch/>
        </p:blipFill>
        <p:spPr>
          <a:xfrm>
            <a:off x="1673021" y="3508409"/>
            <a:ext cx="1528373" cy="1409526"/>
          </a:xfrm>
          <a:prstGeom prst="rect">
            <a:avLst/>
          </a:prstGeom>
          <a:noFill/>
          <a:ln>
            <a:noFill/>
          </a:ln>
        </p:spPr>
      </p:pic>
      <p:sp>
        <p:nvSpPr>
          <p:cNvPr id="2979" name="Google Shape;2979;p134"/>
          <p:cNvSpPr txBox="1"/>
          <p:nvPr/>
        </p:nvSpPr>
        <p:spPr>
          <a:xfrm>
            <a:off x="1932000" y="4896425"/>
            <a:ext cx="1122600" cy="292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Explosivos</a:t>
            </a:r>
            <a:endParaRPr/>
          </a:p>
        </p:txBody>
      </p:sp>
      <p:sp>
        <p:nvSpPr>
          <p:cNvPr id="2980" name="Google Shape;2980;p134"/>
          <p:cNvSpPr txBox="1"/>
          <p:nvPr/>
        </p:nvSpPr>
        <p:spPr>
          <a:xfrm>
            <a:off x="8155819" y="3217075"/>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sp>
        <p:nvSpPr>
          <p:cNvPr id="2981" name="Google Shape;2981;p134"/>
          <p:cNvSpPr txBox="1"/>
          <p:nvPr/>
        </p:nvSpPr>
        <p:spPr>
          <a:xfrm>
            <a:off x="8155819" y="4923701"/>
            <a:ext cx="209878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Líquidos comburentes</a:t>
            </a:r>
            <a:endParaRPr/>
          </a:p>
        </p:txBody>
      </p:sp>
      <p:pic>
        <p:nvPicPr>
          <p:cNvPr id="2982" name="Google Shape;2982;p134" descr="Icono&#10;&#10;Descripción generada automáticamente"/>
          <p:cNvPicPr preferRelativeResize="0"/>
          <p:nvPr/>
        </p:nvPicPr>
        <p:blipFill rotWithShape="1">
          <a:blip r:embed="rId5">
            <a:alphaModFix/>
          </a:blip>
          <a:srcRect/>
          <a:stretch/>
        </p:blipFill>
        <p:spPr>
          <a:xfrm>
            <a:off x="8431423" y="3566183"/>
            <a:ext cx="1289237" cy="1293977"/>
          </a:xfrm>
          <a:prstGeom prst="rect">
            <a:avLst/>
          </a:prstGeom>
          <a:noFill/>
          <a:ln>
            <a:noFill/>
          </a:ln>
        </p:spPr>
      </p:pic>
      <p:pic>
        <p:nvPicPr>
          <p:cNvPr id="2983" name="Google Shape;2983;p134" descr="Imagen que contiene Sitio web&#10;&#10;Descripción generada automáticamente"/>
          <p:cNvPicPr preferRelativeResize="0"/>
          <p:nvPr/>
        </p:nvPicPr>
        <p:blipFill rotWithShape="1">
          <a:blip r:embed="rId6">
            <a:alphaModFix/>
          </a:blip>
          <a:srcRect/>
          <a:stretch/>
        </p:blipFill>
        <p:spPr>
          <a:xfrm>
            <a:off x="4490638" y="5730886"/>
            <a:ext cx="1308182" cy="453739"/>
          </a:xfrm>
          <a:prstGeom prst="rect">
            <a:avLst/>
          </a:prstGeom>
          <a:noFill/>
          <a:ln>
            <a:noFill/>
          </a:ln>
        </p:spPr>
      </p:pic>
      <p:pic>
        <p:nvPicPr>
          <p:cNvPr id="2984" name="Google Shape;2984;p134" descr="Imagen que contiene Interfaz de usuario gráfica&#10;&#10;Descripción generada automáticamente"/>
          <p:cNvPicPr preferRelativeResize="0"/>
          <p:nvPr/>
        </p:nvPicPr>
        <p:blipFill rotWithShape="1">
          <a:blip r:embed="rId7">
            <a:alphaModFix/>
          </a:blip>
          <a:srcRect/>
          <a:stretch/>
        </p:blipFill>
        <p:spPr>
          <a:xfrm>
            <a:off x="5798820" y="5726184"/>
            <a:ext cx="1304532" cy="442309"/>
          </a:xfrm>
          <a:prstGeom prst="rect">
            <a:avLst/>
          </a:prstGeom>
          <a:noFill/>
          <a:ln>
            <a:noFill/>
          </a:ln>
        </p:spPr>
      </p:pic>
      <p:pic>
        <p:nvPicPr>
          <p:cNvPr id="2985" name="Google Shape;2985;p134" descr="Icono&#10;&#10;Descripción generada automáticamente"/>
          <p:cNvPicPr preferRelativeResize="0"/>
          <p:nvPr/>
        </p:nvPicPr>
        <p:blipFill rotWithShape="1">
          <a:blip r:embed="rId8">
            <a:alphaModFix/>
          </a:blip>
          <a:srcRect/>
          <a:stretch/>
        </p:blipFill>
        <p:spPr>
          <a:xfrm>
            <a:off x="6886182" y="5805033"/>
            <a:ext cx="434340" cy="539422"/>
          </a:xfrm>
          <a:prstGeom prst="rect">
            <a:avLst/>
          </a:prstGeom>
          <a:noFill/>
          <a:ln>
            <a:noFill/>
          </a:ln>
        </p:spPr>
      </p:pic>
      <p:sp>
        <p:nvSpPr>
          <p:cNvPr id="2986" name="Google Shape;2986;p134"/>
          <p:cNvSpPr/>
          <p:nvPr/>
        </p:nvSpPr>
        <p:spPr>
          <a:xfrm>
            <a:off x="451350" y="884175"/>
            <a:ext cx="30642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991"/>
        <p:cNvGrpSpPr/>
        <p:nvPr/>
      </p:nvGrpSpPr>
      <p:grpSpPr>
        <a:xfrm>
          <a:off x="0" y="0"/>
          <a:ext cx="0" cy="0"/>
          <a:chOff x="0" y="0"/>
          <a:chExt cx="0" cy="0"/>
        </a:xfrm>
      </p:grpSpPr>
      <p:sp>
        <p:nvSpPr>
          <p:cNvPr id="2992" name="Google Shape;2992;p135"/>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2993" name="Google Shape;2993;p135"/>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4" name="Google Shape;2994;p135"/>
          <p:cNvSpPr/>
          <p:nvPr/>
        </p:nvSpPr>
        <p:spPr>
          <a:xfrm>
            <a:off x="525781" y="1383644"/>
            <a:ext cx="10629295" cy="67661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laboratorios son sitios en los que se manipulan productos químicos, sustancias o agentes biológicos peligrosos, lo que sumado a las operaciones específicas que se realizan, hace que normalmente presenten un elevado riesgo para la salud.</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p:txBody>
      </p:sp>
      <p:sp>
        <p:nvSpPr>
          <p:cNvPr id="2995" name="Google Shape;2995;p135"/>
          <p:cNvSpPr txBox="1"/>
          <p:nvPr/>
        </p:nvSpPr>
        <p:spPr>
          <a:xfrm>
            <a:off x="525781" y="2143899"/>
            <a:ext cx="10629295"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Por sus propias características el trabajo que se realiza en el laboratorio presenta una serie de riesgos de origen y consecuencias muy variadas, relacionados básicamente con las instalaciones, los productos que se manipulan y las operaciones que se realizan con ellos. Haz clic en el botón siguiente para ver los tipos de peligros:</a:t>
            </a:r>
            <a:endParaRPr/>
          </a:p>
        </p:txBody>
      </p:sp>
      <p:sp>
        <p:nvSpPr>
          <p:cNvPr id="2996" name="Google Shape;2996;p135"/>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7" name="Google Shape;2997;p135"/>
          <p:cNvSpPr/>
          <p:nvPr/>
        </p:nvSpPr>
        <p:spPr>
          <a:xfrm>
            <a:off x="4074393" y="2742861"/>
            <a:ext cx="3390854" cy="2900422"/>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8" name="Google Shape;2998;p135"/>
          <p:cNvSpPr/>
          <p:nvPr/>
        </p:nvSpPr>
        <p:spPr>
          <a:xfrm>
            <a:off x="7663239" y="3046131"/>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9" name="Google Shape;2999;p135"/>
          <p:cNvSpPr txBox="1"/>
          <p:nvPr/>
        </p:nvSpPr>
        <p:spPr>
          <a:xfrm>
            <a:off x="4936135" y="2920038"/>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sp>
        <p:nvSpPr>
          <p:cNvPr id="3000" name="Google Shape;3000;p135"/>
          <p:cNvSpPr txBox="1"/>
          <p:nvPr/>
        </p:nvSpPr>
        <p:spPr>
          <a:xfrm>
            <a:off x="4869017" y="5180936"/>
            <a:ext cx="209878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Líquidos comburentes</a:t>
            </a:r>
            <a:endParaRPr/>
          </a:p>
        </p:txBody>
      </p:sp>
      <p:sp>
        <p:nvSpPr>
          <p:cNvPr id="3001" name="Google Shape;3001;p135"/>
          <p:cNvSpPr/>
          <p:nvPr/>
        </p:nvSpPr>
        <p:spPr>
          <a:xfrm>
            <a:off x="4819677" y="3429000"/>
            <a:ext cx="219746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liquidoscomburentes.png</a:t>
            </a:r>
            <a:endParaRPr sz="1400">
              <a:solidFill>
                <a:schemeClr val="dk1"/>
              </a:solidFill>
              <a:latin typeface="Open Sans"/>
              <a:ea typeface="Open Sans"/>
              <a:cs typeface="Open Sans"/>
              <a:sym typeface="Open Sans"/>
            </a:endParaRPr>
          </a:p>
        </p:txBody>
      </p:sp>
      <p:pic>
        <p:nvPicPr>
          <p:cNvPr id="3002" name="Google Shape;3002;p135" descr="Icono&#10;&#10;Descripción generada automáticamente"/>
          <p:cNvPicPr preferRelativeResize="0"/>
          <p:nvPr/>
        </p:nvPicPr>
        <p:blipFill rotWithShape="1">
          <a:blip r:embed="rId3">
            <a:alphaModFix/>
          </a:blip>
          <a:srcRect/>
          <a:stretch/>
        </p:blipFill>
        <p:spPr>
          <a:xfrm>
            <a:off x="4864042" y="3242672"/>
            <a:ext cx="1936808" cy="1943929"/>
          </a:xfrm>
          <a:prstGeom prst="rect">
            <a:avLst/>
          </a:prstGeom>
          <a:noFill/>
          <a:ln>
            <a:noFill/>
          </a:ln>
        </p:spPr>
      </p:pic>
      <p:sp>
        <p:nvSpPr>
          <p:cNvPr id="3003" name="Google Shape;3003;p135"/>
          <p:cNvSpPr/>
          <p:nvPr/>
        </p:nvSpPr>
        <p:spPr>
          <a:xfrm>
            <a:off x="1074182" y="3066232"/>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4" name="Google Shape;3004;p135"/>
          <p:cNvSpPr txBox="1"/>
          <p:nvPr/>
        </p:nvSpPr>
        <p:spPr>
          <a:xfrm>
            <a:off x="1566762" y="3244146"/>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pic>
        <p:nvPicPr>
          <p:cNvPr id="3005" name="Google Shape;3005;p135" descr="Forma&#10;&#10;Descripción generada automáticamente"/>
          <p:cNvPicPr preferRelativeResize="0"/>
          <p:nvPr/>
        </p:nvPicPr>
        <p:blipFill rotWithShape="1">
          <a:blip r:embed="rId4">
            <a:alphaModFix/>
          </a:blip>
          <a:srcRect/>
          <a:stretch/>
        </p:blipFill>
        <p:spPr>
          <a:xfrm>
            <a:off x="1714565" y="3577286"/>
            <a:ext cx="1400146" cy="1405294"/>
          </a:xfrm>
          <a:prstGeom prst="rect">
            <a:avLst/>
          </a:prstGeom>
          <a:noFill/>
          <a:ln>
            <a:noFill/>
          </a:ln>
        </p:spPr>
      </p:pic>
      <p:sp>
        <p:nvSpPr>
          <p:cNvPr id="3006" name="Google Shape;3006;p135"/>
          <p:cNvSpPr txBox="1"/>
          <p:nvPr/>
        </p:nvSpPr>
        <p:spPr>
          <a:xfrm>
            <a:off x="1544315" y="4971129"/>
            <a:ext cx="1865681"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Líquidos inflamables</a:t>
            </a:r>
            <a:endParaRPr/>
          </a:p>
        </p:txBody>
      </p:sp>
      <p:sp>
        <p:nvSpPr>
          <p:cNvPr id="3007" name="Google Shape;3007;p135"/>
          <p:cNvSpPr txBox="1"/>
          <p:nvPr/>
        </p:nvSpPr>
        <p:spPr>
          <a:xfrm>
            <a:off x="8155819" y="3197548"/>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sp>
        <p:nvSpPr>
          <p:cNvPr id="3008" name="Google Shape;3008;p135"/>
          <p:cNvSpPr txBox="1"/>
          <p:nvPr/>
        </p:nvSpPr>
        <p:spPr>
          <a:xfrm>
            <a:off x="8170825" y="4908408"/>
            <a:ext cx="172334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Gases comprimidos</a:t>
            </a:r>
            <a:endParaRPr/>
          </a:p>
        </p:txBody>
      </p:sp>
      <p:pic>
        <p:nvPicPr>
          <p:cNvPr id="3009" name="Google Shape;3009;p135" descr="Forma, Flecha&#10;&#10;Descripción generada automáticamente"/>
          <p:cNvPicPr preferRelativeResize="0"/>
          <p:nvPr/>
        </p:nvPicPr>
        <p:blipFill rotWithShape="1">
          <a:blip r:embed="rId5">
            <a:alphaModFix/>
          </a:blip>
          <a:srcRect/>
          <a:stretch/>
        </p:blipFill>
        <p:spPr>
          <a:xfrm>
            <a:off x="8315969" y="3541274"/>
            <a:ext cx="1298818" cy="1303593"/>
          </a:xfrm>
          <a:prstGeom prst="rect">
            <a:avLst/>
          </a:prstGeom>
          <a:noFill/>
          <a:ln>
            <a:noFill/>
          </a:ln>
        </p:spPr>
      </p:pic>
      <p:sp>
        <p:nvSpPr>
          <p:cNvPr id="3010" name="Google Shape;3010;p135"/>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1" name="Google Shape;3011;p135"/>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12" name="Google Shape;3012;p135" descr="Imagen que contiene Sitio web&#10;&#10;Descripción generada automáticamente"/>
          <p:cNvPicPr preferRelativeResize="0"/>
          <p:nvPr/>
        </p:nvPicPr>
        <p:blipFill rotWithShape="1">
          <a:blip r:embed="rId6">
            <a:alphaModFix/>
          </a:blip>
          <a:srcRect/>
          <a:stretch/>
        </p:blipFill>
        <p:spPr>
          <a:xfrm>
            <a:off x="4490638" y="5730886"/>
            <a:ext cx="1308182" cy="453739"/>
          </a:xfrm>
          <a:prstGeom prst="rect">
            <a:avLst/>
          </a:prstGeom>
          <a:noFill/>
          <a:ln>
            <a:noFill/>
          </a:ln>
        </p:spPr>
      </p:pic>
      <p:pic>
        <p:nvPicPr>
          <p:cNvPr id="3013" name="Google Shape;3013;p135" descr="Imagen que contiene Interfaz de usuario gráfica&#10;&#10;Descripción generada automáticamente"/>
          <p:cNvPicPr preferRelativeResize="0"/>
          <p:nvPr/>
        </p:nvPicPr>
        <p:blipFill rotWithShape="1">
          <a:blip r:embed="rId7">
            <a:alphaModFix/>
          </a:blip>
          <a:srcRect/>
          <a:stretch/>
        </p:blipFill>
        <p:spPr>
          <a:xfrm>
            <a:off x="5798820" y="5726184"/>
            <a:ext cx="1304532" cy="442309"/>
          </a:xfrm>
          <a:prstGeom prst="rect">
            <a:avLst/>
          </a:prstGeom>
          <a:noFill/>
          <a:ln>
            <a:noFill/>
          </a:ln>
        </p:spPr>
      </p:pic>
      <p:pic>
        <p:nvPicPr>
          <p:cNvPr id="3014" name="Google Shape;3014;p135" descr="Icono&#10;&#10;Descripción generada automáticamente"/>
          <p:cNvPicPr preferRelativeResize="0"/>
          <p:nvPr/>
        </p:nvPicPr>
        <p:blipFill rotWithShape="1">
          <a:blip r:embed="rId8">
            <a:alphaModFix/>
          </a:blip>
          <a:srcRect/>
          <a:stretch/>
        </p:blipFill>
        <p:spPr>
          <a:xfrm>
            <a:off x="6886182" y="5805033"/>
            <a:ext cx="434340" cy="539422"/>
          </a:xfrm>
          <a:prstGeom prst="rect">
            <a:avLst/>
          </a:prstGeom>
          <a:noFill/>
          <a:ln>
            <a:noFill/>
          </a:ln>
        </p:spPr>
      </p:pic>
      <p:sp>
        <p:nvSpPr>
          <p:cNvPr id="3015" name="Google Shape;3015;p135"/>
          <p:cNvSpPr/>
          <p:nvPr/>
        </p:nvSpPr>
        <p:spPr>
          <a:xfrm>
            <a:off x="451349" y="884175"/>
            <a:ext cx="34722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136"/>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3022" name="Google Shape;3022;p136"/>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3" name="Google Shape;3023;p136"/>
          <p:cNvSpPr/>
          <p:nvPr/>
        </p:nvSpPr>
        <p:spPr>
          <a:xfrm>
            <a:off x="525781" y="1383644"/>
            <a:ext cx="10629295" cy="67661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laboratorios son sitios en los que se manipulan productos químicos, sustancias o agentes biológicos peligrosos, lo que sumado a las operaciones específicas que se realizan, hace que normalmente presenten un elevado riesgo para la salud.</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p:txBody>
      </p:sp>
      <p:sp>
        <p:nvSpPr>
          <p:cNvPr id="3024" name="Google Shape;3024;p136"/>
          <p:cNvSpPr txBox="1"/>
          <p:nvPr/>
        </p:nvSpPr>
        <p:spPr>
          <a:xfrm>
            <a:off x="525781" y="2143899"/>
            <a:ext cx="10629295"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Por sus propias características el trabajo que se realiza en el laboratorio presenta una serie de riesgos de origen y consecuencias muy variadas, relacionados básicamente con las instalaciones, los productos que se manipulan y las operaciones que se realizan con ellos. Haz clic en el botón siguiente para ver los tipos de peligros:</a:t>
            </a:r>
            <a:endParaRPr/>
          </a:p>
        </p:txBody>
      </p:sp>
      <p:sp>
        <p:nvSpPr>
          <p:cNvPr id="3025" name="Google Shape;3025;p136"/>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6" name="Google Shape;3026;p136"/>
          <p:cNvSpPr/>
          <p:nvPr/>
        </p:nvSpPr>
        <p:spPr>
          <a:xfrm>
            <a:off x="4074393" y="2742861"/>
            <a:ext cx="3390854" cy="2900422"/>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7" name="Google Shape;3027;p136"/>
          <p:cNvSpPr/>
          <p:nvPr/>
        </p:nvSpPr>
        <p:spPr>
          <a:xfrm>
            <a:off x="7663239" y="3046131"/>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8" name="Google Shape;3028;p136"/>
          <p:cNvSpPr txBox="1"/>
          <p:nvPr/>
        </p:nvSpPr>
        <p:spPr>
          <a:xfrm>
            <a:off x="4936135" y="2920038"/>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sp>
        <p:nvSpPr>
          <p:cNvPr id="3029" name="Google Shape;3029;p136"/>
          <p:cNvSpPr txBox="1"/>
          <p:nvPr/>
        </p:nvSpPr>
        <p:spPr>
          <a:xfrm>
            <a:off x="4869017" y="5180936"/>
            <a:ext cx="172334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Gases comprimidos</a:t>
            </a:r>
            <a:endParaRPr/>
          </a:p>
        </p:txBody>
      </p:sp>
      <p:sp>
        <p:nvSpPr>
          <p:cNvPr id="3030" name="Google Shape;3030;p136"/>
          <p:cNvSpPr/>
          <p:nvPr/>
        </p:nvSpPr>
        <p:spPr>
          <a:xfrm>
            <a:off x="4822286" y="3333951"/>
            <a:ext cx="2021707"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gasescomprimidos.png</a:t>
            </a:r>
            <a:endParaRPr sz="1400">
              <a:solidFill>
                <a:schemeClr val="dk1"/>
              </a:solidFill>
              <a:latin typeface="Open Sans"/>
              <a:ea typeface="Open Sans"/>
              <a:cs typeface="Open Sans"/>
              <a:sym typeface="Open Sans"/>
            </a:endParaRPr>
          </a:p>
        </p:txBody>
      </p:sp>
      <p:pic>
        <p:nvPicPr>
          <p:cNvPr id="3031" name="Google Shape;3031;p136" descr="Forma, Flecha&#10;&#10;Descripción generada automáticamente"/>
          <p:cNvPicPr preferRelativeResize="0"/>
          <p:nvPr/>
        </p:nvPicPr>
        <p:blipFill rotWithShape="1">
          <a:blip r:embed="rId3">
            <a:alphaModFix/>
          </a:blip>
          <a:srcRect/>
          <a:stretch/>
        </p:blipFill>
        <p:spPr>
          <a:xfrm>
            <a:off x="4805543" y="3225249"/>
            <a:ext cx="1928553" cy="1935643"/>
          </a:xfrm>
          <a:prstGeom prst="rect">
            <a:avLst/>
          </a:prstGeom>
          <a:noFill/>
          <a:ln>
            <a:noFill/>
          </a:ln>
        </p:spPr>
      </p:pic>
      <p:sp>
        <p:nvSpPr>
          <p:cNvPr id="3032" name="Google Shape;3032;p136"/>
          <p:cNvSpPr/>
          <p:nvPr/>
        </p:nvSpPr>
        <p:spPr>
          <a:xfrm>
            <a:off x="1074182" y="3066232"/>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3" name="Google Shape;3033;p136"/>
          <p:cNvSpPr txBox="1"/>
          <p:nvPr/>
        </p:nvSpPr>
        <p:spPr>
          <a:xfrm>
            <a:off x="1577042" y="3298147"/>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sp>
        <p:nvSpPr>
          <p:cNvPr id="3034" name="Google Shape;3034;p136"/>
          <p:cNvSpPr txBox="1"/>
          <p:nvPr/>
        </p:nvSpPr>
        <p:spPr>
          <a:xfrm>
            <a:off x="1558374" y="4948646"/>
            <a:ext cx="209878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Líquidos comburentes</a:t>
            </a:r>
            <a:endParaRPr/>
          </a:p>
        </p:txBody>
      </p:sp>
      <p:pic>
        <p:nvPicPr>
          <p:cNvPr id="3035" name="Google Shape;3035;p136" descr="Icono&#10;&#10;Descripción generada automáticamente"/>
          <p:cNvPicPr preferRelativeResize="0"/>
          <p:nvPr/>
        </p:nvPicPr>
        <p:blipFill rotWithShape="1">
          <a:blip r:embed="rId4">
            <a:alphaModFix/>
          </a:blip>
          <a:srcRect/>
          <a:stretch/>
        </p:blipFill>
        <p:spPr>
          <a:xfrm>
            <a:off x="1721267" y="3559259"/>
            <a:ext cx="1386742" cy="1391841"/>
          </a:xfrm>
          <a:prstGeom prst="rect">
            <a:avLst/>
          </a:prstGeom>
          <a:noFill/>
          <a:ln>
            <a:noFill/>
          </a:ln>
        </p:spPr>
      </p:pic>
      <p:sp>
        <p:nvSpPr>
          <p:cNvPr id="3036" name="Google Shape;3036;p136"/>
          <p:cNvSpPr txBox="1"/>
          <p:nvPr/>
        </p:nvSpPr>
        <p:spPr>
          <a:xfrm>
            <a:off x="8155819" y="3272124"/>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sp>
        <p:nvSpPr>
          <p:cNvPr id="3037" name="Google Shape;3037;p136"/>
          <p:cNvSpPr txBox="1"/>
          <p:nvPr/>
        </p:nvSpPr>
        <p:spPr>
          <a:xfrm>
            <a:off x="7992170" y="4868504"/>
            <a:ext cx="209878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Corrosivo para metales</a:t>
            </a:r>
            <a:endParaRPr/>
          </a:p>
        </p:txBody>
      </p:sp>
      <p:pic>
        <p:nvPicPr>
          <p:cNvPr id="3038" name="Google Shape;3038;p136" descr="Imagen que contiene objeto, firmar, parada, reloj&#10;&#10;Descripción generada automáticamente"/>
          <p:cNvPicPr preferRelativeResize="0"/>
          <p:nvPr/>
        </p:nvPicPr>
        <p:blipFill rotWithShape="1">
          <a:blip r:embed="rId5">
            <a:alphaModFix/>
          </a:blip>
          <a:srcRect/>
          <a:stretch/>
        </p:blipFill>
        <p:spPr>
          <a:xfrm>
            <a:off x="8417504" y="3709310"/>
            <a:ext cx="1172382" cy="1176692"/>
          </a:xfrm>
          <a:prstGeom prst="rect">
            <a:avLst/>
          </a:prstGeom>
          <a:noFill/>
          <a:ln>
            <a:noFill/>
          </a:ln>
        </p:spPr>
      </p:pic>
      <p:sp>
        <p:nvSpPr>
          <p:cNvPr id="3039" name="Google Shape;3039;p136"/>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0" name="Google Shape;3040;p136"/>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41" name="Google Shape;3041;p136" descr="Imagen que contiene Sitio web&#10;&#10;Descripción generada automáticamente"/>
          <p:cNvPicPr preferRelativeResize="0"/>
          <p:nvPr/>
        </p:nvPicPr>
        <p:blipFill rotWithShape="1">
          <a:blip r:embed="rId6">
            <a:alphaModFix/>
          </a:blip>
          <a:srcRect/>
          <a:stretch/>
        </p:blipFill>
        <p:spPr>
          <a:xfrm>
            <a:off x="4490638" y="5730886"/>
            <a:ext cx="1308182" cy="453739"/>
          </a:xfrm>
          <a:prstGeom prst="rect">
            <a:avLst/>
          </a:prstGeom>
          <a:noFill/>
          <a:ln>
            <a:noFill/>
          </a:ln>
        </p:spPr>
      </p:pic>
      <p:pic>
        <p:nvPicPr>
          <p:cNvPr id="3042" name="Google Shape;3042;p136" descr="Imagen que contiene Interfaz de usuario gráfica&#10;&#10;Descripción generada automáticamente"/>
          <p:cNvPicPr preferRelativeResize="0"/>
          <p:nvPr/>
        </p:nvPicPr>
        <p:blipFill rotWithShape="1">
          <a:blip r:embed="rId7">
            <a:alphaModFix/>
          </a:blip>
          <a:srcRect/>
          <a:stretch/>
        </p:blipFill>
        <p:spPr>
          <a:xfrm>
            <a:off x="5798820" y="5726184"/>
            <a:ext cx="1304532" cy="442309"/>
          </a:xfrm>
          <a:prstGeom prst="rect">
            <a:avLst/>
          </a:prstGeom>
          <a:noFill/>
          <a:ln>
            <a:noFill/>
          </a:ln>
        </p:spPr>
      </p:pic>
      <p:pic>
        <p:nvPicPr>
          <p:cNvPr id="3043" name="Google Shape;3043;p136" descr="Icono&#10;&#10;Descripción generada automáticamente"/>
          <p:cNvPicPr preferRelativeResize="0"/>
          <p:nvPr/>
        </p:nvPicPr>
        <p:blipFill rotWithShape="1">
          <a:blip r:embed="rId8">
            <a:alphaModFix/>
          </a:blip>
          <a:srcRect/>
          <a:stretch/>
        </p:blipFill>
        <p:spPr>
          <a:xfrm>
            <a:off x="6886182" y="5805033"/>
            <a:ext cx="434340" cy="539422"/>
          </a:xfrm>
          <a:prstGeom prst="rect">
            <a:avLst/>
          </a:prstGeom>
          <a:noFill/>
          <a:ln>
            <a:noFill/>
          </a:ln>
        </p:spPr>
      </p:pic>
      <p:sp>
        <p:nvSpPr>
          <p:cNvPr id="3044" name="Google Shape;3044;p136"/>
          <p:cNvSpPr/>
          <p:nvPr/>
        </p:nvSpPr>
        <p:spPr>
          <a:xfrm>
            <a:off x="451350" y="884175"/>
            <a:ext cx="32058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049"/>
        <p:cNvGrpSpPr/>
        <p:nvPr/>
      </p:nvGrpSpPr>
      <p:grpSpPr>
        <a:xfrm>
          <a:off x="0" y="0"/>
          <a:ext cx="0" cy="0"/>
          <a:chOff x="0" y="0"/>
          <a:chExt cx="0" cy="0"/>
        </a:xfrm>
      </p:grpSpPr>
      <p:sp>
        <p:nvSpPr>
          <p:cNvPr id="3050" name="Google Shape;3050;p137"/>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3051" name="Google Shape;3051;p137"/>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2" name="Google Shape;3052;p137"/>
          <p:cNvSpPr/>
          <p:nvPr/>
        </p:nvSpPr>
        <p:spPr>
          <a:xfrm>
            <a:off x="525781" y="1383644"/>
            <a:ext cx="10629295" cy="67661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laboratorios son sitios en los que se manipulan productos químicos, sustancias o agentes biológicos peligrosos, lo que sumado a las operaciones específicas que se realizan, hace que normalmente presenten un elevado riesgo para la salud.</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p:txBody>
      </p:sp>
      <p:sp>
        <p:nvSpPr>
          <p:cNvPr id="3053" name="Google Shape;3053;p137"/>
          <p:cNvSpPr txBox="1"/>
          <p:nvPr/>
        </p:nvSpPr>
        <p:spPr>
          <a:xfrm>
            <a:off x="525781" y="2143899"/>
            <a:ext cx="10629295"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Por sus propias características el trabajo que se realiza en el laboratorio presenta una serie de riesgos de origen y consecuencias muy variadas, relacionados básicamente con las instalaciones, los productos que se manipulan y las operaciones que se realizan con ellos. Haz clic en el botón siguiente para ver los tipos de peligros:</a:t>
            </a:r>
            <a:endParaRPr/>
          </a:p>
        </p:txBody>
      </p:sp>
      <p:sp>
        <p:nvSpPr>
          <p:cNvPr id="3054" name="Google Shape;3054;p137"/>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5" name="Google Shape;3055;p137"/>
          <p:cNvSpPr/>
          <p:nvPr/>
        </p:nvSpPr>
        <p:spPr>
          <a:xfrm>
            <a:off x="4074393" y="2742861"/>
            <a:ext cx="3390854" cy="2900422"/>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6" name="Google Shape;3056;p137"/>
          <p:cNvSpPr/>
          <p:nvPr/>
        </p:nvSpPr>
        <p:spPr>
          <a:xfrm>
            <a:off x="7663239" y="3046131"/>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7" name="Google Shape;3057;p137"/>
          <p:cNvSpPr txBox="1"/>
          <p:nvPr/>
        </p:nvSpPr>
        <p:spPr>
          <a:xfrm>
            <a:off x="4936135" y="2920038"/>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sp>
        <p:nvSpPr>
          <p:cNvPr id="3058" name="Google Shape;3058;p137"/>
          <p:cNvSpPr txBox="1"/>
          <p:nvPr/>
        </p:nvSpPr>
        <p:spPr>
          <a:xfrm>
            <a:off x="4805543" y="5216206"/>
            <a:ext cx="209878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Corrosivo para metales</a:t>
            </a:r>
            <a:endParaRPr/>
          </a:p>
        </p:txBody>
      </p:sp>
      <p:sp>
        <p:nvSpPr>
          <p:cNvPr id="3059" name="Google Shape;3059;p137"/>
          <p:cNvSpPr/>
          <p:nvPr/>
        </p:nvSpPr>
        <p:spPr>
          <a:xfrm>
            <a:off x="4215550" y="3276021"/>
            <a:ext cx="1880450"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corrosivometales.png</a:t>
            </a:r>
            <a:endParaRPr sz="1400">
              <a:solidFill>
                <a:schemeClr val="dk1"/>
              </a:solidFill>
              <a:latin typeface="Open Sans"/>
              <a:ea typeface="Open Sans"/>
              <a:cs typeface="Open Sans"/>
              <a:sym typeface="Open Sans"/>
            </a:endParaRPr>
          </a:p>
        </p:txBody>
      </p:sp>
      <p:pic>
        <p:nvPicPr>
          <p:cNvPr id="3060" name="Google Shape;3060;p137" descr="Imagen que contiene objeto, firmar, parada, reloj&#10;&#10;Descripción generada automáticamente"/>
          <p:cNvPicPr preferRelativeResize="0"/>
          <p:nvPr/>
        </p:nvPicPr>
        <p:blipFill rotWithShape="1">
          <a:blip r:embed="rId3">
            <a:alphaModFix/>
          </a:blip>
          <a:srcRect/>
          <a:stretch/>
        </p:blipFill>
        <p:spPr>
          <a:xfrm>
            <a:off x="4852484" y="3212426"/>
            <a:ext cx="1886587" cy="1893523"/>
          </a:xfrm>
          <a:prstGeom prst="rect">
            <a:avLst/>
          </a:prstGeom>
          <a:noFill/>
          <a:ln>
            <a:noFill/>
          </a:ln>
        </p:spPr>
      </p:pic>
      <p:sp>
        <p:nvSpPr>
          <p:cNvPr id="3061" name="Google Shape;3061;p137"/>
          <p:cNvSpPr/>
          <p:nvPr/>
        </p:nvSpPr>
        <p:spPr>
          <a:xfrm>
            <a:off x="1074182" y="3066232"/>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2" name="Google Shape;3062;p137"/>
          <p:cNvSpPr txBox="1"/>
          <p:nvPr/>
        </p:nvSpPr>
        <p:spPr>
          <a:xfrm>
            <a:off x="1568941" y="3238215"/>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sp>
        <p:nvSpPr>
          <p:cNvPr id="3063" name="Google Shape;3063;p137"/>
          <p:cNvSpPr txBox="1"/>
          <p:nvPr/>
        </p:nvSpPr>
        <p:spPr>
          <a:xfrm>
            <a:off x="1583947" y="4949075"/>
            <a:ext cx="172334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Gases comprimidos</a:t>
            </a:r>
            <a:endParaRPr/>
          </a:p>
        </p:txBody>
      </p:sp>
      <p:pic>
        <p:nvPicPr>
          <p:cNvPr id="3064" name="Google Shape;3064;p137" descr="Forma, Flecha&#10;&#10;Descripción generada automáticamente"/>
          <p:cNvPicPr preferRelativeResize="0"/>
          <p:nvPr/>
        </p:nvPicPr>
        <p:blipFill rotWithShape="1">
          <a:blip r:embed="rId4">
            <a:alphaModFix/>
          </a:blip>
          <a:srcRect/>
          <a:stretch/>
        </p:blipFill>
        <p:spPr>
          <a:xfrm>
            <a:off x="1729091" y="3581941"/>
            <a:ext cx="1298818" cy="1303593"/>
          </a:xfrm>
          <a:prstGeom prst="rect">
            <a:avLst/>
          </a:prstGeom>
          <a:noFill/>
          <a:ln>
            <a:noFill/>
          </a:ln>
        </p:spPr>
      </p:pic>
      <p:sp>
        <p:nvSpPr>
          <p:cNvPr id="3065" name="Google Shape;3065;p137"/>
          <p:cNvSpPr txBox="1"/>
          <p:nvPr/>
        </p:nvSpPr>
        <p:spPr>
          <a:xfrm>
            <a:off x="8155819" y="3132046"/>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066" name="Google Shape;3066;p137"/>
          <p:cNvSpPr txBox="1"/>
          <p:nvPr/>
        </p:nvSpPr>
        <p:spPr>
          <a:xfrm>
            <a:off x="8289493" y="4937096"/>
            <a:ext cx="160483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Toxicidad aguda</a:t>
            </a:r>
            <a:endParaRPr/>
          </a:p>
        </p:txBody>
      </p:sp>
      <p:pic>
        <p:nvPicPr>
          <p:cNvPr id="3067" name="Google Shape;3067;p137" descr="Forma&#10;&#10;Descripción generada automáticamente"/>
          <p:cNvPicPr preferRelativeResize="0"/>
          <p:nvPr/>
        </p:nvPicPr>
        <p:blipFill rotWithShape="1">
          <a:blip r:embed="rId5">
            <a:alphaModFix/>
          </a:blip>
          <a:srcRect/>
          <a:stretch/>
        </p:blipFill>
        <p:spPr>
          <a:xfrm>
            <a:off x="8429434" y="3588003"/>
            <a:ext cx="1234029" cy="1238566"/>
          </a:xfrm>
          <a:prstGeom prst="rect">
            <a:avLst/>
          </a:prstGeom>
          <a:noFill/>
          <a:ln>
            <a:noFill/>
          </a:ln>
        </p:spPr>
      </p:pic>
      <p:sp>
        <p:nvSpPr>
          <p:cNvPr id="3068" name="Google Shape;3068;p137"/>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9" name="Google Shape;3069;p137"/>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70" name="Google Shape;3070;p137" descr="Imagen que contiene Sitio web&#10;&#10;Descripción generada automáticamente"/>
          <p:cNvPicPr preferRelativeResize="0"/>
          <p:nvPr/>
        </p:nvPicPr>
        <p:blipFill rotWithShape="1">
          <a:blip r:embed="rId6">
            <a:alphaModFix/>
          </a:blip>
          <a:srcRect/>
          <a:stretch/>
        </p:blipFill>
        <p:spPr>
          <a:xfrm>
            <a:off x="4490638" y="5730886"/>
            <a:ext cx="1308182" cy="453739"/>
          </a:xfrm>
          <a:prstGeom prst="rect">
            <a:avLst/>
          </a:prstGeom>
          <a:noFill/>
          <a:ln>
            <a:noFill/>
          </a:ln>
        </p:spPr>
      </p:pic>
      <p:pic>
        <p:nvPicPr>
          <p:cNvPr id="3071" name="Google Shape;3071;p137" descr="Imagen que contiene Interfaz de usuario gráfica&#10;&#10;Descripción generada automáticamente"/>
          <p:cNvPicPr preferRelativeResize="0"/>
          <p:nvPr/>
        </p:nvPicPr>
        <p:blipFill rotWithShape="1">
          <a:blip r:embed="rId7">
            <a:alphaModFix/>
          </a:blip>
          <a:srcRect/>
          <a:stretch/>
        </p:blipFill>
        <p:spPr>
          <a:xfrm>
            <a:off x="5798820" y="5726184"/>
            <a:ext cx="1304532" cy="442309"/>
          </a:xfrm>
          <a:prstGeom prst="rect">
            <a:avLst/>
          </a:prstGeom>
          <a:noFill/>
          <a:ln>
            <a:noFill/>
          </a:ln>
        </p:spPr>
      </p:pic>
      <p:pic>
        <p:nvPicPr>
          <p:cNvPr id="3072" name="Google Shape;3072;p137" descr="Icono&#10;&#10;Descripción generada automáticamente"/>
          <p:cNvPicPr preferRelativeResize="0"/>
          <p:nvPr/>
        </p:nvPicPr>
        <p:blipFill rotWithShape="1">
          <a:blip r:embed="rId8">
            <a:alphaModFix/>
          </a:blip>
          <a:srcRect/>
          <a:stretch/>
        </p:blipFill>
        <p:spPr>
          <a:xfrm>
            <a:off x="6886182" y="5805033"/>
            <a:ext cx="434340" cy="539422"/>
          </a:xfrm>
          <a:prstGeom prst="rect">
            <a:avLst/>
          </a:prstGeom>
          <a:noFill/>
          <a:ln>
            <a:noFill/>
          </a:ln>
        </p:spPr>
      </p:pic>
      <p:sp>
        <p:nvSpPr>
          <p:cNvPr id="3073" name="Google Shape;3073;p137"/>
          <p:cNvSpPr/>
          <p:nvPr/>
        </p:nvSpPr>
        <p:spPr>
          <a:xfrm>
            <a:off x="451349" y="884175"/>
            <a:ext cx="33039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078"/>
        <p:cNvGrpSpPr/>
        <p:nvPr/>
      </p:nvGrpSpPr>
      <p:grpSpPr>
        <a:xfrm>
          <a:off x="0" y="0"/>
          <a:ext cx="0" cy="0"/>
          <a:chOff x="0" y="0"/>
          <a:chExt cx="0" cy="0"/>
        </a:xfrm>
      </p:grpSpPr>
      <p:sp>
        <p:nvSpPr>
          <p:cNvPr id="3079" name="Google Shape;3079;p138"/>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3080" name="Google Shape;3080;p138"/>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1" name="Google Shape;3081;p138"/>
          <p:cNvSpPr/>
          <p:nvPr/>
        </p:nvSpPr>
        <p:spPr>
          <a:xfrm>
            <a:off x="525781" y="1383644"/>
            <a:ext cx="10629295" cy="67661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laboratorios son sitios en los que se manipulan productos químicos, sustancias o agentes biológicos peligrosos, lo que sumado a las operaciones específicas que se realizan, hace que normalmente presenten un elevado riesgo para la salud.</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p:txBody>
      </p:sp>
      <p:sp>
        <p:nvSpPr>
          <p:cNvPr id="3082" name="Google Shape;3082;p138"/>
          <p:cNvSpPr txBox="1"/>
          <p:nvPr/>
        </p:nvSpPr>
        <p:spPr>
          <a:xfrm>
            <a:off x="525781" y="2143899"/>
            <a:ext cx="10629295"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Por sus propias características el trabajo que se realiza en el laboratorio presenta una serie de riesgos de origen y consecuencias muy variadas, relacionados básicamente con las instalaciones, los productos que se manipulan y las operaciones que se realizan con ellos. Haz clic en el botón siguiente para ver los tipos de peligros:</a:t>
            </a:r>
            <a:endParaRPr/>
          </a:p>
        </p:txBody>
      </p:sp>
      <p:sp>
        <p:nvSpPr>
          <p:cNvPr id="3083" name="Google Shape;3083;p138"/>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4" name="Google Shape;3084;p138"/>
          <p:cNvSpPr/>
          <p:nvPr/>
        </p:nvSpPr>
        <p:spPr>
          <a:xfrm>
            <a:off x="4074393" y="2742861"/>
            <a:ext cx="3390854" cy="2900422"/>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5" name="Google Shape;3085;p138"/>
          <p:cNvSpPr/>
          <p:nvPr/>
        </p:nvSpPr>
        <p:spPr>
          <a:xfrm>
            <a:off x="7663239" y="3046131"/>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6" name="Google Shape;3086;p138"/>
          <p:cNvSpPr txBox="1"/>
          <p:nvPr/>
        </p:nvSpPr>
        <p:spPr>
          <a:xfrm>
            <a:off x="4936135" y="2851458"/>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087" name="Google Shape;3087;p138"/>
          <p:cNvSpPr txBox="1"/>
          <p:nvPr/>
        </p:nvSpPr>
        <p:spPr>
          <a:xfrm>
            <a:off x="5134239" y="5180936"/>
            <a:ext cx="160483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Toxicidad aguda</a:t>
            </a:r>
            <a:endParaRPr/>
          </a:p>
        </p:txBody>
      </p:sp>
      <p:sp>
        <p:nvSpPr>
          <p:cNvPr id="3088" name="Google Shape;3088;p138"/>
          <p:cNvSpPr/>
          <p:nvPr/>
        </p:nvSpPr>
        <p:spPr>
          <a:xfrm>
            <a:off x="4347187" y="3343901"/>
            <a:ext cx="1748813"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toxicidadaguda.png</a:t>
            </a:r>
            <a:endParaRPr sz="1400">
              <a:solidFill>
                <a:schemeClr val="dk1"/>
              </a:solidFill>
              <a:latin typeface="Open Sans"/>
              <a:ea typeface="Open Sans"/>
              <a:cs typeface="Open Sans"/>
              <a:sym typeface="Open Sans"/>
            </a:endParaRPr>
          </a:p>
        </p:txBody>
      </p:sp>
      <p:pic>
        <p:nvPicPr>
          <p:cNvPr id="3089" name="Google Shape;3089;p138" descr="Forma&#10;&#10;Descripción generada automáticamente"/>
          <p:cNvPicPr preferRelativeResize="0"/>
          <p:nvPr/>
        </p:nvPicPr>
        <p:blipFill rotWithShape="1">
          <a:blip r:embed="rId3">
            <a:alphaModFix/>
          </a:blip>
          <a:srcRect/>
          <a:stretch/>
        </p:blipFill>
        <p:spPr>
          <a:xfrm>
            <a:off x="4839743" y="3358963"/>
            <a:ext cx="1838261" cy="1845019"/>
          </a:xfrm>
          <a:prstGeom prst="rect">
            <a:avLst/>
          </a:prstGeom>
          <a:noFill/>
          <a:ln>
            <a:noFill/>
          </a:ln>
        </p:spPr>
      </p:pic>
      <p:sp>
        <p:nvSpPr>
          <p:cNvPr id="3090" name="Google Shape;3090;p138"/>
          <p:cNvSpPr/>
          <p:nvPr/>
        </p:nvSpPr>
        <p:spPr>
          <a:xfrm>
            <a:off x="1084271" y="3092899"/>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1" name="Google Shape;3091;p138"/>
          <p:cNvSpPr txBox="1"/>
          <p:nvPr/>
        </p:nvSpPr>
        <p:spPr>
          <a:xfrm>
            <a:off x="1520740" y="3282074"/>
            <a:ext cx="169575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002060"/>
                </a:solidFill>
                <a:latin typeface="Open Sans"/>
                <a:ea typeface="Open Sans"/>
                <a:cs typeface="Open Sans"/>
                <a:sym typeface="Open Sans"/>
              </a:rPr>
              <a:t>PELIGROS FÍSICOS</a:t>
            </a:r>
            <a:endParaRPr/>
          </a:p>
        </p:txBody>
      </p:sp>
      <p:sp>
        <p:nvSpPr>
          <p:cNvPr id="3092" name="Google Shape;3092;p138"/>
          <p:cNvSpPr txBox="1"/>
          <p:nvPr/>
        </p:nvSpPr>
        <p:spPr>
          <a:xfrm>
            <a:off x="1357091" y="4878454"/>
            <a:ext cx="209878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Corrosivo para metales</a:t>
            </a:r>
            <a:endParaRPr/>
          </a:p>
        </p:txBody>
      </p:sp>
      <p:pic>
        <p:nvPicPr>
          <p:cNvPr id="3093" name="Google Shape;3093;p138" descr="Imagen que contiene objeto, firmar, parada, reloj&#10;&#10;Descripción generada automáticamente"/>
          <p:cNvPicPr preferRelativeResize="0"/>
          <p:nvPr/>
        </p:nvPicPr>
        <p:blipFill rotWithShape="1">
          <a:blip r:embed="rId4">
            <a:alphaModFix/>
          </a:blip>
          <a:srcRect/>
          <a:stretch/>
        </p:blipFill>
        <p:spPr>
          <a:xfrm>
            <a:off x="1782425" y="3719260"/>
            <a:ext cx="1172382" cy="1176692"/>
          </a:xfrm>
          <a:prstGeom prst="rect">
            <a:avLst/>
          </a:prstGeom>
          <a:noFill/>
          <a:ln>
            <a:noFill/>
          </a:ln>
        </p:spPr>
      </p:pic>
      <p:sp>
        <p:nvSpPr>
          <p:cNvPr id="3094" name="Google Shape;3094;p138"/>
          <p:cNvSpPr txBox="1"/>
          <p:nvPr/>
        </p:nvSpPr>
        <p:spPr>
          <a:xfrm>
            <a:off x="8207489" y="3107758"/>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095" name="Google Shape;3095;p138"/>
          <p:cNvSpPr txBox="1"/>
          <p:nvPr/>
        </p:nvSpPr>
        <p:spPr>
          <a:xfrm>
            <a:off x="8252949" y="4980924"/>
            <a:ext cx="160483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Corrosión cutánea</a:t>
            </a:r>
            <a:endParaRPr/>
          </a:p>
        </p:txBody>
      </p:sp>
      <p:pic>
        <p:nvPicPr>
          <p:cNvPr id="3096" name="Google Shape;3096;p138" descr="Imagen que contiene objeto, firmar, parada, reloj&#10;&#10;Descripción generada automáticamente"/>
          <p:cNvPicPr preferRelativeResize="0"/>
          <p:nvPr/>
        </p:nvPicPr>
        <p:blipFill rotWithShape="1">
          <a:blip r:embed="rId4">
            <a:alphaModFix/>
          </a:blip>
          <a:srcRect/>
          <a:stretch/>
        </p:blipFill>
        <p:spPr>
          <a:xfrm>
            <a:off x="8345870" y="3574462"/>
            <a:ext cx="1418991" cy="1424208"/>
          </a:xfrm>
          <a:prstGeom prst="rect">
            <a:avLst/>
          </a:prstGeom>
          <a:noFill/>
          <a:ln>
            <a:noFill/>
          </a:ln>
        </p:spPr>
      </p:pic>
      <p:sp>
        <p:nvSpPr>
          <p:cNvPr id="3097" name="Google Shape;3097;p138"/>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8" name="Google Shape;3098;p138"/>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99" name="Google Shape;3099;p138" descr="Imagen que contiene Sitio web&#10;&#10;Descripción generada automáticamente"/>
          <p:cNvPicPr preferRelativeResize="0"/>
          <p:nvPr/>
        </p:nvPicPr>
        <p:blipFill rotWithShape="1">
          <a:blip r:embed="rId5">
            <a:alphaModFix/>
          </a:blip>
          <a:srcRect/>
          <a:stretch/>
        </p:blipFill>
        <p:spPr>
          <a:xfrm>
            <a:off x="4490638" y="5730886"/>
            <a:ext cx="1308182" cy="453739"/>
          </a:xfrm>
          <a:prstGeom prst="rect">
            <a:avLst/>
          </a:prstGeom>
          <a:noFill/>
          <a:ln>
            <a:noFill/>
          </a:ln>
        </p:spPr>
      </p:pic>
      <p:pic>
        <p:nvPicPr>
          <p:cNvPr id="3100" name="Google Shape;3100;p138" descr="Imagen que contiene Interfaz de usuario gráfica&#10;&#10;Descripción generada automáticamente"/>
          <p:cNvPicPr preferRelativeResize="0"/>
          <p:nvPr/>
        </p:nvPicPr>
        <p:blipFill rotWithShape="1">
          <a:blip r:embed="rId6">
            <a:alphaModFix/>
          </a:blip>
          <a:srcRect/>
          <a:stretch/>
        </p:blipFill>
        <p:spPr>
          <a:xfrm>
            <a:off x="5798820" y="5726184"/>
            <a:ext cx="1304532" cy="442309"/>
          </a:xfrm>
          <a:prstGeom prst="rect">
            <a:avLst/>
          </a:prstGeom>
          <a:noFill/>
          <a:ln>
            <a:noFill/>
          </a:ln>
        </p:spPr>
      </p:pic>
      <p:pic>
        <p:nvPicPr>
          <p:cNvPr id="3101" name="Google Shape;3101;p138" descr="Icono&#10;&#10;Descripción generada automáticamente"/>
          <p:cNvPicPr preferRelativeResize="0"/>
          <p:nvPr/>
        </p:nvPicPr>
        <p:blipFill rotWithShape="1">
          <a:blip r:embed="rId7">
            <a:alphaModFix/>
          </a:blip>
          <a:srcRect/>
          <a:stretch/>
        </p:blipFill>
        <p:spPr>
          <a:xfrm>
            <a:off x="6886182" y="5805033"/>
            <a:ext cx="434340" cy="539422"/>
          </a:xfrm>
          <a:prstGeom prst="rect">
            <a:avLst/>
          </a:prstGeom>
          <a:noFill/>
          <a:ln>
            <a:noFill/>
          </a:ln>
        </p:spPr>
      </p:pic>
      <p:sp>
        <p:nvSpPr>
          <p:cNvPr id="3102" name="Google Shape;3102;p138"/>
          <p:cNvSpPr/>
          <p:nvPr/>
        </p:nvSpPr>
        <p:spPr>
          <a:xfrm>
            <a:off x="451349" y="884175"/>
            <a:ext cx="34722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107"/>
        <p:cNvGrpSpPr/>
        <p:nvPr/>
      </p:nvGrpSpPr>
      <p:grpSpPr>
        <a:xfrm>
          <a:off x="0" y="0"/>
          <a:ext cx="0" cy="0"/>
          <a:chOff x="0" y="0"/>
          <a:chExt cx="0" cy="0"/>
        </a:xfrm>
      </p:grpSpPr>
      <p:sp>
        <p:nvSpPr>
          <p:cNvPr id="3108" name="Google Shape;3108;p139"/>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3109" name="Google Shape;3109;p139"/>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0" name="Google Shape;3110;p139"/>
          <p:cNvSpPr/>
          <p:nvPr/>
        </p:nvSpPr>
        <p:spPr>
          <a:xfrm>
            <a:off x="525781" y="1383644"/>
            <a:ext cx="10629295" cy="67661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laboratorios son sitios en los que se manipulan productos químicos, sustancias o agentes biológicos peligrosos, lo que sumado a las operaciones específicas que se realizan, hace que normalmente presenten un elevado riesgo para la salud.</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p:txBody>
      </p:sp>
      <p:sp>
        <p:nvSpPr>
          <p:cNvPr id="3111" name="Google Shape;3111;p139"/>
          <p:cNvSpPr txBox="1"/>
          <p:nvPr/>
        </p:nvSpPr>
        <p:spPr>
          <a:xfrm>
            <a:off x="525781" y="2143899"/>
            <a:ext cx="10629295"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Por sus propias características el trabajo que se realiza en el laboratorio presenta una serie de riesgos de origen y consecuencias muy variadas, relacionados básicamente con las instalaciones, los productos que se manipulan y las operaciones que se realizan con ellos. Haz clic en el botón siguiente para ver los tipos de peligros:</a:t>
            </a:r>
            <a:endParaRPr/>
          </a:p>
        </p:txBody>
      </p:sp>
      <p:sp>
        <p:nvSpPr>
          <p:cNvPr id="3112" name="Google Shape;3112;p139"/>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3" name="Google Shape;3113;p139"/>
          <p:cNvSpPr/>
          <p:nvPr/>
        </p:nvSpPr>
        <p:spPr>
          <a:xfrm>
            <a:off x="4074393" y="2742861"/>
            <a:ext cx="3390854" cy="2900422"/>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4" name="Google Shape;3114;p139"/>
          <p:cNvSpPr/>
          <p:nvPr/>
        </p:nvSpPr>
        <p:spPr>
          <a:xfrm>
            <a:off x="7663239" y="3046131"/>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5" name="Google Shape;3115;p139"/>
          <p:cNvSpPr txBox="1"/>
          <p:nvPr/>
        </p:nvSpPr>
        <p:spPr>
          <a:xfrm>
            <a:off x="4936135" y="2851458"/>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116" name="Google Shape;3116;p139"/>
          <p:cNvSpPr txBox="1"/>
          <p:nvPr/>
        </p:nvSpPr>
        <p:spPr>
          <a:xfrm>
            <a:off x="5038012" y="5180936"/>
            <a:ext cx="160483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Corrosión cutánea</a:t>
            </a:r>
            <a:endParaRPr/>
          </a:p>
        </p:txBody>
      </p:sp>
      <p:sp>
        <p:nvSpPr>
          <p:cNvPr id="3117" name="Google Shape;3117;p139"/>
          <p:cNvSpPr/>
          <p:nvPr/>
        </p:nvSpPr>
        <p:spPr>
          <a:xfrm>
            <a:off x="4126308" y="3358963"/>
            <a:ext cx="1880450"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corrosivometales.png</a:t>
            </a:r>
            <a:endParaRPr sz="1400">
              <a:solidFill>
                <a:schemeClr val="dk1"/>
              </a:solidFill>
              <a:latin typeface="Open Sans"/>
              <a:ea typeface="Open Sans"/>
              <a:cs typeface="Open Sans"/>
              <a:sym typeface="Open Sans"/>
            </a:endParaRPr>
          </a:p>
        </p:txBody>
      </p:sp>
      <p:pic>
        <p:nvPicPr>
          <p:cNvPr id="3118" name="Google Shape;3118;p139" descr="Imagen que contiene objeto, firmar, parada, reloj&#10;&#10;Descripción generada automáticamente"/>
          <p:cNvPicPr preferRelativeResize="0"/>
          <p:nvPr/>
        </p:nvPicPr>
        <p:blipFill rotWithShape="1">
          <a:blip r:embed="rId3">
            <a:alphaModFix/>
          </a:blip>
          <a:srcRect/>
          <a:stretch/>
        </p:blipFill>
        <p:spPr>
          <a:xfrm>
            <a:off x="4852484" y="3212426"/>
            <a:ext cx="1886587" cy="1893523"/>
          </a:xfrm>
          <a:prstGeom prst="rect">
            <a:avLst/>
          </a:prstGeom>
          <a:noFill/>
          <a:ln>
            <a:noFill/>
          </a:ln>
        </p:spPr>
      </p:pic>
      <p:sp>
        <p:nvSpPr>
          <p:cNvPr id="3119" name="Google Shape;3119;p139"/>
          <p:cNvSpPr/>
          <p:nvPr/>
        </p:nvSpPr>
        <p:spPr>
          <a:xfrm>
            <a:off x="1084271" y="3092899"/>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0" name="Google Shape;3120;p139"/>
          <p:cNvSpPr txBox="1"/>
          <p:nvPr/>
        </p:nvSpPr>
        <p:spPr>
          <a:xfrm>
            <a:off x="1542891" y="3191120"/>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121" name="Google Shape;3121;p139"/>
          <p:cNvSpPr txBox="1"/>
          <p:nvPr/>
        </p:nvSpPr>
        <p:spPr>
          <a:xfrm>
            <a:off x="1676565" y="4996170"/>
            <a:ext cx="160483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Toxicidad aguda</a:t>
            </a:r>
            <a:endParaRPr/>
          </a:p>
        </p:txBody>
      </p:sp>
      <p:pic>
        <p:nvPicPr>
          <p:cNvPr id="3122" name="Google Shape;3122;p139" descr="Forma&#10;&#10;Descripción generada automáticamente"/>
          <p:cNvPicPr preferRelativeResize="0"/>
          <p:nvPr/>
        </p:nvPicPr>
        <p:blipFill rotWithShape="1">
          <a:blip r:embed="rId4">
            <a:alphaModFix/>
          </a:blip>
          <a:srcRect/>
          <a:stretch/>
        </p:blipFill>
        <p:spPr>
          <a:xfrm>
            <a:off x="1816506" y="3647077"/>
            <a:ext cx="1234029" cy="1238566"/>
          </a:xfrm>
          <a:prstGeom prst="rect">
            <a:avLst/>
          </a:prstGeom>
          <a:noFill/>
          <a:ln>
            <a:noFill/>
          </a:ln>
        </p:spPr>
      </p:pic>
      <p:sp>
        <p:nvSpPr>
          <p:cNvPr id="3123" name="Google Shape;3123;p139"/>
          <p:cNvSpPr txBox="1"/>
          <p:nvPr/>
        </p:nvSpPr>
        <p:spPr>
          <a:xfrm>
            <a:off x="8267968" y="3122618"/>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124" name="Google Shape;3124;p139"/>
          <p:cNvSpPr txBox="1"/>
          <p:nvPr/>
        </p:nvSpPr>
        <p:spPr>
          <a:xfrm>
            <a:off x="8313428" y="4919559"/>
            <a:ext cx="160483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Irritación cutánea</a:t>
            </a:r>
            <a:endParaRPr/>
          </a:p>
        </p:txBody>
      </p:sp>
      <p:pic>
        <p:nvPicPr>
          <p:cNvPr id="3125" name="Google Shape;3125;p139" descr="Forma, Flecha&#10;&#10;Descripción generada automáticamente"/>
          <p:cNvPicPr preferRelativeResize="0"/>
          <p:nvPr/>
        </p:nvPicPr>
        <p:blipFill rotWithShape="1">
          <a:blip r:embed="rId5">
            <a:alphaModFix/>
          </a:blip>
          <a:srcRect/>
          <a:stretch/>
        </p:blipFill>
        <p:spPr>
          <a:xfrm>
            <a:off x="8502396" y="3615061"/>
            <a:ext cx="1226897" cy="1231408"/>
          </a:xfrm>
          <a:prstGeom prst="rect">
            <a:avLst/>
          </a:prstGeom>
          <a:noFill/>
          <a:ln>
            <a:noFill/>
          </a:ln>
        </p:spPr>
      </p:pic>
      <p:sp>
        <p:nvSpPr>
          <p:cNvPr id="3126" name="Google Shape;3126;p139"/>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7" name="Google Shape;3127;p139"/>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28" name="Google Shape;3128;p139" descr="Imagen que contiene Sitio web&#10;&#10;Descripción generada automáticamente"/>
          <p:cNvPicPr preferRelativeResize="0"/>
          <p:nvPr/>
        </p:nvPicPr>
        <p:blipFill rotWithShape="1">
          <a:blip r:embed="rId6">
            <a:alphaModFix/>
          </a:blip>
          <a:srcRect/>
          <a:stretch/>
        </p:blipFill>
        <p:spPr>
          <a:xfrm>
            <a:off x="4490638" y="5730886"/>
            <a:ext cx="1308182" cy="453739"/>
          </a:xfrm>
          <a:prstGeom prst="rect">
            <a:avLst/>
          </a:prstGeom>
          <a:noFill/>
          <a:ln>
            <a:noFill/>
          </a:ln>
        </p:spPr>
      </p:pic>
      <p:pic>
        <p:nvPicPr>
          <p:cNvPr id="3129" name="Google Shape;3129;p139" descr="Imagen que contiene Interfaz de usuario gráfica&#10;&#10;Descripción generada automáticamente"/>
          <p:cNvPicPr preferRelativeResize="0"/>
          <p:nvPr/>
        </p:nvPicPr>
        <p:blipFill rotWithShape="1">
          <a:blip r:embed="rId7">
            <a:alphaModFix/>
          </a:blip>
          <a:srcRect/>
          <a:stretch/>
        </p:blipFill>
        <p:spPr>
          <a:xfrm>
            <a:off x="5798820" y="5726184"/>
            <a:ext cx="1304532" cy="442309"/>
          </a:xfrm>
          <a:prstGeom prst="rect">
            <a:avLst/>
          </a:prstGeom>
          <a:noFill/>
          <a:ln>
            <a:noFill/>
          </a:ln>
        </p:spPr>
      </p:pic>
      <p:pic>
        <p:nvPicPr>
          <p:cNvPr id="3130" name="Google Shape;3130;p139" descr="Icono&#10;&#10;Descripción generada automáticamente"/>
          <p:cNvPicPr preferRelativeResize="0"/>
          <p:nvPr/>
        </p:nvPicPr>
        <p:blipFill rotWithShape="1">
          <a:blip r:embed="rId8">
            <a:alphaModFix/>
          </a:blip>
          <a:srcRect/>
          <a:stretch/>
        </p:blipFill>
        <p:spPr>
          <a:xfrm>
            <a:off x="6886182" y="5805033"/>
            <a:ext cx="434340" cy="539422"/>
          </a:xfrm>
          <a:prstGeom prst="rect">
            <a:avLst/>
          </a:prstGeom>
          <a:noFill/>
          <a:ln>
            <a:noFill/>
          </a:ln>
        </p:spPr>
      </p:pic>
      <p:sp>
        <p:nvSpPr>
          <p:cNvPr id="3131" name="Google Shape;3131;p139"/>
          <p:cNvSpPr/>
          <p:nvPr/>
        </p:nvSpPr>
        <p:spPr>
          <a:xfrm>
            <a:off x="451349" y="884175"/>
            <a:ext cx="32484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1.1</a:t>
            </a:r>
            <a:endParaRPr/>
          </a:p>
        </p:txBody>
      </p:sp>
      <p:pic>
        <p:nvPicPr>
          <p:cNvPr id="316" name="Google Shape;316;p14" descr="Icono&#10;&#10;Descripción generada automáticamente"/>
          <p:cNvPicPr preferRelativeResize="0"/>
          <p:nvPr/>
        </p:nvPicPr>
        <p:blipFill rotWithShape="1">
          <a:blip r:embed="rId3">
            <a:alphaModFix/>
          </a:blip>
          <a:srcRect/>
          <a:stretch/>
        </p:blipFill>
        <p:spPr>
          <a:xfrm>
            <a:off x="99515" y="1564356"/>
            <a:ext cx="2214849" cy="4320541"/>
          </a:xfrm>
          <a:prstGeom prst="rect">
            <a:avLst/>
          </a:prstGeom>
          <a:noFill/>
          <a:ln>
            <a:noFill/>
          </a:ln>
        </p:spPr>
      </p:pic>
      <p:sp>
        <p:nvSpPr>
          <p:cNvPr id="317" name="Google Shape;317;p14"/>
          <p:cNvSpPr/>
          <p:nvPr/>
        </p:nvSpPr>
        <p:spPr>
          <a:xfrm>
            <a:off x="424130" y="5558794"/>
            <a:ext cx="156562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Peligrofondo.png</a:t>
            </a:r>
            <a:endParaRPr sz="1400">
              <a:solidFill>
                <a:schemeClr val="dk1"/>
              </a:solidFill>
              <a:latin typeface="Open Sans"/>
              <a:ea typeface="Open Sans"/>
              <a:cs typeface="Open Sans"/>
              <a:sym typeface="Open Sans"/>
            </a:endParaRPr>
          </a:p>
        </p:txBody>
      </p:sp>
      <p:sp>
        <p:nvSpPr>
          <p:cNvPr id="318" name="Google Shape;318;p14"/>
          <p:cNvSpPr/>
          <p:nvPr/>
        </p:nvSpPr>
        <p:spPr>
          <a:xfrm>
            <a:off x="623477" y="982425"/>
            <a:ext cx="30498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Etiquetas y pictogramas</a:t>
            </a:r>
            <a:endParaRPr sz="1600" b="1">
              <a:solidFill>
                <a:srgbClr val="2C538E"/>
              </a:solidFill>
              <a:latin typeface="Open Sans"/>
              <a:ea typeface="Open Sans"/>
              <a:cs typeface="Open Sans"/>
              <a:sym typeface="Open Sans"/>
            </a:endParaRPr>
          </a:p>
        </p:txBody>
      </p:sp>
      <p:cxnSp>
        <p:nvCxnSpPr>
          <p:cNvPr id="319" name="Google Shape;319;p14"/>
          <p:cNvCxnSpPr/>
          <p:nvPr/>
        </p:nvCxnSpPr>
        <p:spPr>
          <a:xfrm>
            <a:off x="2582733" y="2106875"/>
            <a:ext cx="7182300" cy="0"/>
          </a:xfrm>
          <a:prstGeom prst="straightConnector1">
            <a:avLst/>
          </a:prstGeom>
          <a:noFill/>
          <a:ln w="76200" cap="flat" cmpd="sng">
            <a:solidFill>
              <a:schemeClr val="accent4"/>
            </a:solidFill>
            <a:prstDash val="solid"/>
            <a:miter lim="800000"/>
            <a:headEnd type="none" w="sm" len="sm"/>
            <a:tailEnd type="none" w="sm" len="sm"/>
          </a:ln>
        </p:spPr>
      </p:cxnSp>
      <p:sp>
        <p:nvSpPr>
          <p:cNvPr id="320" name="Google Shape;320;p14"/>
          <p:cNvSpPr txBox="1"/>
          <p:nvPr/>
        </p:nvSpPr>
        <p:spPr>
          <a:xfrm>
            <a:off x="2582724" y="1786400"/>
            <a:ext cx="68010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A continuación, la definición de etiquetas y pictogramas. Haz clic en cada botón.</a:t>
            </a:r>
            <a:endParaRPr/>
          </a:p>
          <a:p>
            <a:pPr marL="0" marR="0" lvl="0" indent="0" algn="just" rtl="0">
              <a:spcBef>
                <a:spcPts val="0"/>
              </a:spcBef>
              <a:spcAft>
                <a:spcPts val="0"/>
              </a:spcAft>
              <a:buNone/>
            </a:pPr>
            <a:endParaRPr sz="1300">
              <a:solidFill>
                <a:srgbClr val="3A3838"/>
              </a:solidFill>
              <a:latin typeface="Calibri"/>
              <a:ea typeface="Calibri"/>
              <a:cs typeface="Calibri"/>
              <a:sym typeface="Calibri"/>
            </a:endParaRPr>
          </a:p>
        </p:txBody>
      </p:sp>
      <p:sp>
        <p:nvSpPr>
          <p:cNvPr id="321" name="Google Shape;321;p14"/>
          <p:cNvSpPr/>
          <p:nvPr/>
        </p:nvSpPr>
        <p:spPr>
          <a:xfrm>
            <a:off x="2604997" y="2480485"/>
            <a:ext cx="2298473" cy="437355"/>
          </a:xfrm>
          <a:prstGeom prst="roundRect">
            <a:avLst>
              <a:gd name="adj" fmla="val 16667"/>
            </a:avLst>
          </a:prstGeom>
          <a:gradFill>
            <a:gsLst>
              <a:gs pos="0">
                <a:srgbClr val="F49F0A"/>
              </a:gs>
              <a:gs pos="51000">
                <a:srgbClr val="FFD966"/>
              </a:gs>
              <a:gs pos="100000">
                <a:srgbClr val="F49F0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ETIQUETADO</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322" name="Google Shape;322;p14"/>
          <p:cNvSpPr/>
          <p:nvPr/>
        </p:nvSpPr>
        <p:spPr>
          <a:xfrm>
            <a:off x="7466560" y="2506535"/>
            <a:ext cx="2298473" cy="437355"/>
          </a:xfrm>
          <a:prstGeom prst="roundRect">
            <a:avLst>
              <a:gd name="adj" fmla="val 16667"/>
            </a:avLst>
          </a:prstGeom>
          <a:gradFill>
            <a:gsLst>
              <a:gs pos="0">
                <a:srgbClr val="F49F0A"/>
              </a:gs>
              <a:gs pos="51000">
                <a:srgbClr val="FFD966"/>
              </a:gs>
              <a:gs pos="100000">
                <a:srgbClr val="F49F0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PICTOGRAMA</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323" name="Google Shape;323;p14"/>
          <p:cNvSpPr txBox="1"/>
          <p:nvPr/>
        </p:nvSpPr>
        <p:spPr>
          <a:xfrm>
            <a:off x="6096000" y="3243317"/>
            <a:ext cx="4909153" cy="12926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Los pictogramas de peligro son imágenes anexas a una etiqueta donde se incluyen los diferentes símbolos de peligro, advertencia y colores determinados para informar los daños que se pueden generar con la utilización de un determinado producto y/o sustancia o sus mezclas en la salud o el medio ambiente.</a:t>
            </a:r>
            <a:endParaRPr sz="1300">
              <a:solidFill>
                <a:srgbClr val="3A3838"/>
              </a:solidFill>
              <a:latin typeface="Calibri"/>
              <a:ea typeface="Calibri"/>
              <a:cs typeface="Calibri"/>
              <a:sym typeface="Calibri"/>
            </a:endParaRPr>
          </a:p>
        </p:txBody>
      </p:sp>
      <p:pic>
        <p:nvPicPr>
          <p:cNvPr id="324" name="Google Shape;324;p14" descr="Icono&#10;&#10;Descripción generada automáticamente"/>
          <p:cNvPicPr preferRelativeResize="0"/>
          <p:nvPr/>
        </p:nvPicPr>
        <p:blipFill rotWithShape="1">
          <a:blip r:embed="rId4">
            <a:alphaModFix/>
          </a:blip>
          <a:srcRect/>
          <a:stretch/>
        </p:blipFill>
        <p:spPr>
          <a:xfrm>
            <a:off x="9383647" y="2805103"/>
            <a:ext cx="374203" cy="464736"/>
          </a:xfrm>
          <a:prstGeom prst="rect">
            <a:avLst/>
          </a:prstGeom>
          <a:noFill/>
          <a:ln>
            <a:noFill/>
          </a:ln>
        </p:spPr>
      </p:pic>
      <p:pic>
        <p:nvPicPr>
          <p:cNvPr id="325" name="Google Shape;325;p14" descr="Patrón de fondo&#10;&#10;Descripción generada automáticamente"/>
          <p:cNvPicPr preferRelativeResize="0"/>
          <p:nvPr/>
        </p:nvPicPr>
        <p:blipFill rotWithShape="1">
          <a:blip r:embed="rId5">
            <a:alphaModFix/>
          </a:blip>
          <a:srcRect/>
          <a:stretch/>
        </p:blipFill>
        <p:spPr>
          <a:xfrm>
            <a:off x="6886337" y="4644990"/>
            <a:ext cx="3328478" cy="171061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136"/>
        <p:cNvGrpSpPr/>
        <p:nvPr/>
      </p:nvGrpSpPr>
      <p:grpSpPr>
        <a:xfrm>
          <a:off x="0" y="0"/>
          <a:ext cx="0" cy="0"/>
          <a:chOff x="0" y="0"/>
          <a:chExt cx="0" cy="0"/>
        </a:xfrm>
      </p:grpSpPr>
      <p:sp>
        <p:nvSpPr>
          <p:cNvPr id="3137" name="Google Shape;3137;p140"/>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3138" name="Google Shape;3138;p140"/>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9" name="Google Shape;3139;p140"/>
          <p:cNvSpPr/>
          <p:nvPr/>
        </p:nvSpPr>
        <p:spPr>
          <a:xfrm>
            <a:off x="525781" y="1383644"/>
            <a:ext cx="10629295" cy="67661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laboratorios son sitios en los que se manipulan productos químicos, sustancias o agentes biológicos peligrosos, lo que sumado a las operaciones específicas que se realizan, hace que normalmente presenten un elevado riesgo para la salud.</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p:txBody>
      </p:sp>
      <p:sp>
        <p:nvSpPr>
          <p:cNvPr id="3140" name="Google Shape;3140;p140"/>
          <p:cNvSpPr txBox="1"/>
          <p:nvPr/>
        </p:nvSpPr>
        <p:spPr>
          <a:xfrm>
            <a:off x="525781" y="2143899"/>
            <a:ext cx="10629295"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Por sus propias características el trabajo que se realiza en el laboratorio presenta una serie de riesgos de origen y consecuencias muy variadas, relacionados básicamente con las instalaciones, los productos que se manipulan y las operaciones que se realizan con ellos. Haz clic en el botón siguiente para ver los tipos de peligros:</a:t>
            </a:r>
            <a:endParaRPr/>
          </a:p>
        </p:txBody>
      </p:sp>
      <p:sp>
        <p:nvSpPr>
          <p:cNvPr id="3141" name="Google Shape;3141;p140"/>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2" name="Google Shape;3142;p140"/>
          <p:cNvSpPr/>
          <p:nvPr/>
        </p:nvSpPr>
        <p:spPr>
          <a:xfrm>
            <a:off x="4074393" y="2742861"/>
            <a:ext cx="3390854" cy="2900422"/>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3" name="Google Shape;3143;p140"/>
          <p:cNvSpPr/>
          <p:nvPr/>
        </p:nvSpPr>
        <p:spPr>
          <a:xfrm>
            <a:off x="7663239" y="3046131"/>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4" name="Google Shape;3144;p140"/>
          <p:cNvSpPr txBox="1"/>
          <p:nvPr/>
        </p:nvSpPr>
        <p:spPr>
          <a:xfrm>
            <a:off x="4936135" y="2851458"/>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145" name="Google Shape;3145;p140"/>
          <p:cNvSpPr txBox="1"/>
          <p:nvPr/>
        </p:nvSpPr>
        <p:spPr>
          <a:xfrm>
            <a:off x="5038012" y="5180936"/>
            <a:ext cx="160483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Irritación cutánea</a:t>
            </a:r>
            <a:endParaRPr/>
          </a:p>
        </p:txBody>
      </p:sp>
      <p:sp>
        <p:nvSpPr>
          <p:cNvPr id="3146" name="Google Shape;3146;p140"/>
          <p:cNvSpPr/>
          <p:nvPr/>
        </p:nvSpPr>
        <p:spPr>
          <a:xfrm>
            <a:off x="4215608" y="3514100"/>
            <a:ext cx="1856598"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irritacioncutanea.png</a:t>
            </a:r>
            <a:endParaRPr sz="1400">
              <a:solidFill>
                <a:schemeClr val="dk1"/>
              </a:solidFill>
              <a:latin typeface="Open Sans"/>
              <a:ea typeface="Open Sans"/>
              <a:cs typeface="Open Sans"/>
              <a:sym typeface="Open Sans"/>
            </a:endParaRPr>
          </a:p>
        </p:txBody>
      </p:sp>
      <p:pic>
        <p:nvPicPr>
          <p:cNvPr id="3147" name="Google Shape;3147;p140" descr="Forma, Flecha&#10;&#10;Descripción generada automáticamente"/>
          <p:cNvPicPr preferRelativeResize="0"/>
          <p:nvPr/>
        </p:nvPicPr>
        <p:blipFill rotWithShape="1">
          <a:blip r:embed="rId3">
            <a:alphaModFix/>
          </a:blip>
          <a:srcRect/>
          <a:stretch/>
        </p:blipFill>
        <p:spPr>
          <a:xfrm>
            <a:off x="4916006" y="3292025"/>
            <a:ext cx="1848843" cy="1855640"/>
          </a:xfrm>
          <a:prstGeom prst="rect">
            <a:avLst/>
          </a:prstGeom>
          <a:noFill/>
          <a:ln>
            <a:noFill/>
          </a:ln>
        </p:spPr>
      </p:pic>
      <p:sp>
        <p:nvSpPr>
          <p:cNvPr id="3148" name="Google Shape;3148;p140"/>
          <p:cNvSpPr/>
          <p:nvPr/>
        </p:nvSpPr>
        <p:spPr>
          <a:xfrm>
            <a:off x="1084271" y="3092899"/>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9" name="Google Shape;3149;p140"/>
          <p:cNvSpPr txBox="1"/>
          <p:nvPr/>
        </p:nvSpPr>
        <p:spPr>
          <a:xfrm>
            <a:off x="1567877" y="3174458"/>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150" name="Google Shape;3150;p140"/>
          <p:cNvSpPr txBox="1"/>
          <p:nvPr/>
        </p:nvSpPr>
        <p:spPr>
          <a:xfrm>
            <a:off x="1613337" y="5047624"/>
            <a:ext cx="160483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Corrosión cutánea</a:t>
            </a:r>
            <a:endParaRPr/>
          </a:p>
        </p:txBody>
      </p:sp>
      <p:pic>
        <p:nvPicPr>
          <p:cNvPr id="3151" name="Google Shape;3151;p140" descr="Imagen que contiene objeto, firmar, parada, reloj&#10;&#10;Descripción generada automáticamente"/>
          <p:cNvPicPr preferRelativeResize="0"/>
          <p:nvPr/>
        </p:nvPicPr>
        <p:blipFill rotWithShape="1">
          <a:blip r:embed="rId4">
            <a:alphaModFix/>
          </a:blip>
          <a:srcRect/>
          <a:stretch/>
        </p:blipFill>
        <p:spPr>
          <a:xfrm>
            <a:off x="1706258" y="3641162"/>
            <a:ext cx="1418991" cy="1424208"/>
          </a:xfrm>
          <a:prstGeom prst="rect">
            <a:avLst/>
          </a:prstGeom>
          <a:noFill/>
          <a:ln>
            <a:noFill/>
          </a:ln>
        </p:spPr>
      </p:pic>
      <p:sp>
        <p:nvSpPr>
          <p:cNvPr id="3152" name="Google Shape;3152;p140"/>
          <p:cNvSpPr txBox="1"/>
          <p:nvPr/>
        </p:nvSpPr>
        <p:spPr>
          <a:xfrm>
            <a:off x="8127464" y="3144393"/>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153" name="Google Shape;3153;p140"/>
          <p:cNvSpPr txBox="1"/>
          <p:nvPr/>
        </p:nvSpPr>
        <p:spPr>
          <a:xfrm>
            <a:off x="8127464" y="4919176"/>
            <a:ext cx="2071448"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Peligro por aspiración</a:t>
            </a:r>
            <a:endParaRPr/>
          </a:p>
        </p:txBody>
      </p:sp>
      <p:pic>
        <p:nvPicPr>
          <p:cNvPr id="3154" name="Google Shape;3154;p140" descr="Imagen que contiene firmar, parada, calle, tráfico&#10;&#10;Descripción generada automáticamente"/>
          <p:cNvPicPr preferRelativeResize="0"/>
          <p:nvPr/>
        </p:nvPicPr>
        <p:blipFill rotWithShape="1">
          <a:blip r:embed="rId5">
            <a:alphaModFix/>
          </a:blip>
          <a:srcRect/>
          <a:stretch/>
        </p:blipFill>
        <p:spPr>
          <a:xfrm>
            <a:off x="8402901" y="3636836"/>
            <a:ext cx="1201588" cy="1206006"/>
          </a:xfrm>
          <a:prstGeom prst="rect">
            <a:avLst/>
          </a:prstGeom>
          <a:noFill/>
          <a:ln>
            <a:noFill/>
          </a:ln>
        </p:spPr>
      </p:pic>
      <p:sp>
        <p:nvSpPr>
          <p:cNvPr id="3155" name="Google Shape;3155;p140"/>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6" name="Google Shape;3156;p140"/>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57" name="Google Shape;3157;p140" descr="Imagen que contiene Sitio web&#10;&#10;Descripción generada automáticamente"/>
          <p:cNvPicPr preferRelativeResize="0"/>
          <p:nvPr/>
        </p:nvPicPr>
        <p:blipFill rotWithShape="1">
          <a:blip r:embed="rId6">
            <a:alphaModFix/>
          </a:blip>
          <a:srcRect/>
          <a:stretch/>
        </p:blipFill>
        <p:spPr>
          <a:xfrm>
            <a:off x="4490638" y="5730886"/>
            <a:ext cx="1308182" cy="453739"/>
          </a:xfrm>
          <a:prstGeom prst="rect">
            <a:avLst/>
          </a:prstGeom>
          <a:noFill/>
          <a:ln>
            <a:noFill/>
          </a:ln>
        </p:spPr>
      </p:pic>
      <p:pic>
        <p:nvPicPr>
          <p:cNvPr id="3158" name="Google Shape;3158;p140" descr="Imagen que contiene Interfaz de usuario gráfica&#10;&#10;Descripción generada automáticamente"/>
          <p:cNvPicPr preferRelativeResize="0"/>
          <p:nvPr/>
        </p:nvPicPr>
        <p:blipFill rotWithShape="1">
          <a:blip r:embed="rId7">
            <a:alphaModFix/>
          </a:blip>
          <a:srcRect/>
          <a:stretch/>
        </p:blipFill>
        <p:spPr>
          <a:xfrm>
            <a:off x="5798820" y="5726184"/>
            <a:ext cx="1304532" cy="442309"/>
          </a:xfrm>
          <a:prstGeom prst="rect">
            <a:avLst/>
          </a:prstGeom>
          <a:noFill/>
          <a:ln>
            <a:noFill/>
          </a:ln>
        </p:spPr>
      </p:pic>
      <p:pic>
        <p:nvPicPr>
          <p:cNvPr id="3159" name="Google Shape;3159;p140" descr="Icono&#10;&#10;Descripción generada automáticamente"/>
          <p:cNvPicPr preferRelativeResize="0"/>
          <p:nvPr/>
        </p:nvPicPr>
        <p:blipFill rotWithShape="1">
          <a:blip r:embed="rId8">
            <a:alphaModFix/>
          </a:blip>
          <a:srcRect/>
          <a:stretch/>
        </p:blipFill>
        <p:spPr>
          <a:xfrm>
            <a:off x="6886182" y="5805033"/>
            <a:ext cx="434340" cy="539422"/>
          </a:xfrm>
          <a:prstGeom prst="rect">
            <a:avLst/>
          </a:prstGeom>
          <a:noFill/>
          <a:ln>
            <a:noFill/>
          </a:ln>
        </p:spPr>
      </p:pic>
      <p:sp>
        <p:nvSpPr>
          <p:cNvPr id="3160" name="Google Shape;3160;p140"/>
          <p:cNvSpPr/>
          <p:nvPr/>
        </p:nvSpPr>
        <p:spPr>
          <a:xfrm>
            <a:off x="451349" y="884175"/>
            <a:ext cx="36231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165"/>
        <p:cNvGrpSpPr/>
        <p:nvPr/>
      </p:nvGrpSpPr>
      <p:grpSpPr>
        <a:xfrm>
          <a:off x="0" y="0"/>
          <a:ext cx="0" cy="0"/>
          <a:chOff x="0" y="0"/>
          <a:chExt cx="0" cy="0"/>
        </a:xfrm>
      </p:grpSpPr>
      <p:sp>
        <p:nvSpPr>
          <p:cNvPr id="3166" name="Google Shape;3166;p14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3167" name="Google Shape;3167;p141"/>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8" name="Google Shape;3168;p141"/>
          <p:cNvSpPr/>
          <p:nvPr/>
        </p:nvSpPr>
        <p:spPr>
          <a:xfrm>
            <a:off x="525781" y="1383644"/>
            <a:ext cx="10629295" cy="67661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laboratorios son sitios en los que se manipulan productos químicos, sustancias o agentes biológicos peligrosos, lo que sumado a las operaciones específicas que se realizan, hace que normalmente presenten un elevado riesgo para la salud.</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p:txBody>
      </p:sp>
      <p:sp>
        <p:nvSpPr>
          <p:cNvPr id="3169" name="Google Shape;3169;p141"/>
          <p:cNvSpPr txBox="1"/>
          <p:nvPr/>
        </p:nvSpPr>
        <p:spPr>
          <a:xfrm>
            <a:off x="525781" y="2143899"/>
            <a:ext cx="10629295"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Por sus propias características el trabajo que se realiza en el laboratorio presenta una serie de riesgos de origen y consecuencias muy variadas, relacionados básicamente con las instalaciones, los productos que se manipulan y las operaciones que se realizan con ellos. Haz clic en el botón siguiente para ver los tipos de peligros:</a:t>
            </a:r>
            <a:endParaRPr/>
          </a:p>
        </p:txBody>
      </p:sp>
      <p:sp>
        <p:nvSpPr>
          <p:cNvPr id="3170" name="Google Shape;3170;p141"/>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1" name="Google Shape;3171;p141"/>
          <p:cNvSpPr/>
          <p:nvPr/>
        </p:nvSpPr>
        <p:spPr>
          <a:xfrm>
            <a:off x="4074393" y="2742861"/>
            <a:ext cx="3390854" cy="2900422"/>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2" name="Google Shape;3172;p141"/>
          <p:cNvSpPr/>
          <p:nvPr/>
        </p:nvSpPr>
        <p:spPr>
          <a:xfrm>
            <a:off x="1224782" y="3046131"/>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3" name="Google Shape;3173;p141"/>
          <p:cNvSpPr txBox="1"/>
          <p:nvPr/>
        </p:nvSpPr>
        <p:spPr>
          <a:xfrm>
            <a:off x="4936135" y="2851458"/>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174" name="Google Shape;3174;p141"/>
          <p:cNvSpPr txBox="1"/>
          <p:nvPr/>
        </p:nvSpPr>
        <p:spPr>
          <a:xfrm>
            <a:off x="4896351" y="5180936"/>
            <a:ext cx="2071448"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Peligro por aspiración</a:t>
            </a:r>
            <a:endParaRPr/>
          </a:p>
        </p:txBody>
      </p:sp>
      <p:sp>
        <p:nvSpPr>
          <p:cNvPr id="3175" name="Google Shape;3175;p141"/>
          <p:cNvSpPr/>
          <p:nvPr/>
        </p:nvSpPr>
        <p:spPr>
          <a:xfrm>
            <a:off x="4087990" y="3514100"/>
            <a:ext cx="1896738"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peligroaspiracion.png</a:t>
            </a:r>
            <a:endParaRPr sz="1400">
              <a:solidFill>
                <a:schemeClr val="dk1"/>
              </a:solidFill>
              <a:latin typeface="Open Sans"/>
              <a:ea typeface="Open Sans"/>
              <a:cs typeface="Open Sans"/>
              <a:sym typeface="Open Sans"/>
            </a:endParaRPr>
          </a:p>
        </p:txBody>
      </p:sp>
      <p:pic>
        <p:nvPicPr>
          <p:cNvPr id="3176" name="Google Shape;3176;p141" descr="Imagen que contiene firmar, parada, calle, tráfico&#10;&#10;Descripción generada automáticamente"/>
          <p:cNvPicPr preferRelativeResize="0"/>
          <p:nvPr/>
        </p:nvPicPr>
        <p:blipFill rotWithShape="1">
          <a:blip r:embed="rId3">
            <a:alphaModFix/>
          </a:blip>
          <a:srcRect/>
          <a:stretch/>
        </p:blipFill>
        <p:spPr>
          <a:xfrm>
            <a:off x="4936135" y="3358963"/>
            <a:ext cx="1862965" cy="1869814"/>
          </a:xfrm>
          <a:prstGeom prst="rect">
            <a:avLst/>
          </a:prstGeom>
          <a:noFill/>
          <a:ln>
            <a:noFill/>
          </a:ln>
        </p:spPr>
      </p:pic>
      <p:sp>
        <p:nvSpPr>
          <p:cNvPr id="3177" name="Google Shape;3177;p141"/>
          <p:cNvSpPr/>
          <p:nvPr/>
        </p:nvSpPr>
        <p:spPr>
          <a:xfrm>
            <a:off x="7663239" y="3046131"/>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8" name="Google Shape;3178;p141"/>
          <p:cNvSpPr txBox="1"/>
          <p:nvPr/>
        </p:nvSpPr>
        <p:spPr>
          <a:xfrm>
            <a:off x="1666196" y="3139448"/>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179" name="Google Shape;3179;p141"/>
          <p:cNvSpPr txBox="1"/>
          <p:nvPr/>
        </p:nvSpPr>
        <p:spPr>
          <a:xfrm>
            <a:off x="1711656" y="4936389"/>
            <a:ext cx="1604832"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Irritación cutánea</a:t>
            </a:r>
            <a:endParaRPr/>
          </a:p>
        </p:txBody>
      </p:sp>
      <p:pic>
        <p:nvPicPr>
          <p:cNvPr id="3180" name="Google Shape;3180;p141" descr="Forma, Flecha&#10;&#10;Descripción generada automáticamente"/>
          <p:cNvPicPr preferRelativeResize="0"/>
          <p:nvPr/>
        </p:nvPicPr>
        <p:blipFill rotWithShape="1">
          <a:blip r:embed="rId4">
            <a:alphaModFix/>
          </a:blip>
          <a:srcRect/>
          <a:stretch/>
        </p:blipFill>
        <p:spPr>
          <a:xfrm>
            <a:off x="1900624" y="3631891"/>
            <a:ext cx="1226897" cy="1231408"/>
          </a:xfrm>
          <a:prstGeom prst="rect">
            <a:avLst/>
          </a:prstGeom>
          <a:noFill/>
          <a:ln>
            <a:noFill/>
          </a:ln>
        </p:spPr>
      </p:pic>
      <p:sp>
        <p:nvSpPr>
          <p:cNvPr id="3181" name="Google Shape;3181;p141"/>
          <p:cNvSpPr txBox="1"/>
          <p:nvPr/>
        </p:nvSpPr>
        <p:spPr>
          <a:xfrm>
            <a:off x="8169833" y="3131969"/>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EL</a:t>
            </a:r>
            <a:endParaRPr/>
          </a:p>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MEDIO AMBIENTE</a:t>
            </a:r>
            <a:endParaRPr/>
          </a:p>
        </p:txBody>
      </p:sp>
      <p:sp>
        <p:nvSpPr>
          <p:cNvPr id="3182" name="Google Shape;3182;p141"/>
          <p:cNvSpPr txBox="1"/>
          <p:nvPr/>
        </p:nvSpPr>
        <p:spPr>
          <a:xfrm>
            <a:off x="7872179" y="4845988"/>
            <a:ext cx="2608165"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Peligro para medio ambiente</a:t>
            </a:r>
            <a:endParaRPr/>
          </a:p>
        </p:txBody>
      </p:sp>
      <p:pic>
        <p:nvPicPr>
          <p:cNvPr id="3183" name="Google Shape;3183;p141" descr="Imagen que contiene Logotipo&#10;&#10;Descripción generada automáticamente"/>
          <p:cNvPicPr preferRelativeResize="0"/>
          <p:nvPr/>
        </p:nvPicPr>
        <p:blipFill rotWithShape="1">
          <a:blip r:embed="rId5">
            <a:alphaModFix/>
          </a:blip>
          <a:srcRect/>
          <a:stretch/>
        </p:blipFill>
        <p:spPr>
          <a:xfrm>
            <a:off x="8340086" y="3514100"/>
            <a:ext cx="1381441" cy="1386520"/>
          </a:xfrm>
          <a:prstGeom prst="rect">
            <a:avLst/>
          </a:prstGeom>
          <a:noFill/>
          <a:ln>
            <a:noFill/>
          </a:ln>
        </p:spPr>
      </p:pic>
      <p:sp>
        <p:nvSpPr>
          <p:cNvPr id="3184" name="Google Shape;3184;p141"/>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5" name="Google Shape;3185;p141"/>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86" name="Google Shape;3186;p141" descr="Imagen que contiene Sitio web&#10;&#10;Descripción generada automáticamente"/>
          <p:cNvPicPr preferRelativeResize="0"/>
          <p:nvPr/>
        </p:nvPicPr>
        <p:blipFill rotWithShape="1">
          <a:blip r:embed="rId6">
            <a:alphaModFix/>
          </a:blip>
          <a:srcRect/>
          <a:stretch/>
        </p:blipFill>
        <p:spPr>
          <a:xfrm>
            <a:off x="4490638" y="5730886"/>
            <a:ext cx="1308182" cy="453739"/>
          </a:xfrm>
          <a:prstGeom prst="rect">
            <a:avLst/>
          </a:prstGeom>
          <a:noFill/>
          <a:ln>
            <a:noFill/>
          </a:ln>
        </p:spPr>
      </p:pic>
      <p:pic>
        <p:nvPicPr>
          <p:cNvPr id="3187" name="Google Shape;3187;p141" descr="Imagen que contiene Interfaz de usuario gráfica&#10;&#10;Descripción generada automáticamente"/>
          <p:cNvPicPr preferRelativeResize="0"/>
          <p:nvPr/>
        </p:nvPicPr>
        <p:blipFill rotWithShape="1">
          <a:blip r:embed="rId7">
            <a:alphaModFix/>
          </a:blip>
          <a:srcRect/>
          <a:stretch/>
        </p:blipFill>
        <p:spPr>
          <a:xfrm>
            <a:off x="5798820" y="5726184"/>
            <a:ext cx="1304532" cy="442309"/>
          </a:xfrm>
          <a:prstGeom prst="rect">
            <a:avLst/>
          </a:prstGeom>
          <a:noFill/>
          <a:ln>
            <a:noFill/>
          </a:ln>
        </p:spPr>
      </p:pic>
      <p:pic>
        <p:nvPicPr>
          <p:cNvPr id="3188" name="Google Shape;3188;p141" descr="Icono&#10;&#10;Descripción generada automáticamente"/>
          <p:cNvPicPr preferRelativeResize="0"/>
          <p:nvPr/>
        </p:nvPicPr>
        <p:blipFill rotWithShape="1">
          <a:blip r:embed="rId8">
            <a:alphaModFix/>
          </a:blip>
          <a:srcRect/>
          <a:stretch/>
        </p:blipFill>
        <p:spPr>
          <a:xfrm>
            <a:off x="6886182" y="5805033"/>
            <a:ext cx="434340" cy="539422"/>
          </a:xfrm>
          <a:prstGeom prst="rect">
            <a:avLst/>
          </a:prstGeom>
          <a:noFill/>
          <a:ln>
            <a:noFill/>
          </a:ln>
        </p:spPr>
      </p:pic>
      <p:sp>
        <p:nvSpPr>
          <p:cNvPr id="3189" name="Google Shape;3189;p141"/>
          <p:cNvSpPr/>
          <p:nvPr/>
        </p:nvSpPr>
        <p:spPr>
          <a:xfrm>
            <a:off x="451349" y="884175"/>
            <a:ext cx="33909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14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4.2</a:t>
            </a:r>
            <a:endParaRPr/>
          </a:p>
        </p:txBody>
      </p:sp>
      <p:sp>
        <p:nvSpPr>
          <p:cNvPr id="3196" name="Google Shape;3196;p142"/>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7" name="Google Shape;3197;p142"/>
          <p:cNvSpPr/>
          <p:nvPr/>
        </p:nvSpPr>
        <p:spPr>
          <a:xfrm>
            <a:off x="525781" y="1383644"/>
            <a:ext cx="10629295" cy="67661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laboratorios son sitios en los que se manipulan productos químicos, sustancias o agentes biológicos peligrosos, lo que sumado a las operaciones específicas que se realizan, hace que normalmente presenten un elevado riesgo para la salud.</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p:txBody>
      </p:sp>
      <p:sp>
        <p:nvSpPr>
          <p:cNvPr id="3198" name="Google Shape;3198;p142"/>
          <p:cNvSpPr txBox="1"/>
          <p:nvPr/>
        </p:nvSpPr>
        <p:spPr>
          <a:xfrm>
            <a:off x="525781" y="2143899"/>
            <a:ext cx="10629295"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Por sus propias características el trabajo que se realiza en el laboratorio presenta una serie de riesgos de origen y consecuencias muy variadas, relacionados básicamente con las instalaciones, los productos que se manipulan y las operaciones que se realizan con ellos. Haz clic en el botón siguiente para ver los tipos de peligros:</a:t>
            </a:r>
            <a:endParaRPr/>
          </a:p>
        </p:txBody>
      </p:sp>
      <p:sp>
        <p:nvSpPr>
          <p:cNvPr id="3199" name="Google Shape;3199;p142"/>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0" name="Google Shape;3200;p142"/>
          <p:cNvSpPr/>
          <p:nvPr/>
        </p:nvSpPr>
        <p:spPr>
          <a:xfrm>
            <a:off x="4074393" y="2742861"/>
            <a:ext cx="3390854" cy="2900422"/>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1" name="Google Shape;3201;p142"/>
          <p:cNvSpPr/>
          <p:nvPr/>
        </p:nvSpPr>
        <p:spPr>
          <a:xfrm>
            <a:off x="1093140" y="3086453"/>
            <a:ext cx="2680912" cy="2293881"/>
          </a:xfrm>
          <a:prstGeom prst="roundRect">
            <a:avLst>
              <a:gd name="adj" fmla="val 16667"/>
            </a:avLst>
          </a:prstGeom>
          <a:solidFill>
            <a:schemeClr val="lt1"/>
          </a:solidFill>
          <a:ln w="38100" cap="flat" cmpd="sng">
            <a:solidFill>
              <a:srgbClr val="FFCC4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2" name="Google Shape;3202;p142"/>
          <p:cNvSpPr txBox="1"/>
          <p:nvPr/>
        </p:nvSpPr>
        <p:spPr>
          <a:xfrm>
            <a:off x="4936135" y="2851458"/>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EL</a:t>
            </a:r>
            <a:endParaRPr/>
          </a:p>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MEDIO AMBIENTE</a:t>
            </a:r>
            <a:endParaRPr/>
          </a:p>
        </p:txBody>
      </p:sp>
      <p:sp>
        <p:nvSpPr>
          <p:cNvPr id="3203" name="Google Shape;3203;p142"/>
          <p:cNvSpPr txBox="1"/>
          <p:nvPr/>
        </p:nvSpPr>
        <p:spPr>
          <a:xfrm>
            <a:off x="4675075" y="5180936"/>
            <a:ext cx="2619306"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Peligro para medio ambiente</a:t>
            </a:r>
            <a:endParaRPr/>
          </a:p>
        </p:txBody>
      </p:sp>
      <p:sp>
        <p:nvSpPr>
          <p:cNvPr id="3204" name="Google Shape;3204;p142"/>
          <p:cNvSpPr/>
          <p:nvPr/>
        </p:nvSpPr>
        <p:spPr>
          <a:xfrm>
            <a:off x="4315320" y="3471927"/>
            <a:ext cx="1780680"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medioambiente.png</a:t>
            </a:r>
            <a:endParaRPr sz="1400">
              <a:solidFill>
                <a:schemeClr val="dk1"/>
              </a:solidFill>
              <a:latin typeface="Open Sans"/>
              <a:ea typeface="Open Sans"/>
              <a:cs typeface="Open Sans"/>
              <a:sym typeface="Open Sans"/>
            </a:endParaRPr>
          </a:p>
        </p:txBody>
      </p:sp>
      <p:pic>
        <p:nvPicPr>
          <p:cNvPr id="3205" name="Google Shape;3205;p142" descr="Imagen que contiene Logotipo&#10;&#10;Descripción generada automáticamente"/>
          <p:cNvPicPr preferRelativeResize="0"/>
          <p:nvPr/>
        </p:nvPicPr>
        <p:blipFill rotWithShape="1">
          <a:blip r:embed="rId3">
            <a:alphaModFix/>
          </a:blip>
          <a:srcRect/>
          <a:stretch/>
        </p:blipFill>
        <p:spPr>
          <a:xfrm>
            <a:off x="4902020" y="3339781"/>
            <a:ext cx="1780680" cy="1787227"/>
          </a:xfrm>
          <a:prstGeom prst="rect">
            <a:avLst/>
          </a:prstGeom>
          <a:noFill/>
          <a:ln>
            <a:noFill/>
          </a:ln>
        </p:spPr>
      </p:pic>
      <p:sp>
        <p:nvSpPr>
          <p:cNvPr id="3206" name="Google Shape;3206;p142"/>
          <p:cNvSpPr txBox="1"/>
          <p:nvPr/>
        </p:nvSpPr>
        <p:spPr>
          <a:xfrm>
            <a:off x="1544587" y="3206254"/>
            <a:ext cx="1695752"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300" b="1">
                <a:solidFill>
                  <a:srgbClr val="002060"/>
                </a:solidFill>
                <a:latin typeface="Open Sans"/>
                <a:ea typeface="Open Sans"/>
                <a:cs typeface="Open Sans"/>
                <a:sym typeface="Open Sans"/>
              </a:rPr>
              <a:t>PELIGROS PARA LA SALUD HUMANA</a:t>
            </a:r>
            <a:endParaRPr/>
          </a:p>
        </p:txBody>
      </p:sp>
      <p:sp>
        <p:nvSpPr>
          <p:cNvPr id="3207" name="Google Shape;3207;p142"/>
          <p:cNvSpPr txBox="1"/>
          <p:nvPr/>
        </p:nvSpPr>
        <p:spPr>
          <a:xfrm>
            <a:off x="1544587" y="4981037"/>
            <a:ext cx="2071448"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chemeClr val="dk1"/>
                </a:solidFill>
                <a:latin typeface="Open Sans"/>
                <a:ea typeface="Open Sans"/>
                <a:cs typeface="Open Sans"/>
                <a:sym typeface="Open Sans"/>
              </a:rPr>
              <a:t>Peligro por aspiración</a:t>
            </a:r>
            <a:endParaRPr/>
          </a:p>
        </p:txBody>
      </p:sp>
      <p:pic>
        <p:nvPicPr>
          <p:cNvPr id="3208" name="Google Shape;3208;p142" descr="Imagen que contiene firmar, parada, calle, tráfico&#10;&#10;Descripción generada automáticamente"/>
          <p:cNvPicPr preferRelativeResize="0"/>
          <p:nvPr/>
        </p:nvPicPr>
        <p:blipFill rotWithShape="1">
          <a:blip r:embed="rId4">
            <a:alphaModFix/>
          </a:blip>
          <a:srcRect/>
          <a:stretch/>
        </p:blipFill>
        <p:spPr>
          <a:xfrm>
            <a:off x="1820024" y="3698697"/>
            <a:ext cx="1201588" cy="1206006"/>
          </a:xfrm>
          <a:prstGeom prst="rect">
            <a:avLst/>
          </a:prstGeom>
          <a:noFill/>
          <a:ln>
            <a:noFill/>
          </a:ln>
        </p:spPr>
      </p:pic>
      <p:sp>
        <p:nvSpPr>
          <p:cNvPr id="3209" name="Google Shape;3209;p142"/>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0" name="Google Shape;3210;p142"/>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11" name="Google Shape;3211;p142" descr="Imagen que contiene Sitio web&#10;&#10;Descripción generada automáticamente"/>
          <p:cNvPicPr preferRelativeResize="0"/>
          <p:nvPr/>
        </p:nvPicPr>
        <p:blipFill rotWithShape="1">
          <a:blip r:embed="rId5">
            <a:alphaModFix/>
          </a:blip>
          <a:srcRect/>
          <a:stretch/>
        </p:blipFill>
        <p:spPr>
          <a:xfrm>
            <a:off x="4490638" y="5730886"/>
            <a:ext cx="1308182" cy="453739"/>
          </a:xfrm>
          <a:prstGeom prst="rect">
            <a:avLst/>
          </a:prstGeom>
          <a:noFill/>
          <a:ln>
            <a:noFill/>
          </a:ln>
        </p:spPr>
      </p:pic>
      <p:pic>
        <p:nvPicPr>
          <p:cNvPr id="3212" name="Google Shape;3212;p142" descr="Icono&#10;&#10;Descripción generada automáticamente"/>
          <p:cNvPicPr preferRelativeResize="0"/>
          <p:nvPr/>
        </p:nvPicPr>
        <p:blipFill rotWithShape="1">
          <a:blip r:embed="rId6">
            <a:alphaModFix/>
          </a:blip>
          <a:srcRect/>
          <a:stretch/>
        </p:blipFill>
        <p:spPr>
          <a:xfrm>
            <a:off x="5581650" y="5861895"/>
            <a:ext cx="434340" cy="539422"/>
          </a:xfrm>
          <a:prstGeom prst="rect">
            <a:avLst/>
          </a:prstGeom>
          <a:noFill/>
          <a:ln>
            <a:noFill/>
          </a:ln>
        </p:spPr>
      </p:pic>
      <p:sp>
        <p:nvSpPr>
          <p:cNvPr id="3213" name="Google Shape;3213;p142"/>
          <p:cNvSpPr/>
          <p:nvPr/>
        </p:nvSpPr>
        <p:spPr>
          <a:xfrm>
            <a:off x="451349" y="884175"/>
            <a:ext cx="34986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Descripción de los peligros</a:t>
            </a:r>
            <a:endParaRPr sz="1600" b="1">
              <a:solidFill>
                <a:srgbClr val="2C538E"/>
              </a:solidFill>
              <a:latin typeface="Open Sans"/>
              <a:ea typeface="Open Sans"/>
              <a:cs typeface="Open Sans"/>
              <a:sym typeface="Open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143"/>
          <p:cNvSpPr/>
          <p:nvPr/>
        </p:nvSpPr>
        <p:spPr>
          <a:xfrm>
            <a:off x="2091689" y="1551562"/>
            <a:ext cx="9343993" cy="1898876"/>
          </a:xfrm>
          <a:prstGeom prst="roundRect">
            <a:avLst>
              <a:gd name="adj" fmla="val 16667"/>
            </a:avLst>
          </a:prstGeom>
          <a:no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220" name="Google Shape;3220;p143"/>
          <p:cNvSpPr/>
          <p:nvPr/>
        </p:nvSpPr>
        <p:spPr>
          <a:xfrm>
            <a:off x="358672" y="961282"/>
            <a:ext cx="368289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Disposición de residuos peligrosos</a:t>
            </a:r>
            <a:endParaRPr sz="1600" b="1">
              <a:solidFill>
                <a:srgbClr val="2C538E"/>
              </a:solidFill>
              <a:latin typeface="Open Sans"/>
              <a:ea typeface="Open Sans"/>
              <a:cs typeface="Open Sans"/>
              <a:sym typeface="Open Sans"/>
            </a:endParaRPr>
          </a:p>
        </p:txBody>
      </p:sp>
      <p:sp>
        <p:nvSpPr>
          <p:cNvPr id="3221" name="Google Shape;3221;p143"/>
          <p:cNvSpPr/>
          <p:nvPr/>
        </p:nvSpPr>
        <p:spPr>
          <a:xfrm>
            <a:off x="11435683" y="109642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4.3</a:t>
            </a:r>
            <a:endParaRPr/>
          </a:p>
        </p:txBody>
      </p:sp>
      <p:pic>
        <p:nvPicPr>
          <p:cNvPr id="3222" name="Google Shape;3222;p143" descr="Imagen que contiene hidrante&#10;&#10;Descripción generada automáticamente"/>
          <p:cNvPicPr preferRelativeResize="0"/>
          <p:nvPr/>
        </p:nvPicPr>
        <p:blipFill rotWithShape="1">
          <a:blip r:embed="rId3">
            <a:alphaModFix/>
          </a:blip>
          <a:srcRect/>
          <a:stretch/>
        </p:blipFill>
        <p:spPr>
          <a:xfrm>
            <a:off x="13245" y="2372811"/>
            <a:ext cx="2531399" cy="1616956"/>
          </a:xfrm>
          <a:prstGeom prst="rect">
            <a:avLst/>
          </a:prstGeom>
          <a:noFill/>
          <a:ln>
            <a:noFill/>
          </a:ln>
        </p:spPr>
      </p:pic>
      <p:sp>
        <p:nvSpPr>
          <p:cNvPr id="3223" name="Google Shape;3223;p143"/>
          <p:cNvSpPr txBox="1"/>
          <p:nvPr/>
        </p:nvSpPr>
        <p:spPr>
          <a:xfrm>
            <a:off x="2484765" y="1707310"/>
            <a:ext cx="8752200" cy="1693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disposición directamente en la fuente de generación de los desechos químicos, es coherente con el objetivo de reducir al máximo los posibles riesgos para la salud humana y para el medioambiente. Lo cual disminuye o elimina las características que hacen de un desecho químico, un residuo peligroso.</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 el proceso destinado para aislar, confinar y desechar los materiales indeseables, rotos, gastados, contaminados o deteriorados, de forma definitiva, en los lugares específicamente escogidos y diseñados para evitar la contaminación, y los posibles daños o riesgos para la salud humana y el entorno natural de una manera ordenada y regulada.  Clic en cada botón para profundizar:</a:t>
            </a:r>
            <a:endParaRPr/>
          </a:p>
        </p:txBody>
      </p:sp>
      <p:sp>
        <p:nvSpPr>
          <p:cNvPr id="3224" name="Google Shape;3224;p143"/>
          <p:cNvSpPr/>
          <p:nvPr/>
        </p:nvSpPr>
        <p:spPr>
          <a:xfrm>
            <a:off x="269649" y="3802075"/>
            <a:ext cx="22386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residuospeligrosos.png</a:t>
            </a:r>
            <a:endParaRPr sz="1400">
              <a:solidFill>
                <a:schemeClr val="dk1"/>
              </a:solidFill>
              <a:latin typeface="Open Sans"/>
              <a:ea typeface="Open Sans"/>
              <a:cs typeface="Open Sans"/>
              <a:sym typeface="Open Sans"/>
            </a:endParaRPr>
          </a:p>
        </p:txBody>
      </p:sp>
      <p:pic>
        <p:nvPicPr>
          <p:cNvPr id="3225" name="Google Shape;3225;p143" descr="Icono&#10;&#10;Descripción generada automáticamente"/>
          <p:cNvPicPr preferRelativeResize="0"/>
          <p:nvPr/>
        </p:nvPicPr>
        <p:blipFill rotWithShape="1">
          <a:blip r:embed="rId4">
            <a:alphaModFix/>
          </a:blip>
          <a:srcRect/>
          <a:stretch/>
        </p:blipFill>
        <p:spPr>
          <a:xfrm>
            <a:off x="5776226" y="3644288"/>
            <a:ext cx="434340" cy="539422"/>
          </a:xfrm>
          <a:prstGeom prst="rect">
            <a:avLst/>
          </a:prstGeom>
          <a:noFill/>
          <a:ln>
            <a:noFill/>
          </a:ln>
        </p:spPr>
      </p:pic>
      <p:sp>
        <p:nvSpPr>
          <p:cNvPr id="3226" name="Google Shape;3226;p143"/>
          <p:cNvSpPr/>
          <p:nvPr/>
        </p:nvSpPr>
        <p:spPr>
          <a:xfrm>
            <a:off x="3338624" y="4336798"/>
            <a:ext cx="6569389" cy="1627784"/>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Se refiere a los residuos o desechos que por sus propiedades corrosivas, explosivas, reactivas, tóxicas, inflamables e infecciosas o radiactivas pueden provocar peligros o daños para la integridad de la salud humana o el ambiente. Igualmente, se consideran desechos o residuos peligrosos los empaques, envases, y embalajes que se encuentren en contacto con ellos.</a:t>
            </a:r>
            <a:endParaRPr sz="1400">
              <a:solidFill>
                <a:schemeClr val="dk1"/>
              </a:solidFill>
              <a:latin typeface="Open Sans"/>
              <a:ea typeface="Open Sans"/>
              <a:cs typeface="Open Sans"/>
              <a:sym typeface="Open Sans"/>
            </a:endParaRPr>
          </a:p>
        </p:txBody>
      </p:sp>
      <p:grpSp>
        <p:nvGrpSpPr>
          <p:cNvPr id="3227" name="Google Shape;3227;p143"/>
          <p:cNvGrpSpPr/>
          <p:nvPr/>
        </p:nvGrpSpPr>
        <p:grpSpPr>
          <a:xfrm>
            <a:off x="3987331" y="3599761"/>
            <a:ext cx="2238541" cy="372489"/>
            <a:chOff x="4042" y="3636"/>
            <a:chExt cx="2925" cy="565"/>
          </a:xfrm>
        </p:grpSpPr>
        <p:cxnSp>
          <p:nvCxnSpPr>
            <p:cNvPr id="3228" name="Google Shape;3228;p143"/>
            <p:cNvCxnSpPr/>
            <p:nvPr/>
          </p:nvCxnSpPr>
          <p:spPr>
            <a:xfrm rot="10800000" flipH="1">
              <a:off x="4052" y="3636"/>
              <a:ext cx="2" cy="565"/>
            </a:xfrm>
            <a:prstGeom prst="straightConnector1">
              <a:avLst/>
            </a:prstGeom>
            <a:noFill/>
            <a:ln w="19050" cap="flat" cmpd="sng">
              <a:solidFill>
                <a:srgbClr val="FF0000"/>
              </a:solidFill>
              <a:prstDash val="solid"/>
              <a:miter lim="800000"/>
              <a:headEnd type="none" w="sm" len="sm"/>
              <a:tailEnd type="none" w="sm" len="sm"/>
            </a:ln>
          </p:spPr>
        </p:cxnSp>
        <p:cxnSp>
          <p:nvCxnSpPr>
            <p:cNvPr id="3229" name="Google Shape;3229;p143"/>
            <p:cNvCxnSpPr/>
            <p:nvPr/>
          </p:nvCxnSpPr>
          <p:spPr>
            <a:xfrm>
              <a:off x="4042" y="3636"/>
              <a:ext cx="2925" cy="0"/>
            </a:xfrm>
            <a:prstGeom prst="straightConnector1">
              <a:avLst/>
            </a:prstGeom>
            <a:noFill/>
            <a:ln w="19050" cap="flat" cmpd="sng">
              <a:solidFill>
                <a:srgbClr val="FF0000"/>
              </a:solidFill>
              <a:prstDash val="solid"/>
              <a:miter lim="800000"/>
              <a:headEnd type="none" w="sm" len="sm"/>
              <a:tailEnd type="none" w="sm" len="sm"/>
            </a:ln>
          </p:spPr>
        </p:cxnSp>
        <p:cxnSp>
          <p:nvCxnSpPr>
            <p:cNvPr id="3230" name="Google Shape;3230;p143"/>
            <p:cNvCxnSpPr/>
            <p:nvPr/>
          </p:nvCxnSpPr>
          <p:spPr>
            <a:xfrm>
              <a:off x="6952" y="3636"/>
              <a:ext cx="0" cy="540"/>
            </a:xfrm>
            <a:prstGeom prst="straightConnector1">
              <a:avLst/>
            </a:prstGeom>
            <a:noFill/>
            <a:ln w="19050" cap="flat" cmpd="sng">
              <a:solidFill>
                <a:srgbClr val="FF0000"/>
              </a:solidFill>
              <a:prstDash val="solid"/>
              <a:miter lim="800000"/>
              <a:headEnd type="none" w="sm" len="sm"/>
              <a:tailEnd type="none" w="sm" len="sm"/>
            </a:ln>
          </p:spPr>
        </p:cxnSp>
      </p:grpSp>
      <p:sp>
        <p:nvSpPr>
          <p:cNvPr id="3231" name="Google Shape;3231;p143"/>
          <p:cNvSpPr txBox="1"/>
          <p:nvPr/>
        </p:nvSpPr>
        <p:spPr>
          <a:xfrm>
            <a:off x="4265523" y="3655116"/>
            <a:ext cx="184075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chemeClr val="dk1"/>
                </a:solidFill>
                <a:latin typeface="Calibri"/>
                <a:ea typeface="Calibri"/>
                <a:cs typeface="Calibri"/>
                <a:sym typeface="Calibri"/>
              </a:rPr>
              <a:t>Residuos peligrosos</a:t>
            </a:r>
            <a:endParaRPr/>
          </a:p>
        </p:txBody>
      </p:sp>
      <p:grpSp>
        <p:nvGrpSpPr>
          <p:cNvPr id="3232" name="Google Shape;3232;p143"/>
          <p:cNvGrpSpPr/>
          <p:nvPr/>
        </p:nvGrpSpPr>
        <p:grpSpPr>
          <a:xfrm>
            <a:off x="6766720" y="3609968"/>
            <a:ext cx="2238541" cy="372489"/>
            <a:chOff x="4042" y="3636"/>
            <a:chExt cx="2925" cy="565"/>
          </a:xfrm>
        </p:grpSpPr>
        <p:cxnSp>
          <p:nvCxnSpPr>
            <p:cNvPr id="3233" name="Google Shape;3233;p143"/>
            <p:cNvCxnSpPr/>
            <p:nvPr/>
          </p:nvCxnSpPr>
          <p:spPr>
            <a:xfrm rot="10800000" flipH="1">
              <a:off x="4052" y="3636"/>
              <a:ext cx="2" cy="565"/>
            </a:xfrm>
            <a:prstGeom prst="straightConnector1">
              <a:avLst/>
            </a:prstGeom>
            <a:noFill/>
            <a:ln w="19050" cap="flat" cmpd="sng">
              <a:solidFill>
                <a:srgbClr val="FF0000"/>
              </a:solidFill>
              <a:prstDash val="solid"/>
              <a:miter lim="800000"/>
              <a:headEnd type="none" w="sm" len="sm"/>
              <a:tailEnd type="none" w="sm" len="sm"/>
            </a:ln>
          </p:spPr>
        </p:cxnSp>
        <p:cxnSp>
          <p:nvCxnSpPr>
            <p:cNvPr id="3234" name="Google Shape;3234;p143"/>
            <p:cNvCxnSpPr/>
            <p:nvPr/>
          </p:nvCxnSpPr>
          <p:spPr>
            <a:xfrm>
              <a:off x="4042" y="3636"/>
              <a:ext cx="2925" cy="0"/>
            </a:xfrm>
            <a:prstGeom prst="straightConnector1">
              <a:avLst/>
            </a:prstGeom>
            <a:noFill/>
            <a:ln w="19050" cap="flat" cmpd="sng">
              <a:solidFill>
                <a:srgbClr val="FF0000"/>
              </a:solidFill>
              <a:prstDash val="solid"/>
              <a:miter lim="800000"/>
              <a:headEnd type="none" w="sm" len="sm"/>
              <a:tailEnd type="none" w="sm" len="sm"/>
            </a:ln>
          </p:spPr>
        </p:cxnSp>
        <p:cxnSp>
          <p:nvCxnSpPr>
            <p:cNvPr id="3235" name="Google Shape;3235;p143"/>
            <p:cNvCxnSpPr/>
            <p:nvPr/>
          </p:nvCxnSpPr>
          <p:spPr>
            <a:xfrm>
              <a:off x="6952" y="3636"/>
              <a:ext cx="0" cy="540"/>
            </a:xfrm>
            <a:prstGeom prst="straightConnector1">
              <a:avLst/>
            </a:prstGeom>
            <a:noFill/>
            <a:ln w="19050" cap="flat" cmpd="sng">
              <a:solidFill>
                <a:srgbClr val="FF0000"/>
              </a:solidFill>
              <a:prstDash val="solid"/>
              <a:miter lim="800000"/>
              <a:headEnd type="none" w="sm" len="sm"/>
              <a:tailEnd type="none" w="sm" len="sm"/>
            </a:ln>
          </p:spPr>
        </p:cxnSp>
      </p:grpSp>
      <p:sp>
        <p:nvSpPr>
          <p:cNvPr id="3236" name="Google Shape;3236;p143"/>
          <p:cNvSpPr txBox="1"/>
          <p:nvPr/>
        </p:nvSpPr>
        <p:spPr>
          <a:xfrm>
            <a:off x="7044912" y="3665323"/>
            <a:ext cx="184075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chemeClr val="dk1"/>
                </a:solidFill>
                <a:latin typeface="Calibri"/>
                <a:ea typeface="Calibri"/>
                <a:cs typeface="Calibri"/>
                <a:sym typeface="Calibri"/>
              </a:rPr>
              <a:t>Color de colectores</a:t>
            </a:r>
            <a:endParaRPr/>
          </a:p>
        </p:txBody>
      </p:sp>
      <p:pic>
        <p:nvPicPr>
          <p:cNvPr id="3237" name="Google Shape;3237;p143" descr="Icono&#10;&#10;Descripción generada automáticamente"/>
          <p:cNvPicPr preferRelativeResize="0"/>
          <p:nvPr/>
        </p:nvPicPr>
        <p:blipFill rotWithShape="1">
          <a:blip r:embed="rId5">
            <a:alphaModFix/>
          </a:blip>
          <a:srcRect/>
          <a:stretch/>
        </p:blipFill>
        <p:spPr>
          <a:xfrm>
            <a:off x="2544644" y="4726803"/>
            <a:ext cx="871050" cy="8710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144"/>
          <p:cNvSpPr/>
          <p:nvPr/>
        </p:nvSpPr>
        <p:spPr>
          <a:xfrm>
            <a:off x="2091689" y="1551562"/>
            <a:ext cx="9343993" cy="1898876"/>
          </a:xfrm>
          <a:prstGeom prst="roundRect">
            <a:avLst>
              <a:gd name="adj" fmla="val 16667"/>
            </a:avLst>
          </a:prstGeom>
          <a:no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244" name="Google Shape;3244;p144"/>
          <p:cNvSpPr/>
          <p:nvPr/>
        </p:nvSpPr>
        <p:spPr>
          <a:xfrm>
            <a:off x="358672" y="961282"/>
            <a:ext cx="368289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Disposición de residuos peligrosos</a:t>
            </a:r>
            <a:endParaRPr sz="1600" b="1">
              <a:solidFill>
                <a:srgbClr val="2C538E"/>
              </a:solidFill>
              <a:latin typeface="Open Sans"/>
              <a:ea typeface="Open Sans"/>
              <a:cs typeface="Open Sans"/>
              <a:sym typeface="Open Sans"/>
            </a:endParaRPr>
          </a:p>
        </p:txBody>
      </p:sp>
      <p:sp>
        <p:nvSpPr>
          <p:cNvPr id="3245" name="Google Shape;3245;p144"/>
          <p:cNvSpPr/>
          <p:nvPr/>
        </p:nvSpPr>
        <p:spPr>
          <a:xfrm>
            <a:off x="11435683" y="109642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4.3</a:t>
            </a:r>
            <a:endParaRPr/>
          </a:p>
        </p:txBody>
      </p:sp>
      <p:pic>
        <p:nvPicPr>
          <p:cNvPr id="3246" name="Google Shape;3246;p144" descr="Imagen que contiene hidrante&#10;&#10;Descripción generada automáticamente"/>
          <p:cNvPicPr preferRelativeResize="0"/>
          <p:nvPr/>
        </p:nvPicPr>
        <p:blipFill rotWithShape="1">
          <a:blip r:embed="rId3">
            <a:alphaModFix/>
          </a:blip>
          <a:srcRect/>
          <a:stretch/>
        </p:blipFill>
        <p:spPr>
          <a:xfrm>
            <a:off x="13245" y="2372811"/>
            <a:ext cx="2531399" cy="1616956"/>
          </a:xfrm>
          <a:prstGeom prst="rect">
            <a:avLst/>
          </a:prstGeom>
          <a:noFill/>
          <a:ln>
            <a:noFill/>
          </a:ln>
        </p:spPr>
      </p:pic>
      <p:sp>
        <p:nvSpPr>
          <p:cNvPr id="3247" name="Google Shape;3247;p144"/>
          <p:cNvSpPr txBox="1"/>
          <p:nvPr/>
        </p:nvSpPr>
        <p:spPr>
          <a:xfrm>
            <a:off x="2484765" y="1707310"/>
            <a:ext cx="8752255" cy="169277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disposición directamente en la fuente de generación de los desechos químicos, es coherente con el objetivo de reducir al máximo los posibles riesgos para la salud humana y para el medioambiente. Lo cual disminuye o elimina las características que hacen de un desecho químico, un residuo peligroso.</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 el proceso destinado para aislar, confinar y desechar los materiales indeseables, rotos, gastados, contaminados o deteriorados, de forma definitiva, en los lugares específicamente escogidos y diseñados para evitar la contaminación, y los posibles daños o riesgos para la salud humaba y el entorno natural de una manera ordenada y regulada.  Clic en cada botón para profundizar:</a:t>
            </a:r>
            <a:endParaRPr/>
          </a:p>
        </p:txBody>
      </p:sp>
      <p:sp>
        <p:nvSpPr>
          <p:cNvPr id="3248" name="Google Shape;3248;p144"/>
          <p:cNvSpPr/>
          <p:nvPr/>
        </p:nvSpPr>
        <p:spPr>
          <a:xfrm>
            <a:off x="269649" y="3802075"/>
            <a:ext cx="22152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residuospeligrosos.png</a:t>
            </a:r>
            <a:endParaRPr sz="1400">
              <a:solidFill>
                <a:schemeClr val="dk1"/>
              </a:solidFill>
              <a:latin typeface="Open Sans"/>
              <a:ea typeface="Open Sans"/>
              <a:cs typeface="Open Sans"/>
              <a:sym typeface="Open Sans"/>
            </a:endParaRPr>
          </a:p>
        </p:txBody>
      </p:sp>
      <p:pic>
        <p:nvPicPr>
          <p:cNvPr id="3249" name="Google Shape;3249;p144" descr="Icono&#10;&#10;Descripción generada automáticamente"/>
          <p:cNvPicPr preferRelativeResize="0"/>
          <p:nvPr/>
        </p:nvPicPr>
        <p:blipFill rotWithShape="1">
          <a:blip r:embed="rId4">
            <a:alphaModFix/>
          </a:blip>
          <a:srcRect/>
          <a:stretch/>
        </p:blipFill>
        <p:spPr>
          <a:xfrm>
            <a:off x="5776226" y="3644288"/>
            <a:ext cx="434340" cy="539422"/>
          </a:xfrm>
          <a:prstGeom prst="rect">
            <a:avLst/>
          </a:prstGeom>
          <a:noFill/>
          <a:ln>
            <a:noFill/>
          </a:ln>
        </p:spPr>
      </p:pic>
      <p:grpSp>
        <p:nvGrpSpPr>
          <p:cNvPr id="3250" name="Google Shape;3250;p144"/>
          <p:cNvGrpSpPr/>
          <p:nvPr/>
        </p:nvGrpSpPr>
        <p:grpSpPr>
          <a:xfrm>
            <a:off x="3987331" y="3599761"/>
            <a:ext cx="2238541" cy="372489"/>
            <a:chOff x="4042" y="3636"/>
            <a:chExt cx="2925" cy="565"/>
          </a:xfrm>
        </p:grpSpPr>
        <p:cxnSp>
          <p:nvCxnSpPr>
            <p:cNvPr id="3251" name="Google Shape;3251;p144"/>
            <p:cNvCxnSpPr/>
            <p:nvPr/>
          </p:nvCxnSpPr>
          <p:spPr>
            <a:xfrm rot="10800000" flipH="1">
              <a:off x="4052" y="3636"/>
              <a:ext cx="2" cy="565"/>
            </a:xfrm>
            <a:prstGeom prst="straightConnector1">
              <a:avLst/>
            </a:prstGeom>
            <a:noFill/>
            <a:ln w="19050" cap="flat" cmpd="sng">
              <a:solidFill>
                <a:srgbClr val="FF0000"/>
              </a:solidFill>
              <a:prstDash val="solid"/>
              <a:miter lim="800000"/>
              <a:headEnd type="none" w="sm" len="sm"/>
              <a:tailEnd type="none" w="sm" len="sm"/>
            </a:ln>
          </p:spPr>
        </p:cxnSp>
        <p:cxnSp>
          <p:nvCxnSpPr>
            <p:cNvPr id="3252" name="Google Shape;3252;p144"/>
            <p:cNvCxnSpPr/>
            <p:nvPr/>
          </p:nvCxnSpPr>
          <p:spPr>
            <a:xfrm>
              <a:off x="4042" y="3636"/>
              <a:ext cx="2925" cy="0"/>
            </a:xfrm>
            <a:prstGeom prst="straightConnector1">
              <a:avLst/>
            </a:prstGeom>
            <a:noFill/>
            <a:ln w="19050" cap="flat" cmpd="sng">
              <a:solidFill>
                <a:srgbClr val="FF0000"/>
              </a:solidFill>
              <a:prstDash val="solid"/>
              <a:miter lim="800000"/>
              <a:headEnd type="none" w="sm" len="sm"/>
              <a:tailEnd type="none" w="sm" len="sm"/>
            </a:ln>
          </p:spPr>
        </p:cxnSp>
        <p:cxnSp>
          <p:nvCxnSpPr>
            <p:cNvPr id="3253" name="Google Shape;3253;p144"/>
            <p:cNvCxnSpPr/>
            <p:nvPr/>
          </p:nvCxnSpPr>
          <p:spPr>
            <a:xfrm>
              <a:off x="6952" y="3636"/>
              <a:ext cx="0" cy="540"/>
            </a:xfrm>
            <a:prstGeom prst="straightConnector1">
              <a:avLst/>
            </a:prstGeom>
            <a:noFill/>
            <a:ln w="19050" cap="flat" cmpd="sng">
              <a:solidFill>
                <a:srgbClr val="FF0000"/>
              </a:solidFill>
              <a:prstDash val="solid"/>
              <a:miter lim="800000"/>
              <a:headEnd type="none" w="sm" len="sm"/>
              <a:tailEnd type="none" w="sm" len="sm"/>
            </a:ln>
          </p:spPr>
        </p:cxnSp>
      </p:grpSp>
      <p:sp>
        <p:nvSpPr>
          <p:cNvPr id="3254" name="Google Shape;3254;p144"/>
          <p:cNvSpPr txBox="1"/>
          <p:nvPr/>
        </p:nvSpPr>
        <p:spPr>
          <a:xfrm>
            <a:off x="4265523" y="3655116"/>
            <a:ext cx="184075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chemeClr val="dk1"/>
                </a:solidFill>
                <a:latin typeface="Calibri"/>
                <a:ea typeface="Calibri"/>
                <a:cs typeface="Calibri"/>
                <a:sym typeface="Calibri"/>
              </a:rPr>
              <a:t>Residuos peligrosos</a:t>
            </a:r>
            <a:endParaRPr/>
          </a:p>
        </p:txBody>
      </p:sp>
      <p:grpSp>
        <p:nvGrpSpPr>
          <p:cNvPr id="3255" name="Google Shape;3255;p144"/>
          <p:cNvGrpSpPr/>
          <p:nvPr/>
        </p:nvGrpSpPr>
        <p:grpSpPr>
          <a:xfrm>
            <a:off x="6766720" y="3609968"/>
            <a:ext cx="2238541" cy="372489"/>
            <a:chOff x="4042" y="3636"/>
            <a:chExt cx="2925" cy="565"/>
          </a:xfrm>
        </p:grpSpPr>
        <p:cxnSp>
          <p:nvCxnSpPr>
            <p:cNvPr id="3256" name="Google Shape;3256;p144"/>
            <p:cNvCxnSpPr/>
            <p:nvPr/>
          </p:nvCxnSpPr>
          <p:spPr>
            <a:xfrm rot="10800000" flipH="1">
              <a:off x="4052" y="3636"/>
              <a:ext cx="2" cy="565"/>
            </a:xfrm>
            <a:prstGeom prst="straightConnector1">
              <a:avLst/>
            </a:prstGeom>
            <a:noFill/>
            <a:ln w="19050" cap="flat" cmpd="sng">
              <a:solidFill>
                <a:srgbClr val="FF0000"/>
              </a:solidFill>
              <a:prstDash val="solid"/>
              <a:miter lim="800000"/>
              <a:headEnd type="none" w="sm" len="sm"/>
              <a:tailEnd type="none" w="sm" len="sm"/>
            </a:ln>
          </p:spPr>
        </p:cxnSp>
        <p:cxnSp>
          <p:nvCxnSpPr>
            <p:cNvPr id="3257" name="Google Shape;3257;p144"/>
            <p:cNvCxnSpPr/>
            <p:nvPr/>
          </p:nvCxnSpPr>
          <p:spPr>
            <a:xfrm>
              <a:off x="4042" y="3636"/>
              <a:ext cx="2925" cy="0"/>
            </a:xfrm>
            <a:prstGeom prst="straightConnector1">
              <a:avLst/>
            </a:prstGeom>
            <a:noFill/>
            <a:ln w="19050" cap="flat" cmpd="sng">
              <a:solidFill>
                <a:srgbClr val="FF0000"/>
              </a:solidFill>
              <a:prstDash val="solid"/>
              <a:miter lim="800000"/>
              <a:headEnd type="none" w="sm" len="sm"/>
              <a:tailEnd type="none" w="sm" len="sm"/>
            </a:ln>
          </p:spPr>
        </p:cxnSp>
        <p:cxnSp>
          <p:nvCxnSpPr>
            <p:cNvPr id="3258" name="Google Shape;3258;p144"/>
            <p:cNvCxnSpPr/>
            <p:nvPr/>
          </p:nvCxnSpPr>
          <p:spPr>
            <a:xfrm>
              <a:off x="6952" y="3636"/>
              <a:ext cx="0" cy="540"/>
            </a:xfrm>
            <a:prstGeom prst="straightConnector1">
              <a:avLst/>
            </a:prstGeom>
            <a:noFill/>
            <a:ln w="19050" cap="flat" cmpd="sng">
              <a:solidFill>
                <a:srgbClr val="FF0000"/>
              </a:solidFill>
              <a:prstDash val="solid"/>
              <a:miter lim="800000"/>
              <a:headEnd type="none" w="sm" len="sm"/>
              <a:tailEnd type="none" w="sm" len="sm"/>
            </a:ln>
          </p:spPr>
        </p:cxnSp>
      </p:grpSp>
      <p:sp>
        <p:nvSpPr>
          <p:cNvPr id="3259" name="Google Shape;3259;p144"/>
          <p:cNvSpPr txBox="1"/>
          <p:nvPr/>
        </p:nvSpPr>
        <p:spPr>
          <a:xfrm>
            <a:off x="7044912" y="3665323"/>
            <a:ext cx="184075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chemeClr val="dk1"/>
                </a:solidFill>
                <a:latin typeface="Calibri"/>
                <a:ea typeface="Calibri"/>
                <a:cs typeface="Calibri"/>
                <a:sym typeface="Calibri"/>
              </a:rPr>
              <a:t>Color de colectores</a:t>
            </a:r>
            <a:endParaRPr/>
          </a:p>
        </p:txBody>
      </p:sp>
      <p:sp>
        <p:nvSpPr>
          <p:cNvPr id="3260" name="Google Shape;3260;p144"/>
          <p:cNvSpPr/>
          <p:nvPr/>
        </p:nvSpPr>
        <p:spPr>
          <a:xfrm>
            <a:off x="2955853" y="4336798"/>
            <a:ext cx="6973423" cy="1627784"/>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Los colores de los colectores de reciclado son muy importantes, puesto que permiten el reconocimiento de la clase de residuos que se depositaran en ellos.</a:t>
            </a:r>
            <a:endParaRPr/>
          </a:p>
          <a:p>
            <a:pPr marL="0" marR="0" lvl="0" indent="0" algn="just" rtl="0">
              <a:spcBef>
                <a:spcPts val="0"/>
              </a:spcBef>
              <a:spcAft>
                <a:spcPts val="0"/>
              </a:spcAft>
              <a:buNone/>
            </a:pPr>
            <a:endParaRPr sz="14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A continuación, se describe el código de colores que determinan los recipientes y/o colectores de desechos y reciclado utilizados en la gestión de los mismos.</a:t>
            </a:r>
            <a:endParaRPr/>
          </a:p>
        </p:txBody>
      </p:sp>
      <p:pic>
        <p:nvPicPr>
          <p:cNvPr id="3261" name="Google Shape;3261;p144" descr="Forma&#10;&#10;Descripción generada automáticamente"/>
          <p:cNvPicPr preferRelativeResize="0"/>
          <p:nvPr/>
        </p:nvPicPr>
        <p:blipFill rotWithShape="1">
          <a:blip r:embed="rId5">
            <a:alphaModFix/>
          </a:blip>
          <a:srcRect/>
          <a:stretch/>
        </p:blipFill>
        <p:spPr>
          <a:xfrm>
            <a:off x="9742990" y="4862347"/>
            <a:ext cx="1927777" cy="576686"/>
          </a:xfrm>
          <a:prstGeom prst="rect">
            <a:avLst/>
          </a:prstGeom>
          <a:noFill/>
          <a:ln>
            <a:noFill/>
          </a:ln>
        </p:spPr>
      </p:pic>
      <p:sp>
        <p:nvSpPr>
          <p:cNvPr id="3262" name="Google Shape;3262;p144"/>
          <p:cNvSpPr txBox="1"/>
          <p:nvPr/>
        </p:nvSpPr>
        <p:spPr>
          <a:xfrm>
            <a:off x="9929281" y="4917577"/>
            <a:ext cx="10722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267"/>
        <p:cNvGrpSpPr/>
        <p:nvPr/>
      </p:nvGrpSpPr>
      <p:grpSpPr>
        <a:xfrm>
          <a:off x="0" y="0"/>
          <a:ext cx="0" cy="0"/>
          <a:chOff x="0" y="0"/>
          <a:chExt cx="0" cy="0"/>
        </a:xfrm>
      </p:grpSpPr>
      <p:sp>
        <p:nvSpPr>
          <p:cNvPr id="3268" name="Google Shape;3268;p145"/>
          <p:cNvSpPr/>
          <p:nvPr/>
        </p:nvSpPr>
        <p:spPr>
          <a:xfrm>
            <a:off x="2091689" y="1551562"/>
            <a:ext cx="9343993" cy="1898876"/>
          </a:xfrm>
          <a:prstGeom prst="roundRect">
            <a:avLst>
              <a:gd name="adj" fmla="val 16667"/>
            </a:avLst>
          </a:prstGeom>
          <a:no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269" name="Google Shape;3269;p145"/>
          <p:cNvSpPr/>
          <p:nvPr/>
        </p:nvSpPr>
        <p:spPr>
          <a:xfrm>
            <a:off x="358672" y="961282"/>
            <a:ext cx="368289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Disposición de residuos peligrosos</a:t>
            </a:r>
            <a:endParaRPr sz="1600" b="1">
              <a:solidFill>
                <a:srgbClr val="2C538E"/>
              </a:solidFill>
              <a:latin typeface="Open Sans"/>
              <a:ea typeface="Open Sans"/>
              <a:cs typeface="Open Sans"/>
              <a:sym typeface="Open Sans"/>
            </a:endParaRPr>
          </a:p>
        </p:txBody>
      </p:sp>
      <p:sp>
        <p:nvSpPr>
          <p:cNvPr id="3270" name="Google Shape;3270;p145"/>
          <p:cNvSpPr/>
          <p:nvPr/>
        </p:nvSpPr>
        <p:spPr>
          <a:xfrm>
            <a:off x="11435683" y="109642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4.3</a:t>
            </a:r>
            <a:endParaRPr/>
          </a:p>
        </p:txBody>
      </p:sp>
      <p:pic>
        <p:nvPicPr>
          <p:cNvPr id="3271" name="Google Shape;3271;p145" descr="Imagen que contiene hidrante&#10;&#10;Descripción generada automáticamente"/>
          <p:cNvPicPr preferRelativeResize="0"/>
          <p:nvPr/>
        </p:nvPicPr>
        <p:blipFill rotWithShape="1">
          <a:blip r:embed="rId3">
            <a:alphaModFix/>
          </a:blip>
          <a:srcRect/>
          <a:stretch/>
        </p:blipFill>
        <p:spPr>
          <a:xfrm>
            <a:off x="13245" y="2372811"/>
            <a:ext cx="2531399" cy="1616956"/>
          </a:xfrm>
          <a:prstGeom prst="rect">
            <a:avLst/>
          </a:prstGeom>
          <a:noFill/>
          <a:ln>
            <a:noFill/>
          </a:ln>
        </p:spPr>
      </p:pic>
      <p:sp>
        <p:nvSpPr>
          <p:cNvPr id="3272" name="Google Shape;3272;p145"/>
          <p:cNvSpPr txBox="1"/>
          <p:nvPr/>
        </p:nvSpPr>
        <p:spPr>
          <a:xfrm>
            <a:off x="2484765" y="1707310"/>
            <a:ext cx="8752255" cy="169277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disposición directamente en la fuente de generación de los desechos químicos, es coherente con el objetivo de reducir al máximo los posibles riesgos para la salud humana y para el medioambiente. Lo cual disminuye o elimina las características que hacen de un desecho químico, un residuo peligroso.</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 el proceso destinado para aislar, confinar y desechar los materiales indeseables, rotos, gastados, contaminados o deteriorados, de forma definitiva, en los lugares específicamente escogidos y diseñados para evitar la contaminación, y los posibles daños o riesgos para la salud humaba y el entorno natural de una manera ordenada y regulada.  Clic en cada botón para profundizar:</a:t>
            </a:r>
            <a:endParaRPr/>
          </a:p>
        </p:txBody>
      </p:sp>
      <p:sp>
        <p:nvSpPr>
          <p:cNvPr id="3273" name="Google Shape;3273;p145"/>
          <p:cNvSpPr/>
          <p:nvPr/>
        </p:nvSpPr>
        <p:spPr>
          <a:xfrm>
            <a:off x="269661" y="3802087"/>
            <a:ext cx="2018566"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residuospeligrosos.png</a:t>
            </a:r>
            <a:endParaRPr sz="1400">
              <a:solidFill>
                <a:schemeClr val="dk1"/>
              </a:solidFill>
              <a:latin typeface="Open Sans"/>
              <a:ea typeface="Open Sans"/>
              <a:cs typeface="Open Sans"/>
              <a:sym typeface="Open Sans"/>
            </a:endParaRPr>
          </a:p>
        </p:txBody>
      </p:sp>
      <p:pic>
        <p:nvPicPr>
          <p:cNvPr id="3274" name="Google Shape;3274;p145" descr="Icono&#10;&#10;Descripción generada automáticamente"/>
          <p:cNvPicPr preferRelativeResize="0"/>
          <p:nvPr/>
        </p:nvPicPr>
        <p:blipFill rotWithShape="1">
          <a:blip r:embed="rId4">
            <a:alphaModFix/>
          </a:blip>
          <a:srcRect/>
          <a:stretch/>
        </p:blipFill>
        <p:spPr>
          <a:xfrm>
            <a:off x="5776226" y="3644288"/>
            <a:ext cx="434340" cy="539422"/>
          </a:xfrm>
          <a:prstGeom prst="rect">
            <a:avLst/>
          </a:prstGeom>
          <a:noFill/>
          <a:ln>
            <a:noFill/>
          </a:ln>
        </p:spPr>
      </p:pic>
      <p:grpSp>
        <p:nvGrpSpPr>
          <p:cNvPr id="3275" name="Google Shape;3275;p145"/>
          <p:cNvGrpSpPr/>
          <p:nvPr/>
        </p:nvGrpSpPr>
        <p:grpSpPr>
          <a:xfrm>
            <a:off x="3987331" y="3599761"/>
            <a:ext cx="2238541" cy="372489"/>
            <a:chOff x="4042" y="3636"/>
            <a:chExt cx="2925" cy="565"/>
          </a:xfrm>
        </p:grpSpPr>
        <p:cxnSp>
          <p:nvCxnSpPr>
            <p:cNvPr id="3276" name="Google Shape;3276;p145"/>
            <p:cNvCxnSpPr/>
            <p:nvPr/>
          </p:nvCxnSpPr>
          <p:spPr>
            <a:xfrm rot="10800000" flipH="1">
              <a:off x="4052" y="3636"/>
              <a:ext cx="2" cy="565"/>
            </a:xfrm>
            <a:prstGeom prst="straightConnector1">
              <a:avLst/>
            </a:prstGeom>
            <a:noFill/>
            <a:ln w="19050" cap="flat" cmpd="sng">
              <a:solidFill>
                <a:srgbClr val="FF0000"/>
              </a:solidFill>
              <a:prstDash val="solid"/>
              <a:miter lim="800000"/>
              <a:headEnd type="none" w="sm" len="sm"/>
              <a:tailEnd type="none" w="sm" len="sm"/>
            </a:ln>
          </p:spPr>
        </p:cxnSp>
        <p:cxnSp>
          <p:nvCxnSpPr>
            <p:cNvPr id="3277" name="Google Shape;3277;p145"/>
            <p:cNvCxnSpPr/>
            <p:nvPr/>
          </p:nvCxnSpPr>
          <p:spPr>
            <a:xfrm>
              <a:off x="4042" y="3636"/>
              <a:ext cx="2925" cy="0"/>
            </a:xfrm>
            <a:prstGeom prst="straightConnector1">
              <a:avLst/>
            </a:prstGeom>
            <a:noFill/>
            <a:ln w="19050" cap="flat" cmpd="sng">
              <a:solidFill>
                <a:srgbClr val="FF0000"/>
              </a:solidFill>
              <a:prstDash val="solid"/>
              <a:miter lim="800000"/>
              <a:headEnd type="none" w="sm" len="sm"/>
              <a:tailEnd type="none" w="sm" len="sm"/>
            </a:ln>
          </p:spPr>
        </p:cxnSp>
        <p:cxnSp>
          <p:nvCxnSpPr>
            <p:cNvPr id="3278" name="Google Shape;3278;p145"/>
            <p:cNvCxnSpPr/>
            <p:nvPr/>
          </p:nvCxnSpPr>
          <p:spPr>
            <a:xfrm>
              <a:off x="6952" y="3636"/>
              <a:ext cx="0" cy="540"/>
            </a:xfrm>
            <a:prstGeom prst="straightConnector1">
              <a:avLst/>
            </a:prstGeom>
            <a:noFill/>
            <a:ln w="19050" cap="flat" cmpd="sng">
              <a:solidFill>
                <a:srgbClr val="FF0000"/>
              </a:solidFill>
              <a:prstDash val="solid"/>
              <a:miter lim="800000"/>
              <a:headEnd type="none" w="sm" len="sm"/>
              <a:tailEnd type="none" w="sm" len="sm"/>
            </a:ln>
          </p:spPr>
        </p:cxnSp>
      </p:grpSp>
      <p:sp>
        <p:nvSpPr>
          <p:cNvPr id="3279" name="Google Shape;3279;p145"/>
          <p:cNvSpPr txBox="1"/>
          <p:nvPr/>
        </p:nvSpPr>
        <p:spPr>
          <a:xfrm>
            <a:off x="4265523" y="3655116"/>
            <a:ext cx="184075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chemeClr val="dk1"/>
                </a:solidFill>
                <a:latin typeface="Calibri"/>
                <a:ea typeface="Calibri"/>
                <a:cs typeface="Calibri"/>
                <a:sym typeface="Calibri"/>
              </a:rPr>
              <a:t>Residuos peligrosos</a:t>
            </a:r>
            <a:endParaRPr/>
          </a:p>
        </p:txBody>
      </p:sp>
      <p:grpSp>
        <p:nvGrpSpPr>
          <p:cNvPr id="3280" name="Google Shape;3280;p145"/>
          <p:cNvGrpSpPr/>
          <p:nvPr/>
        </p:nvGrpSpPr>
        <p:grpSpPr>
          <a:xfrm>
            <a:off x="6766720" y="3609968"/>
            <a:ext cx="2238541" cy="372489"/>
            <a:chOff x="4042" y="3636"/>
            <a:chExt cx="2925" cy="565"/>
          </a:xfrm>
        </p:grpSpPr>
        <p:cxnSp>
          <p:nvCxnSpPr>
            <p:cNvPr id="3281" name="Google Shape;3281;p145"/>
            <p:cNvCxnSpPr/>
            <p:nvPr/>
          </p:nvCxnSpPr>
          <p:spPr>
            <a:xfrm rot="10800000" flipH="1">
              <a:off x="4052" y="3636"/>
              <a:ext cx="2" cy="565"/>
            </a:xfrm>
            <a:prstGeom prst="straightConnector1">
              <a:avLst/>
            </a:prstGeom>
            <a:noFill/>
            <a:ln w="19050" cap="flat" cmpd="sng">
              <a:solidFill>
                <a:srgbClr val="FF0000"/>
              </a:solidFill>
              <a:prstDash val="solid"/>
              <a:miter lim="800000"/>
              <a:headEnd type="none" w="sm" len="sm"/>
              <a:tailEnd type="none" w="sm" len="sm"/>
            </a:ln>
          </p:spPr>
        </p:cxnSp>
        <p:cxnSp>
          <p:nvCxnSpPr>
            <p:cNvPr id="3282" name="Google Shape;3282;p145"/>
            <p:cNvCxnSpPr/>
            <p:nvPr/>
          </p:nvCxnSpPr>
          <p:spPr>
            <a:xfrm>
              <a:off x="4042" y="3636"/>
              <a:ext cx="2925" cy="0"/>
            </a:xfrm>
            <a:prstGeom prst="straightConnector1">
              <a:avLst/>
            </a:prstGeom>
            <a:noFill/>
            <a:ln w="19050" cap="flat" cmpd="sng">
              <a:solidFill>
                <a:srgbClr val="FF0000"/>
              </a:solidFill>
              <a:prstDash val="solid"/>
              <a:miter lim="800000"/>
              <a:headEnd type="none" w="sm" len="sm"/>
              <a:tailEnd type="none" w="sm" len="sm"/>
            </a:ln>
          </p:spPr>
        </p:cxnSp>
        <p:cxnSp>
          <p:nvCxnSpPr>
            <p:cNvPr id="3283" name="Google Shape;3283;p145"/>
            <p:cNvCxnSpPr/>
            <p:nvPr/>
          </p:nvCxnSpPr>
          <p:spPr>
            <a:xfrm>
              <a:off x="6952" y="3636"/>
              <a:ext cx="0" cy="540"/>
            </a:xfrm>
            <a:prstGeom prst="straightConnector1">
              <a:avLst/>
            </a:prstGeom>
            <a:noFill/>
            <a:ln w="19050" cap="flat" cmpd="sng">
              <a:solidFill>
                <a:srgbClr val="FF0000"/>
              </a:solidFill>
              <a:prstDash val="solid"/>
              <a:miter lim="800000"/>
              <a:headEnd type="none" w="sm" len="sm"/>
              <a:tailEnd type="none" w="sm" len="sm"/>
            </a:ln>
          </p:spPr>
        </p:cxnSp>
      </p:grpSp>
      <p:sp>
        <p:nvSpPr>
          <p:cNvPr id="3284" name="Google Shape;3284;p145"/>
          <p:cNvSpPr txBox="1"/>
          <p:nvPr/>
        </p:nvSpPr>
        <p:spPr>
          <a:xfrm>
            <a:off x="7044912" y="3665323"/>
            <a:ext cx="184075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chemeClr val="dk1"/>
                </a:solidFill>
                <a:latin typeface="Calibri"/>
                <a:ea typeface="Calibri"/>
                <a:cs typeface="Calibri"/>
                <a:sym typeface="Calibri"/>
              </a:rPr>
              <a:t>Color de colectores</a:t>
            </a:r>
            <a:endParaRPr/>
          </a:p>
        </p:txBody>
      </p:sp>
      <p:sp>
        <p:nvSpPr>
          <p:cNvPr id="3285" name="Google Shape;3285;p145"/>
          <p:cNvSpPr/>
          <p:nvPr/>
        </p:nvSpPr>
        <p:spPr>
          <a:xfrm>
            <a:off x="2955853" y="4336798"/>
            <a:ext cx="6973423" cy="1627784"/>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Los colores de los colectores de reciclado son muy importantes, puesto que permiten el reconocimiento de la clase de residuos que se depositaran en ellos.</a:t>
            </a:r>
            <a:endParaRPr/>
          </a:p>
          <a:p>
            <a:pPr marL="0" marR="0" lvl="0" indent="0" algn="just" rtl="0">
              <a:spcBef>
                <a:spcPts val="0"/>
              </a:spcBef>
              <a:spcAft>
                <a:spcPts val="0"/>
              </a:spcAft>
              <a:buNone/>
            </a:pPr>
            <a:endParaRPr sz="14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A continuación, se describe el código de colores que determinan los recipientes y/o colectores de desechos y reciclado utilizados en la gestión de los mismos.</a:t>
            </a:r>
            <a:endParaRPr/>
          </a:p>
        </p:txBody>
      </p:sp>
      <p:pic>
        <p:nvPicPr>
          <p:cNvPr id="3286" name="Google Shape;3286;p145" descr="Forma&#10;&#10;Descripción generada automáticamente"/>
          <p:cNvPicPr preferRelativeResize="0"/>
          <p:nvPr/>
        </p:nvPicPr>
        <p:blipFill rotWithShape="1">
          <a:blip r:embed="rId5">
            <a:alphaModFix/>
          </a:blip>
          <a:srcRect/>
          <a:stretch/>
        </p:blipFill>
        <p:spPr>
          <a:xfrm>
            <a:off x="9742990" y="4862347"/>
            <a:ext cx="1927777" cy="576686"/>
          </a:xfrm>
          <a:prstGeom prst="rect">
            <a:avLst/>
          </a:prstGeom>
          <a:noFill/>
          <a:ln>
            <a:noFill/>
          </a:ln>
        </p:spPr>
      </p:pic>
      <p:sp>
        <p:nvSpPr>
          <p:cNvPr id="3287" name="Google Shape;3287;p145"/>
          <p:cNvSpPr txBox="1"/>
          <p:nvPr/>
        </p:nvSpPr>
        <p:spPr>
          <a:xfrm>
            <a:off x="9949831" y="5036077"/>
            <a:ext cx="1072148"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
        <p:nvSpPr>
          <p:cNvPr id="3288" name="Google Shape;3288;p145"/>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9" name="Google Shape;3289;p145"/>
          <p:cNvSpPr/>
          <p:nvPr/>
        </p:nvSpPr>
        <p:spPr>
          <a:xfrm>
            <a:off x="358672" y="180754"/>
            <a:ext cx="11474656" cy="636890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0" name="Google Shape;3290;p145"/>
          <p:cNvSpPr/>
          <p:nvPr/>
        </p:nvSpPr>
        <p:spPr>
          <a:xfrm>
            <a:off x="11225401" y="284983"/>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a:p>
        </p:txBody>
      </p:sp>
      <p:sp>
        <p:nvSpPr>
          <p:cNvPr id="3291" name="Google Shape;3291;p145"/>
          <p:cNvSpPr/>
          <p:nvPr/>
        </p:nvSpPr>
        <p:spPr>
          <a:xfrm>
            <a:off x="4808674" y="6107126"/>
            <a:ext cx="216181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500">
                <a:solidFill>
                  <a:schemeClr val="dk1"/>
                </a:solidFill>
                <a:latin typeface="Calibri"/>
                <a:ea typeface="Calibri"/>
                <a:cs typeface="Calibri"/>
                <a:sym typeface="Calibri"/>
              </a:rPr>
              <a:t>colorescontenedores.png</a:t>
            </a:r>
            <a:endParaRPr/>
          </a:p>
        </p:txBody>
      </p:sp>
      <p:pic>
        <p:nvPicPr>
          <p:cNvPr id="3292" name="Google Shape;3292;p145" descr="Interfaz de usuario gráfica&#10;&#10;Descripción generada automáticamente con confianza baja"/>
          <p:cNvPicPr preferRelativeResize="0"/>
          <p:nvPr/>
        </p:nvPicPr>
        <p:blipFill rotWithShape="1">
          <a:blip r:embed="rId6">
            <a:alphaModFix/>
          </a:blip>
          <a:srcRect t="5928" b="8367"/>
          <a:stretch/>
        </p:blipFill>
        <p:spPr>
          <a:xfrm>
            <a:off x="823110" y="637302"/>
            <a:ext cx="10566340" cy="5291014"/>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297"/>
        <p:cNvGrpSpPr/>
        <p:nvPr/>
      </p:nvGrpSpPr>
      <p:grpSpPr>
        <a:xfrm>
          <a:off x="0" y="0"/>
          <a:ext cx="0" cy="0"/>
          <a:chOff x="0" y="0"/>
          <a:chExt cx="0" cy="0"/>
        </a:xfrm>
      </p:grpSpPr>
      <p:sp>
        <p:nvSpPr>
          <p:cNvPr id="3298" name="Google Shape;3298;p146"/>
          <p:cNvSpPr/>
          <p:nvPr/>
        </p:nvSpPr>
        <p:spPr>
          <a:xfrm>
            <a:off x="580026" y="934900"/>
            <a:ext cx="3493800" cy="49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a:solidFill>
                  <a:srgbClr val="2C538E"/>
                </a:solidFill>
                <a:latin typeface="Open Sans"/>
                <a:ea typeface="Open Sans"/>
                <a:cs typeface="Open Sans"/>
                <a:sym typeface="Open Sans"/>
              </a:rPr>
              <a:t>Ejercicio de aprendizaje</a:t>
            </a:r>
            <a:endParaRPr/>
          </a:p>
        </p:txBody>
      </p:sp>
      <p:sp>
        <p:nvSpPr>
          <p:cNvPr id="3299" name="Google Shape;3299;p146"/>
          <p:cNvSpPr/>
          <p:nvPr/>
        </p:nvSpPr>
        <p:spPr>
          <a:xfrm>
            <a:off x="580016" y="1431574"/>
            <a:ext cx="4357744" cy="11587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p:txBody>
      </p:sp>
      <p:pic>
        <p:nvPicPr>
          <p:cNvPr id="3300" name="Google Shape;3300;p146" descr="Imagen que contiene señal&#10;&#10;Descripción generada automáticamente"/>
          <p:cNvPicPr preferRelativeResize="0"/>
          <p:nvPr/>
        </p:nvPicPr>
        <p:blipFill rotWithShape="1">
          <a:blip r:embed="rId3">
            <a:alphaModFix/>
          </a:blip>
          <a:srcRect/>
          <a:stretch/>
        </p:blipFill>
        <p:spPr>
          <a:xfrm>
            <a:off x="3830294" y="1031452"/>
            <a:ext cx="706394" cy="706394"/>
          </a:xfrm>
          <a:prstGeom prst="rect">
            <a:avLst/>
          </a:prstGeom>
          <a:noFill/>
          <a:ln>
            <a:noFill/>
          </a:ln>
        </p:spPr>
      </p:pic>
      <p:sp>
        <p:nvSpPr>
          <p:cNvPr id="3301" name="Google Shape;3301;p146"/>
          <p:cNvSpPr/>
          <p:nvPr/>
        </p:nvSpPr>
        <p:spPr>
          <a:xfrm>
            <a:off x="580016" y="2072950"/>
            <a:ext cx="10814815"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De la siguiente lista selecciona las medidas de prevención en caso de accidentes en el laboratorio</a:t>
            </a:r>
            <a:r>
              <a:rPr lang="es-ES" sz="1400">
                <a:solidFill>
                  <a:srgbClr val="2C538E"/>
                </a:solidFill>
                <a:latin typeface="Open Sans"/>
                <a:ea typeface="Open Sans"/>
                <a:cs typeface="Open Sans"/>
                <a:sym typeface="Open Sans"/>
              </a:rPr>
              <a:t>:</a:t>
            </a:r>
            <a:endParaRPr/>
          </a:p>
        </p:txBody>
      </p:sp>
      <p:sp>
        <p:nvSpPr>
          <p:cNvPr id="3302" name="Google Shape;3302;p146"/>
          <p:cNvSpPr/>
          <p:nvPr/>
        </p:nvSpPr>
        <p:spPr>
          <a:xfrm>
            <a:off x="513673" y="1489500"/>
            <a:ext cx="3316500" cy="49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a:solidFill>
                  <a:srgbClr val="2C538E"/>
                </a:solidFill>
                <a:latin typeface="Open Sans"/>
                <a:ea typeface="Open Sans"/>
                <a:cs typeface="Open Sans"/>
                <a:sym typeface="Open Sans"/>
              </a:rPr>
              <a:t>SELECCIÓN MÚLTIPLE</a:t>
            </a:r>
            <a:endParaRPr sz="2000" b="1">
              <a:solidFill>
                <a:srgbClr val="2C538E"/>
              </a:solidFill>
              <a:latin typeface="Open Sans"/>
              <a:ea typeface="Open Sans"/>
              <a:cs typeface="Open Sans"/>
              <a:sym typeface="Open Sans"/>
            </a:endParaRPr>
          </a:p>
        </p:txBody>
      </p:sp>
      <p:sp>
        <p:nvSpPr>
          <p:cNvPr id="3303" name="Google Shape;3303;p146"/>
          <p:cNvSpPr/>
          <p:nvPr/>
        </p:nvSpPr>
        <p:spPr>
          <a:xfrm>
            <a:off x="554991" y="2837320"/>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4" name="Google Shape;3304;p146"/>
          <p:cNvSpPr txBox="1"/>
          <p:nvPr/>
        </p:nvSpPr>
        <p:spPr>
          <a:xfrm>
            <a:off x="847193" y="2923501"/>
            <a:ext cx="1744394" cy="116955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A3255"/>
                </a:solidFill>
                <a:latin typeface="Open Sans"/>
                <a:ea typeface="Open Sans"/>
                <a:cs typeface="Open Sans"/>
                <a:sym typeface="Open Sans"/>
              </a:rPr>
              <a:t> Consultar y localizar los dispositivos de seguridad más próximos</a:t>
            </a:r>
            <a:endParaRPr/>
          </a:p>
        </p:txBody>
      </p:sp>
      <p:sp>
        <p:nvSpPr>
          <p:cNvPr id="3305" name="Google Shape;3305;p146"/>
          <p:cNvSpPr/>
          <p:nvPr/>
        </p:nvSpPr>
        <p:spPr>
          <a:xfrm>
            <a:off x="4234376" y="2837320"/>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6" name="Google Shape;3306;p146"/>
          <p:cNvSpPr/>
          <p:nvPr/>
        </p:nvSpPr>
        <p:spPr>
          <a:xfrm>
            <a:off x="7901109" y="2815224"/>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7" name="Google Shape;3307;p146"/>
          <p:cNvSpPr/>
          <p:nvPr/>
        </p:nvSpPr>
        <p:spPr>
          <a:xfrm>
            <a:off x="580016" y="4337318"/>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8" name="Google Shape;3308;p146"/>
          <p:cNvSpPr/>
          <p:nvPr/>
        </p:nvSpPr>
        <p:spPr>
          <a:xfrm>
            <a:off x="4259401" y="4337318"/>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9" name="Google Shape;3309;p146"/>
          <p:cNvSpPr/>
          <p:nvPr/>
        </p:nvSpPr>
        <p:spPr>
          <a:xfrm>
            <a:off x="7926134" y="4315222"/>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0" name="Google Shape;3310;p146"/>
          <p:cNvSpPr txBox="1"/>
          <p:nvPr/>
        </p:nvSpPr>
        <p:spPr>
          <a:xfrm>
            <a:off x="4630041" y="3179554"/>
            <a:ext cx="1302443" cy="7848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b="1">
                <a:solidFill>
                  <a:srgbClr val="1A3255"/>
                </a:solidFill>
                <a:latin typeface="Open Sans"/>
                <a:ea typeface="Open Sans"/>
                <a:cs typeface="Open Sans"/>
                <a:sym typeface="Open Sans"/>
              </a:rPr>
              <a:t>Leer las etiquetas de seguridad</a:t>
            </a:r>
            <a:endParaRPr sz="1500">
              <a:solidFill>
                <a:schemeClr val="dk1"/>
              </a:solidFill>
              <a:latin typeface="Open Sans"/>
              <a:ea typeface="Open Sans"/>
              <a:cs typeface="Open Sans"/>
              <a:sym typeface="Open Sans"/>
            </a:endParaRPr>
          </a:p>
        </p:txBody>
      </p:sp>
      <p:sp>
        <p:nvSpPr>
          <p:cNvPr id="3311" name="Google Shape;3311;p146"/>
          <p:cNvSpPr txBox="1"/>
          <p:nvPr/>
        </p:nvSpPr>
        <p:spPr>
          <a:xfrm>
            <a:off x="4362901" y="4568272"/>
            <a:ext cx="2221773"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b="1">
                <a:solidFill>
                  <a:srgbClr val="1A3255"/>
                </a:solidFill>
                <a:latin typeface="Open Sans"/>
                <a:ea typeface="Open Sans"/>
                <a:cs typeface="Open Sans"/>
                <a:sym typeface="Open Sans"/>
              </a:rPr>
              <a:t>Usar bata de laboratorio (67 % poliéster y 33 % algodón) </a:t>
            </a:r>
            <a:endParaRPr/>
          </a:p>
        </p:txBody>
      </p:sp>
      <p:sp>
        <p:nvSpPr>
          <p:cNvPr id="3312" name="Google Shape;3312;p146"/>
          <p:cNvSpPr txBox="1"/>
          <p:nvPr/>
        </p:nvSpPr>
        <p:spPr>
          <a:xfrm>
            <a:off x="796357" y="4631248"/>
            <a:ext cx="179523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b="1">
                <a:solidFill>
                  <a:srgbClr val="1A3255"/>
                </a:solidFill>
                <a:latin typeface="Open Sans"/>
                <a:ea typeface="Open Sans"/>
                <a:cs typeface="Open Sans"/>
                <a:sym typeface="Open Sans"/>
              </a:rPr>
              <a:t>Inhalar los vapores de productos químicos</a:t>
            </a:r>
            <a:endParaRPr/>
          </a:p>
        </p:txBody>
      </p:sp>
      <p:sp>
        <p:nvSpPr>
          <p:cNvPr id="3313" name="Google Shape;3313;p146"/>
          <p:cNvSpPr txBox="1"/>
          <p:nvPr/>
        </p:nvSpPr>
        <p:spPr>
          <a:xfrm>
            <a:off x="8164047" y="4638942"/>
            <a:ext cx="1728421"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A3255"/>
                </a:solidFill>
                <a:latin typeface="Open Sans"/>
                <a:ea typeface="Open Sans"/>
                <a:cs typeface="Open Sans"/>
                <a:sym typeface="Open Sans"/>
              </a:rPr>
              <a:t>Calentar el recipiente totalmente cerrado</a:t>
            </a:r>
            <a:endParaRPr sz="1400">
              <a:solidFill>
                <a:schemeClr val="dk1"/>
              </a:solidFill>
              <a:latin typeface="Open Sans"/>
              <a:ea typeface="Open Sans"/>
              <a:cs typeface="Open Sans"/>
              <a:sym typeface="Open Sans"/>
            </a:endParaRPr>
          </a:p>
        </p:txBody>
      </p:sp>
      <p:sp>
        <p:nvSpPr>
          <p:cNvPr id="3314" name="Google Shape;3314;p146"/>
          <p:cNvSpPr txBox="1"/>
          <p:nvPr/>
        </p:nvSpPr>
        <p:spPr>
          <a:xfrm>
            <a:off x="8219094" y="2999172"/>
            <a:ext cx="2055282"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b="1">
                <a:solidFill>
                  <a:srgbClr val="1A3255"/>
                </a:solidFill>
                <a:latin typeface="Open Sans"/>
                <a:ea typeface="Open Sans"/>
                <a:cs typeface="Open Sans"/>
                <a:sym typeface="Open Sans"/>
              </a:rPr>
              <a:t>Usar guantes sobre todo, cuando se utilizan sustancias corrosivas o tóxicas</a:t>
            </a:r>
            <a:endParaRPr/>
          </a:p>
        </p:txBody>
      </p:sp>
      <p:sp>
        <p:nvSpPr>
          <p:cNvPr id="3315" name="Google Shape;3315;p146"/>
          <p:cNvSpPr/>
          <p:nvPr/>
        </p:nvSpPr>
        <p:spPr>
          <a:xfrm>
            <a:off x="401430" y="5296858"/>
            <a:ext cx="553998" cy="553998"/>
          </a:xfrm>
          <a:prstGeom prst="mathMultiply">
            <a:avLst>
              <a:gd name="adj1" fmla="val 2352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16" name="Google Shape;3316;p146" descr="Imagen que contiene Forma&#10;&#10;Descripción generada automáticamente"/>
          <p:cNvPicPr preferRelativeResize="0"/>
          <p:nvPr/>
        </p:nvPicPr>
        <p:blipFill rotWithShape="1">
          <a:blip r:embed="rId4">
            <a:alphaModFix/>
          </a:blip>
          <a:srcRect/>
          <a:stretch/>
        </p:blipFill>
        <p:spPr>
          <a:xfrm>
            <a:off x="4080874" y="3752849"/>
            <a:ext cx="458234" cy="458234"/>
          </a:xfrm>
          <a:prstGeom prst="rect">
            <a:avLst/>
          </a:prstGeom>
          <a:noFill/>
          <a:ln>
            <a:noFill/>
          </a:ln>
        </p:spPr>
      </p:pic>
      <p:pic>
        <p:nvPicPr>
          <p:cNvPr id="3317" name="Google Shape;3317;p146" descr="Imagen que contiene Forma&#10;&#10;Descripción generada automáticamente"/>
          <p:cNvPicPr preferRelativeResize="0"/>
          <p:nvPr/>
        </p:nvPicPr>
        <p:blipFill rotWithShape="1">
          <a:blip r:embed="rId4">
            <a:alphaModFix/>
          </a:blip>
          <a:srcRect/>
          <a:stretch/>
        </p:blipFill>
        <p:spPr>
          <a:xfrm>
            <a:off x="346689" y="3742138"/>
            <a:ext cx="458234" cy="458234"/>
          </a:xfrm>
          <a:prstGeom prst="rect">
            <a:avLst/>
          </a:prstGeom>
          <a:noFill/>
          <a:ln>
            <a:noFill/>
          </a:ln>
        </p:spPr>
      </p:pic>
      <p:pic>
        <p:nvPicPr>
          <p:cNvPr id="3318" name="Google Shape;3318;p146" descr="Imagen que contiene Forma&#10;&#10;Descripción generada automáticamente"/>
          <p:cNvPicPr preferRelativeResize="0"/>
          <p:nvPr/>
        </p:nvPicPr>
        <p:blipFill rotWithShape="1">
          <a:blip r:embed="rId4">
            <a:alphaModFix/>
          </a:blip>
          <a:srcRect/>
          <a:stretch/>
        </p:blipFill>
        <p:spPr>
          <a:xfrm>
            <a:off x="4247928" y="5352720"/>
            <a:ext cx="458234" cy="458234"/>
          </a:xfrm>
          <a:prstGeom prst="rect">
            <a:avLst/>
          </a:prstGeom>
          <a:noFill/>
          <a:ln>
            <a:noFill/>
          </a:ln>
        </p:spPr>
      </p:pic>
      <p:pic>
        <p:nvPicPr>
          <p:cNvPr id="3319" name="Google Shape;3319;p146" descr="Icono&#10;&#10;Descripción generada automáticamente"/>
          <p:cNvPicPr preferRelativeResize="0"/>
          <p:nvPr/>
        </p:nvPicPr>
        <p:blipFill rotWithShape="1">
          <a:blip r:embed="rId5">
            <a:alphaModFix/>
          </a:blip>
          <a:srcRect/>
          <a:stretch/>
        </p:blipFill>
        <p:spPr>
          <a:xfrm>
            <a:off x="2550101" y="3059946"/>
            <a:ext cx="949558" cy="949558"/>
          </a:xfrm>
          <a:prstGeom prst="rect">
            <a:avLst/>
          </a:prstGeom>
          <a:noFill/>
          <a:ln>
            <a:noFill/>
          </a:ln>
        </p:spPr>
      </p:pic>
      <p:pic>
        <p:nvPicPr>
          <p:cNvPr id="3320" name="Google Shape;3320;p146" descr="Forma&#10;&#10;Descripción generada automáticamente"/>
          <p:cNvPicPr preferRelativeResize="0"/>
          <p:nvPr/>
        </p:nvPicPr>
        <p:blipFill rotWithShape="1">
          <a:blip r:embed="rId6">
            <a:alphaModFix/>
          </a:blip>
          <a:srcRect/>
          <a:stretch/>
        </p:blipFill>
        <p:spPr>
          <a:xfrm>
            <a:off x="6118618" y="3109828"/>
            <a:ext cx="973520" cy="977099"/>
          </a:xfrm>
          <a:prstGeom prst="rect">
            <a:avLst/>
          </a:prstGeom>
          <a:noFill/>
          <a:ln>
            <a:noFill/>
          </a:ln>
        </p:spPr>
      </p:pic>
      <p:pic>
        <p:nvPicPr>
          <p:cNvPr id="3321" name="Google Shape;3321;p146" descr="Icono&#10;&#10;Descripción generada automáticamente"/>
          <p:cNvPicPr preferRelativeResize="0"/>
          <p:nvPr/>
        </p:nvPicPr>
        <p:blipFill rotWithShape="1">
          <a:blip r:embed="rId7">
            <a:alphaModFix/>
          </a:blip>
          <a:srcRect/>
          <a:stretch/>
        </p:blipFill>
        <p:spPr>
          <a:xfrm>
            <a:off x="10254625" y="3079002"/>
            <a:ext cx="790813" cy="790813"/>
          </a:xfrm>
          <a:prstGeom prst="rect">
            <a:avLst/>
          </a:prstGeom>
          <a:noFill/>
          <a:ln>
            <a:noFill/>
          </a:ln>
        </p:spPr>
      </p:pic>
      <p:pic>
        <p:nvPicPr>
          <p:cNvPr id="3322" name="Google Shape;3322;p146" descr="Imagen que contiene Forma&#10;&#10;Descripción generada automáticamente"/>
          <p:cNvPicPr preferRelativeResize="0"/>
          <p:nvPr/>
        </p:nvPicPr>
        <p:blipFill rotWithShape="1">
          <a:blip r:embed="rId4">
            <a:alphaModFix/>
          </a:blip>
          <a:srcRect/>
          <a:stretch/>
        </p:blipFill>
        <p:spPr>
          <a:xfrm>
            <a:off x="7815059" y="3708650"/>
            <a:ext cx="458234" cy="458234"/>
          </a:xfrm>
          <a:prstGeom prst="rect">
            <a:avLst/>
          </a:prstGeom>
          <a:noFill/>
          <a:ln>
            <a:noFill/>
          </a:ln>
        </p:spPr>
      </p:pic>
      <p:pic>
        <p:nvPicPr>
          <p:cNvPr id="3323" name="Google Shape;3323;p146" descr="Icono&#10;&#10;Descripción generada automáticamente"/>
          <p:cNvPicPr preferRelativeResize="0"/>
          <p:nvPr/>
        </p:nvPicPr>
        <p:blipFill rotWithShape="1">
          <a:blip r:embed="rId8">
            <a:alphaModFix/>
          </a:blip>
          <a:srcRect/>
          <a:stretch/>
        </p:blipFill>
        <p:spPr>
          <a:xfrm>
            <a:off x="2750989" y="4586781"/>
            <a:ext cx="839645" cy="839645"/>
          </a:xfrm>
          <a:prstGeom prst="rect">
            <a:avLst/>
          </a:prstGeom>
          <a:noFill/>
          <a:ln>
            <a:noFill/>
          </a:ln>
        </p:spPr>
      </p:pic>
      <p:pic>
        <p:nvPicPr>
          <p:cNvPr id="3324" name="Google Shape;3324;p146" descr="Icono&#10;&#10;Descripción generada automáticamente"/>
          <p:cNvPicPr preferRelativeResize="0"/>
          <p:nvPr/>
        </p:nvPicPr>
        <p:blipFill rotWithShape="1">
          <a:blip r:embed="rId9">
            <a:alphaModFix/>
          </a:blip>
          <a:srcRect/>
          <a:stretch/>
        </p:blipFill>
        <p:spPr>
          <a:xfrm>
            <a:off x="6443983" y="4638942"/>
            <a:ext cx="748118" cy="748118"/>
          </a:xfrm>
          <a:prstGeom prst="rect">
            <a:avLst/>
          </a:prstGeom>
          <a:noFill/>
          <a:ln>
            <a:noFill/>
          </a:ln>
        </p:spPr>
      </p:pic>
      <p:pic>
        <p:nvPicPr>
          <p:cNvPr id="3325" name="Google Shape;3325;p146" descr="Icono&#10;&#10;Descripción generada automáticamente"/>
          <p:cNvPicPr preferRelativeResize="0"/>
          <p:nvPr/>
        </p:nvPicPr>
        <p:blipFill rotWithShape="1">
          <a:blip r:embed="rId10">
            <a:alphaModFix/>
          </a:blip>
          <a:srcRect/>
          <a:stretch/>
        </p:blipFill>
        <p:spPr>
          <a:xfrm>
            <a:off x="10065479" y="4511527"/>
            <a:ext cx="990151" cy="990151"/>
          </a:xfrm>
          <a:prstGeom prst="rect">
            <a:avLst/>
          </a:prstGeom>
          <a:noFill/>
          <a:ln>
            <a:noFill/>
          </a:ln>
        </p:spPr>
      </p:pic>
      <p:sp>
        <p:nvSpPr>
          <p:cNvPr id="3326" name="Google Shape;3326;p146"/>
          <p:cNvSpPr/>
          <p:nvPr/>
        </p:nvSpPr>
        <p:spPr>
          <a:xfrm>
            <a:off x="7856623" y="5224679"/>
            <a:ext cx="553998" cy="553998"/>
          </a:xfrm>
          <a:prstGeom prst="mathMultiply">
            <a:avLst>
              <a:gd name="adj1" fmla="val 2352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330"/>
        <p:cNvGrpSpPr/>
        <p:nvPr/>
      </p:nvGrpSpPr>
      <p:grpSpPr>
        <a:xfrm>
          <a:off x="0" y="0"/>
          <a:ext cx="0" cy="0"/>
          <a:chOff x="0" y="0"/>
          <a:chExt cx="0" cy="0"/>
        </a:xfrm>
      </p:grpSpPr>
      <p:pic>
        <p:nvPicPr>
          <p:cNvPr id="3331" name="Google Shape;3331;p147" descr="Imagen que contiene juguete, lego&#10;&#10;Descripción generada automáticamente"/>
          <p:cNvPicPr preferRelativeResize="0"/>
          <p:nvPr/>
        </p:nvPicPr>
        <p:blipFill rotWithShape="1">
          <a:blip r:embed="rId3">
            <a:alphaModFix/>
          </a:blip>
          <a:srcRect/>
          <a:stretch/>
        </p:blipFill>
        <p:spPr>
          <a:xfrm>
            <a:off x="837347" y="1465606"/>
            <a:ext cx="5258653" cy="4143181"/>
          </a:xfrm>
          <a:prstGeom prst="rect">
            <a:avLst/>
          </a:prstGeom>
          <a:noFill/>
          <a:ln>
            <a:noFill/>
          </a:ln>
        </p:spPr>
      </p:pic>
      <p:sp>
        <p:nvSpPr>
          <p:cNvPr id="3332" name="Google Shape;3332;p147"/>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33" name="Google Shape;3333;p147"/>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5</a:t>
            </a:r>
            <a:endParaRPr/>
          </a:p>
        </p:txBody>
      </p:sp>
      <p:sp>
        <p:nvSpPr>
          <p:cNvPr id="3334" name="Google Shape;3334;p147"/>
          <p:cNvSpPr txBox="1"/>
          <p:nvPr/>
        </p:nvSpPr>
        <p:spPr>
          <a:xfrm>
            <a:off x="6992203" y="3314700"/>
            <a:ext cx="4362300" cy="1600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Bienvenidos a la actividad de aprendizaje “Tipos de extintores y normatividad para el almacenamiento de productos químicos". A continuación, se presenta la situación a resolver dentro de esta actividad. </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Clic en el botón siguiente:</a:t>
            </a:r>
            <a:endParaRPr/>
          </a:p>
        </p:txBody>
      </p:sp>
      <p:sp>
        <p:nvSpPr>
          <p:cNvPr id="3335" name="Google Shape;3335;p147"/>
          <p:cNvSpPr/>
          <p:nvPr/>
        </p:nvSpPr>
        <p:spPr>
          <a:xfrm>
            <a:off x="11439900" y="116664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5</a:t>
            </a:r>
            <a:endParaRPr/>
          </a:p>
        </p:txBody>
      </p:sp>
      <p:pic>
        <p:nvPicPr>
          <p:cNvPr id="3336" name="Google Shape;3336;p147" descr="Imagen que contiene Interfaz de usuario gráfica&#10;&#10;Descripción generada automáticamente"/>
          <p:cNvPicPr preferRelativeResize="0"/>
          <p:nvPr/>
        </p:nvPicPr>
        <p:blipFill rotWithShape="1">
          <a:blip r:embed="rId4">
            <a:alphaModFix/>
          </a:blip>
          <a:srcRect/>
          <a:stretch/>
        </p:blipFill>
        <p:spPr>
          <a:xfrm>
            <a:off x="9127279" y="4870564"/>
            <a:ext cx="1582008" cy="536389"/>
          </a:xfrm>
          <a:prstGeom prst="rect">
            <a:avLst/>
          </a:prstGeom>
          <a:noFill/>
          <a:ln>
            <a:noFill/>
          </a:ln>
        </p:spPr>
      </p:pic>
      <p:pic>
        <p:nvPicPr>
          <p:cNvPr id="3337" name="Google Shape;3337;p147" descr="Icono&#10;&#10;Descripción generada automáticamente"/>
          <p:cNvPicPr preferRelativeResize="0"/>
          <p:nvPr/>
        </p:nvPicPr>
        <p:blipFill rotWithShape="1">
          <a:blip r:embed="rId5">
            <a:alphaModFix/>
          </a:blip>
          <a:srcRect/>
          <a:stretch/>
        </p:blipFill>
        <p:spPr>
          <a:xfrm>
            <a:off x="10367010" y="5064270"/>
            <a:ext cx="434340" cy="53942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341"/>
        <p:cNvGrpSpPr/>
        <p:nvPr/>
      </p:nvGrpSpPr>
      <p:grpSpPr>
        <a:xfrm>
          <a:off x="0" y="0"/>
          <a:ext cx="0" cy="0"/>
          <a:chOff x="0" y="0"/>
          <a:chExt cx="0" cy="0"/>
        </a:xfrm>
      </p:grpSpPr>
      <p:pic>
        <p:nvPicPr>
          <p:cNvPr id="3342" name="Google Shape;3342;p148" descr="Imagen que contiene juguete, lego&#10;&#10;Descripción generada automáticamente"/>
          <p:cNvPicPr preferRelativeResize="0"/>
          <p:nvPr/>
        </p:nvPicPr>
        <p:blipFill rotWithShape="1">
          <a:blip r:embed="rId3">
            <a:alphaModFix/>
          </a:blip>
          <a:srcRect/>
          <a:stretch/>
        </p:blipFill>
        <p:spPr>
          <a:xfrm>
            <a:off x="837347" y="1465606"/>
            <a:ext cx="5258653" cy="4143181"/>
          </a:xfrm>
          <a:prstGeom prst="rect">
            <a:avLst/>
          </a:prstGeom>
          <a:noFill/>
          <a:ln>
            <a:noFill/>
          </a:ln>
        </p:spPr>
      </p:pic>
      <p:sp>
        <p:nvSpPr>
          <p:cNvPr id="3343" name="Google Shape;3343;p148"/>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44" name="Google Shape;3344;p148"/>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5</a:t>
            </a:r>
            <a:endParaRPr/>
          </a:p>
        </p:txBody>
      </p:sp>
      <p:sp>
        <p:nvSpPr>
          <p:cNvPr id="3345" name="Google Shape;3345;p148"/>
          <p:cNvSpPr/>
          <p:nvPr/>
        </p:nvSpPr>
        <p:spPr>
          <a:xfrm>
            <a:off x="6816638" y="3002207"/>
            <a:ext cx="4735488" cy="1102520"/>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6" name="Google Shape;3346;p148"/>
          <p:cNvSpPr/>
          <p:nvPr/>
        </p:nvSpPr>
        <p:spPr>
          <a:xfrm>
            <a:off x="6816638" y="4159911"/>
            <a:ext cx="4735488" cy="572824"/>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7" name="Google Shape;3347;p148"/>
          <p:cNvSpPr txBox="1"/>
          <p:nvPr/>
        </p:nvSpPr>
        <p:spPr>
          <a:xfrm>
            <a:off x="7003157" y="3120865"/>
            <a:ext cx="4362450" cy="160043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¡Hola! Bienvenidos a la primera actividad de esta unidad donde abordaremos el tema  “Tipos de extintores y normatividad para el almacenamiento de productos químicos”.</a:t>
            </a: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Muy bien profesor ¿Y de qué se trata la actividad?</a:t>
            </a:r>
            <a:endParaRPr/>
          </a:p>
        </p:txBody>
      </p:sp>
      <p:pic>
        <p:nvPicPr>
          <p:cNvPr id="3348" name="Google Shape;3348;p148"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3349" name="Google Shape;3349;p148" descr="Imagen que contiene Interfaz de usuario gráfica&#10;&#10;Descripción generada automáticamente"/>
          <p:cNvPicPr preferRelativeResize="0"/>
          <p:nvPr/>
        </p:nvPicPr>
        <p:blipFill rotWithShape="1">
          <a:blip r:embed="rId5">
            <a:alphaModFix/>
          </a:blip>
          <a:srcRect/>
          <a:stretch/>
        </p:blipFill>
        <p:spPr>
          <a:xfrm>
            <a:off x="9127279" y="4870564"/>
            <a:ext cx="1582008" cy="536389"/>
          </a:xfrm>
          <a:prstGeom prst="rect">
            <a:avLst/>
          </a:prstGeom>
          <a:noFill/>
          <a:ln>
            <a:noFill/>
          </a:ln>
        </p:spPr>
      </p:pic>
      <p:pic>
        <p:nvPicPr>
          <p:cNvPr id="3350" name="Google Shape;3350;p148" descr="Icono&#10;&#10;Descripción generada automáticamente"/>
          <p:cNvPicPr preferRelativeResize="0"/>
          <p:nvPr/>
        </p:nvPicPr>
        <p:blipFill rotWithShape="1">
          <a:blip r:embed="rId6">
            <a:alphaModFix/>
          </a:blip>
          <a:srcRect/>
          <a:stretch/>
        </p:blipFill>
        <p:spPr>
          <a:xfrm>
            <a:off x="10367010" y="5064270"/>
            <a:ext cx="434340" cy="539422"/>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pic>
        <p:nvPicPr>
          <p:cNvPr id="3355" name="Google Shape;3355;p149" descr="Imagen que contiene juguete, lego&#10;&#10;Descripción generada automáticamente"/>
          <p:cNvPicPr preferRelativeResize="0"/>
          <p:nvPr/>
        </p:nvPicPr>
        <p:blipFill rotWithShape="1">
          <a:blip r:embed="rId3">
            <a:alphaModFix/>
          </a:blip>
          <a:srcRect/>
          <a:stretch/>
        </p:blipFill>
        <p:spPr>
          <a:xfrm>
            <a:off x="837347" y="1465606"/>
            <a:ext cx="5258653" cy="4143181"/>
          </a:xfrm>
          <a:prstGeom prst="rect">
            <a:avLst/>
          </a:prstGeom>
          <a:noFill/>
          <a:ln>
            <a:noFill/>
          </a:ln>
        </p:spPr>
      </p:pic>
      <p:sp>
        <p:nvSpPr>
          <p:cNvPr id="3356" name="Google Shape;3356;p149"/>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57" name="Google Shape;3357;p149"/>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5</a:t>
            </a:r>
            <a:endParaRPr/>
          </a:p>
        </p:txBody>
      </p:sp>
      <p:sp>
        <p:nvSpPr>
          <p:cNvPr id="3358" name="Google Shape;3358;p149"/>
          <p:cNvSpPr/>
          <p:nvPr/>
        </p:nvSpPr>
        <p:spPr>
          <a:xfrm>
            <a:off x="6816638" y="2932110"/>
            <a:ext cx="4735488" cy="1097090"/>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9" name="Google Shape;3359;p149"/>
          <p:cNvSpPr/>
          <p:nvPr/>
        </p:nvSpPr>
        <p:spPr>
          <a:xfrm>
            <a:off x="6816638" y="4093107"/>
            <a:ext cx="4735488" cy="766028"/>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0" name="Google Shape;3360;p149"/>
          <p:cNvSpPr txBox="1"/>
          <p:nvPr/>
        </p:nvSpPr>
        <p:spPr>
          <a:xfrm>
            <a:off x="7003157" y="3002207"/>
            <a:ext cx="4362300" cy="2031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Debes comprender cuáles son las clases de extintores y para </a:t>
            </a:r>
            <a:r>
              <a:rPr lang="es-ES">
                <a:solidFill>
                  <a:srgbClr val="3A3838"/>
                </a:solidFill>
                <a:latin typeface="Open Sans"/>
                <a:ea typeface="Open Sans"/>
                <a:cs typeface="Open Sans"/>
                <a:sym typeface="Open Sans"/>
              </a:rPr>
              <a:t>qué</a:t>
            </a:r>
            <a:r>
              <a:rPr lang="es-ES" sz="1400">
                <a:solidFill>
                  <a:srgbClr val="3A3838"/>
                </a:solidFill>
                <a:latin typeface="Open Sans"/>
                <a:ea typeface="Open Sans"/>
                <a:cs typeface="Open Sans"/>
                <a:sym typeface="Open Sans"/>
              </a:rPr>
              <a:t> tipo de fuego es cada uno e identificar la normatividad internacional para el manejo de sustancia químicas.</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Comprendo lo que debo realizar profesor, ¿Cuál es la información que necesito para resolver la actividad?</a:t>
            </a:r>
            <a:endParaRPr/>
          </a:p>
        </p:txBody>
      </p:sp>
      <p:pic>
        <p:nvPicPr>
          <p:cNvPr id="3361" name="Google Shape;3361;p149"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3362" name="Google Shape;3362;p149" descr="Imagen que contiene Interfaz de usuario gráfica&#10;&#10;Descripción generada automáticamente"/>
          <p:cNvPicPr preferRelativeResize="0"/>
          <p:nvPr/>
        </p:nvPicPr>
        <p:blipFill rotWithShape="1">
          <a:blip r:embed="rId5">
            <a:alphaModFix/>
          </a:blip>
          <a:srcRect/>
          <a:stretch/>
        </p:blipFill>
        <p:spPr>
          <a:xfrm>
            <a:off x="9127279" y="4870564"/>
            <a:ext cx="1582008" cy="536389"/>
          </a:xfrm>
          <a:prstGeom prst="rect">
            <a:avLst/>
          </a:prstGeom>
          <a:noFill/>
          <a:ln>
            <a:noFill/>
          </a:ln>
        </p:spPr>
      </p:pic>
      <p:pic>
        <p:nvPicPr>
          <p:cNvPr id="3363" name="Google Shape;3363;p149" descr="Icono&#10;&#10;Descripción generada automáticamente"/>
          <p:cNvPicPr preferRelativeResize="0"/>
          <p:nvPr/>
        </p:nvPicPr>
        <p:blipFill rotWithShape="1">
          <a:blip r:embed="rId6">
            <a:alphaModFix/>
          </a:blip>
          <a:srcRect/>
          <a:stretch/>
        </p:blipFill>
        <p:spPr>
          <a:xfrm>
            <a:off x="10367010" y="5064270"/>
            <a:ext cx="434340" cy="5394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5"/>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1.1</a:t>
            </a:r>
            <a:endParaRPr/>
          </a:p>
        </p:txBody>
      </p:sp>
      <p:sp>
        <p:nvSpPr>
          <p:cNvPr id="332" name="Google Shape;332;p15"/>
          <p:cNvSpPr txBox="1"/>
          <p:nvPr/>
        </p:nvSpPr>
        <p:spPr>
          <a:xfrm>
            <a:off x="1045457" y="1214911"/>
            <a:ext cx="4840268"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1A3255"/>
                </a:solidFill>
                <a:latin typeface="Open Sans"/>
                <a:ea typeface="Open Sans"/>
                <a:cs typeface="Open Sans"/>
                <a:sym typeface="Open Sans"/>
              </a:rPr>
              <a:t>Sustancia o producto químico peligroso. </a:t>
            </a:r>
            <a:endParaRPr sz="1400" b="1">
              <a:solidFill>
                <a:schemeClr val="dk1"/>
              </a:solidFill>
              <a:latin typeface="Calibri"/>
              <a:ea typeface="Calibri"/>
              <a:cs typeface="Calibri"/>
              <a:sym typeface="Calibri"/>
            </a:endParaRPr>
          </a:p>
        </p:txBody>
      </p:sp>
      <p:sp>
        <p:nvSpPr>
          <p:cNvPr id="333" name="Google Shape;333;p15"/>
          <p:cNvSpPr/>
          <p:nvPr/>
        </p:nvSpPr>
        <p:spPr>
          <a:xfrm>
            <a:off x="2838451" y="2636023"/>
            <a:ext cx="3047274" cy="168020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s-ES" sz="1300" b="1">
                <a:solidFill>
                  <a:schemeClr val="dk1"/>
                </a:solidFill>
                <a:latin typeface="Open Sans"/>
                <a:ea typeface="Open Sans"/>
                <a:cs typeface="Open Sans"/>
                <a:sym typeface="Open Sans"/>
              </a:rPr>
              <a:t>POR PELIGRO</a:t>
            </a:r>
            <a:endParaRPr/>
          </a:p>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Peligro Físico</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Peligro a la Salud </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Peligro al medio ambiente</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Peligros de los productos químicos </a:t>
            </a:r>
            <a:endParaRPr/>
          </a:p>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300">
              <a:solidFill>
                <a:srgbClr val="1A3255"/>
              </a:solidFill>
              <a:latin typeface="Open Sans"/>
              <a:ea typeface="Open Sans"/>
              <a:cs typeface="Open Sans"/>
              <a:sym typeface="Open Sans"/>
            </a:endParaRPr>
          </a:p>
        </p:txBody>
      </p:sp>
      <p:sp>
        <p:nvSpPr>
          <p:cNvPr id="334" name="Google Shape;334;p15"/>
          <p:cNvSpPr/>
          <p:nvPr/>
        </p:nvSpPr>
        <p:spPr>
          <a:xfrm>
            <a:off x="6008733" y="2666005"/>
            <a:ext cx="2860584" cy="168021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s-ES" sz="1300" b="1">
                <a:solidFill>
                  <a:schemeClr val="dk1"/>
                </a:solidFill>
                <a:latin typeface="Open Sans"/>
                <a:ea typeface="Open Sans"/>
                <a:cs typeface="Open Sans"/>
                <a:sym typeface="Open Sans"/>
              </a:rPr>
              <a:t>PROPIEDADES FISICOQUÍMICAS</a:t>
            </a:r>
            <a:endParaRPr/>
          </a:p>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Explosivos</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Comburentes</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Inflamables</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Combustibles</a:t>
            </a:r>
            <a:endParaRPr/>
          </a:p>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300">
              <a:solidFill>
                <a:srgbClr val="1A3255"/>
              </a:solidFill>
              <a:latin typeface="Open Sans"/>
              <a:ea typeface="Open Sans"/>
              <a:cs typeface="Open Sans"/>
              <a:sym typeface="Open Sans"/>
            </a:endParaRPr>
          </a:p>
        </p:txBody>
      </p:sp>
      <p:sp>
        <p:nvSpPr>
          <p:cNvPr id="335" name="Google Shape;335;p15"/>
          <p:cNvSpPr/>
          <p:nvPr/>
        </p:nvSpPr>
        <p:spPr>
          <a:xfrm>
            <a:off x="2862036" y="4411980"/>
            <a:ext cx="3023689" cy="168020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s-ES" sz="1300" b="1">
                <a:solidFill>
                  <a:schemeClr val="dk1"/>
                </a:solidFill>
                <a:latin typeface="Open Sans"/>
                <a:ea typeface="Open Sans"/>
                <a:cs typeface="Open Sans"/>
                <a:sym typeface="Open Sans"/>
              </a:rPr>
              <a:t>PROPIEDADES TOXICOLÓGICAS</a:t>
            </a:r>
            <a:endParaRPr/>
          </a:p>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Tóxicos </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Nocivos</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Corrosivos</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Irritantes</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Sensibilizantes</a:t>
            </a:r>
            <a:endParaRPr/>
          </a:p>
          <a:p>
            <a:pPr marL="0" marR="0" lvl="0" indent="0" algn="ctr" rtl="0">
              <a:spcBef>
                <a:spcPts val="0"/>
              </a:spcBef>
              <a:spcAft>
                <a:spcPts val="0"/>
              </a:spcAft>
              <a:buNone/>
            </a:pPr>
            <a:endParaRPr sz="1800" b="1">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336" name="Google Shape;336;p15"/>
          <p:cNvSpPr/>
          <p:nvPr/>
        </p:nvSpPr>
        <p:spPr>
          <a:xfrm>
            <a:off x="6020526" y="4411979"/>
            <a:ext cx="2860584" cy="168020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s-ES" sz="1300" b="1">
                <a:solidFill>
                  <a:schemeClr val="dk1"/>
                </a:solidFill>
                <a:latin typeface="Open Sans"/>
                <a:ea typeface="Open Sans"/>
                <a:cs typeface="Open Sans"/>
                <a:sym typeface="Open Sans"/>
              </a:rPr>
              <a:t>EFECTOS SOBRE</a:t>
            </a:r>
            <a:endParaRPr/>
          </a:p>
          <a:p>
            <a:pPr marL="0" marR="0" lvl="0" indent="0" algn="ctr" rtl="0">
              <a:spcBef>
                <a:spcPts val="0"/>
              </a:spcBef>
              <a:spcAft>
                <a:spcPts val="0"/>
              </a:spcAft>
              <a:buNone/>
            </a:pPr>
            <a:r>
              <a:rPr lang="es-ES" sz="1300" b="1">
                <a:solidFill>
                  <a:schemeClr val="dk1"/>
                </a:solidFill>
                <a:latin typeface="Open Sans"/>
                <a:ea typeface="Open Sans"/>
                <a:cs typeface="Open Sans"/>
                <a:sym typeface="Open Sans"/>
              </a:rPr>
              <a:t> LA SALUD</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Carcinogénicos</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Mutagénicos</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Teratogénicos</a:t>
            </a:r>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Tóxicos para la reproducción. </a:t>
            </a:r>
            <a:endParaRPr sz="1300" b="1">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300">
              <a:solidFill>
                <a:srgbClr val="1A3255"/>
              </a:solidFill>
              <a:latin typeface="Open Sans"/>
              <a:ea typeface="Open Sans"/>
              <a:cs typeface="Open Sans"/>
              <a:sym typeface="Open Sans"/>
            </a:endParaRPr>
          </a:p>
        </p:txBody>
      </p:sp>
      <p:sp>
        <p:nvSpPr>
          <p:cNvPr id="337" name="Google Shape;337;p15"/>
          <p:cNvSpPr/>
          <p:nvPr/>
        </p:nvSpPr>
        <p:spPr>
          <a:xfrm>
            <a:off x="8992325" y="2666004"/>
            <a:ext cx="2574835" cy="1650227"/>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300" b="1">
                <a:solidFill>
                  <a:schemeClr val="dk1"/>
                </a:solidFill>
                <a:latin typeface="Open Sans"/>
                <a:ea typeface="Open Sans"/>
                <a:cs typeface="Open Sans"/>
                <a:sym typeface="Open Sans"/>
              </a:rPr>
              <a:t>EFECTOS SOBRE EL MEDIO AMBIENTE</a:t>
            </a:r>
            <a:endParaRPr/>
          </a:p>
          <a:p>
            <a:pPr marL="0" marR="0" lvl="0" indent="0" algn="ctr" rtl="0">
              <a:spcBef>
                <a:spcPts val="0"/>
              </a:spcBef>
              <a:spcAft>
                <a:spcPts val="0"/>
              </a:spcAft>
              <a:buNone/>
            </a:pPr>
            <a:endParaRPr sz="1300" b="1">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300"/>
              <a:buFont typeface="Arial"/>
              <a:buChar char="•"/>
            </a:pPr>
            <a:r>
              <a:rPr lang="es-ES" sz="1300">
                <a:solidFill>
                  <a:schemeClr val="dk1"/>
                </a:solidFill>
                <a:latin typeface="Open Sans"/>
                <a:ea typeface="Open Sans"/>
                <a:cs typeface="Open Sans"/>
                <a:sym typeface="Open Sans"/>
              </a:rPr>
              <a:t>Peligrosos para el medio ambiente</a:t>
            </a:r>
            <a:endParaRPr sz="1300" b="1">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300">
              <a:solidFill>
                <a:srgbClr val="1A3255"/>
              </a:solidFill>
              <a:latin typeface="Open Sans"/>
              <a:ea typeface="Open Sans"/>
              <a:cs typeface="Open Sans"/>
              <a:sym typeface="Open Sans"/>
            </a:endParaRPr>
          </a:p>
        </p:txBody>
      </p:sp>
      <p:pic>
        <p:nvPicPr>
          <p:cNvPr id="338" name="Google Shape;338;p15" descr="Imagen que contiene Icono&#10;&#10;Descripción generada automáticamente"/>
          <p:cNvPicPr preferRelativeResize="0"/>
          <p:nvPr/>
        </p:nvPicPr>
        <p:blipFill rotWithShape="1">
          <a:blip r:embed="rId3">
            <a:alphaModFix/>
          </a:blip>
          <a:srcRect/>
          <a:stretch/>
        </p:blipFill>
        <p:spPr>
          <a:xfrm>
            <a:off x="9443296" y="4411979"/>
            <a:ext cx="1758103" cy="1758103"/>
          </a:xfrm>
          <a:prstGeom prst="rect">
            <a:avLst/>
          </a:prstGeom>
          <a:noFill/>
          <a:ln>
            <a:noFill/>
          </a:ln>
        </p:spPr>
      </p:pic>
      <p:pic>
        <p:nvPicPr>
          <p:cNvPr id="339" name="Google Shape;339;p15" descr="Icono&#10;&#10;Descripción generada automáticamente"/>
          <p:cNvPicPr preferRelativeResize="0"/>
          <p:nvPr/>
        </p:nvPicPr>
        <p:blipFill rotWithShape="1">
          <a:blip r:embed="rId4">
            <a:alphaModFix/>
          </a:blip>
          <a:srcRect/>
          <a:stretch/>
        </p:blipFill>
        <p:spPr>
          <a:xfrm>
            <a:off x="99515" y="1564356"/>
            <a:ext cx="2214849" cy="4320541"/>
          </a:xfrm>
          <a:prstGeom prst="rect">
            <a:avLst/>
          </a:prstGeom>
          <a:noFill/>
          <a:ln>
            <a:noFill/>
          </a:ln>
        </p:spPr>
      </p:pic>
      <p:sp>
        <p:nvSpPr>
          <p:cNvPr id="340" name="Google Shape;340;p15"/>
          <p:cNvSpPr/>
          <p:nvPr/>
        </p:nvSpPr>
        <p:spPr>
          <a:xfrm>
            <a:off x="2841476" y="1753523"/>
            <a:ext cx="8725683" cy="4924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00">
                <a:solidFill>
                  <a:schemeClr val="dk1"/>
                </a:solidFill>
                <a:latin typeface="Open Sans"/>
                <a:ea typeface="Open Sans"/>
                <a:cs typeface="Open Sans"/>
                <a:sym typeface="Open Sans"/>
              </a:rPr>
              <a:t>Son aquellas que cumplen con al menos uno de los siguientes criterios de clasificación de peligros del Sistema Globalmente Armonizado de Clasificación y Etiquetado de Productos Químicos: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367"/>
        <p:cNvGrpSpPr/>
        <p:nvPr/>
      </p:nvGrpSpPr>
      <p:grpSpPr>
        <a:xfrm>
          <a:off x="0" y="0"/>
          <a:ext cx="0" cy="0"/>
          <a:chOff x="0" y="0"/>
          <a:chExt cx="0" cy="0"/>
        </a:xfrm>
      </p:grpSpPr>
      <p:pic>
        <p:nvPicPr>
          <p:cNvPr id="3368" name="Google Shape;3368;p150" descr="Imagen que contiene juguete, lego&#10;&#10;Descripción generada automáticamente"/>
          <p:cNvPicPr preferRelativeResize="0"/>
          <p:nvPr/>
        </p:nvPicPr>
        <p:blipFill rotWithShape="1">
          <a:blip r:embed="rId3">
            <a:alphaModFix/>
          </a:blip>
          <a:srcRect/>
          <a:stretch/>
        </p:blipFill>
        <p:spPr>
          <a:xfrm>
            <a:off x="837347" y="1465606"/>
            <a:ext cx="5258653" cy="4143181"/>
          </a:xfrm>
          <a:prstGeom prst="rect">
            <a:avLst/>
          </a:prstGeom>
          <a:noFill/>
          <a:ln>
            <a:noFill/>
          </a:ln>
        </p:spPr>
      </p:pic>
      <p:sp>
        <p:nvSpPr>
          <p:cNvPr id="3369" name="Google Shape;3369;p150"/>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70" name="Google Shape;3370;p150"/>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5</a:t>
            </a:r>
            <a:endParaRPr/>
          </a:p>
        </p:txBody>
      </p:sp>
      <p:sp>
        <p:nvSpPr>
          <p:cNvPr id="3371" name="Google Shape;3371;p150"/>
          <p:cNvSpPr/>
          <p:nvPr/>
        </p:nvSpPr>
        <p:spPr>
          <a:xfrm>
            <a:off x="6816638" y="2926500"/>
            <a:ext cx="4735488" cy="1142703"/>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2" name="Google Shape;3372;p150"/>
          <p:cNvSpPr/>
          <p:nvPr/>
        </p:nvSpPr>
        <p:spPr>
          <a:xfrm>
            <a:off x="6805684" y="4251354"/>
            <a:ext cx="4735488" cy="625905"/>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3" name="Google Shape;3373;p150"/>
          <p:cNvSpPr txBox="1"/>
          <p:nvPr/>
        </p:nvSpPr>
        <p:spPr>
          <a:xfrm>
            <a:off x="6992203" y="2995433"/>
            <a:ext cx="4362300" cy="1816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La información necesaria para resolver la actividad, la encontrarás en el </a:t>
            </a:r>
            <a:r>
              <a:rPr lang="es-ES">
                <a:solidFill>
                  <a:srgbClr val="3A3838"/>
                </a:solidFill>
                <a:latin typeface="Open Sans"/>
                <a:ea typeface="Open Sans"/>
                <a:cs typeface="Open Sans"/>
                <a:sym typeface="Open Sans"/>
              </a:rPr>
              <a:t>contenido</a:t>
            </a:r>
            <a:r>
              <a:rPr lang="es-ES" sz="1400">
                <a:solidFill>
                  <a:srgbClr val="3A3838"/>
                </a:solidFill>
                <a:latin typeface="Open Sans"/>
                <a:ea typeface="Open Sans"/>
                <a:cs typeface="Open Sans"/>
                <a:sym typeface="Open Sans"/>
              </a:rPr>
              <a:t> disponible a continuación. Recuerda descargar y desarrollar la guía de aprendizaje.</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¡Está bien profesor, revisaré la información y resolveré la actividad!</a:t>
            </a:r>
            <a:endParaRPr/>
          </a:p>
        </p:txBody>
      </p:sp>
      <p:pic>
        <p:nvPicPr>
          <p:cNvPr id="3374" name="Google Shape;3374;p150"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3375" name="Google Shape;3375;p150" descr="Icono&#10;&#10;Descripción generada automáticamente"/>
          <p:cNvPicPr preferRelativeResize="0"/>
          <p:nvPr/>
        </p:nvPicPr>
        <p:blipFill rotWithShape="1">
          <a:blip r:embed="rId5">
            <a:alphaModFix/>
          </a:blip>
          <a:srcRect/>
          <a:stretch/>
        </p:blipFill>
        <p:spPr>
          <a:xfrm>
            <a:off x="8967212" y="5042692"/>
            <a:ext cx="434340" cy="539422"/>
          </a:xfrm>
          <a:prstGeom prst="rect">
            <a:avLst/>
          </a:prstGeom>
          <a:noFill/>
          <a:ln>
            <a:noFill/>
          </a:ln>
        </p:spPr>
      </p:pic>
      <p:pic>
        <p:nvPicPr>
          <p:cNvPr id="3376" name="Google Shape;3376;p150" descr="Icono&#10;&#10;Descripción generada automáticamente"/>
          <p:cNvPicPr preferRelativeResize="0"/>
          <p:nvPr/>
        </p:nvPicPr>
        <p:blipFill rotWithShape="1">
          <a:blip r:embed="rId5">
            <a:alphaModFix/>
          </a:blip>
          <a:srcRect/>
          <a:stretch/>
        </p:blipFill>
        <p:spPr>
          <a:xfrm>
            <a:off x="10184130" y="6186250"/>
            <a:ext cx="434340" cy="539422"/>
          </a:xfrm>
          <a:prstGeom prst="rect">
            <a:avLst/>
          </a:prstGeom>
          <a:noFill/>
          <a:ln>
            <a:noFill/>
          </a:ln>
        </p:spPr>
      </p:pic>
      <p:sp>
        <p:nvSpPr>
          <p:cNvPr id="3377" name="Google Shape;3377;p150"/>
          <p:cNvSpPr/>
          <p:nvPr/>
        </p:nvSpPr>
        <p:spPr>
          <a:xfrm>
            <a:off x="7600355" y="5805244"/>
            <a:ext cx="3099566"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F3F3F"/>
                </a:solidFill>
                <a:latin typeface="Calibri"/>
                <a:ea typeface="Calibri"/>
                <a:cs typeface="Calibri"/>
                <a:sym typeface="Calibri"/>
              </a:rPr>
              <a:t>Haz clic en el botón descargar actividad:</a:t>
            </a:r>
            <a:endParaRPr/>
          </a:p>
        </p:txBody>
      </p:sp>
      <p:pic>
        <p:nvPicPr>
          <p:cNvPr id="3378" name="Google Shape;3378;p150" descr="Texto&#10;&#10;Descripción generada automáticamente"/>
          <p:cNvPicPr preferRelativeResize="0"/>
          <p:nvPr/>
        </p:nvPicPr>
        <p:blipFill rotWithShape="1">
          <a:blip r:embed="rId6">
            <a:alphaModFix/>
          </a:blip>
          <a:srcRect/>
          <a:stretch/>
        </p:blipFill>
        <p:spPr>
          <a:xfrm>
            <a:off x="8082858" y="6186250"/>
            <a:ext cx="2101272" cy="44736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383"/>
        <p:cNvGrpSpPr/>
        <p:nvPr/>
      </p:nvGrpSpPr>
      <p:grpSpPr>
        <a:xfrm>
          <a:off x="0" y="0"/>
          <a:ext cx="0" cy="0"/>
          <a:chOff x="0" y="0"/>
          <a:chExt cx="0" cy="0"/>
        </a:xfrm>
      </p:grpSpPr>
      <p:sp>
        <p:nvSpPr>
          <p:cNvPr id="3384" name="Google Shape;3384;p151"/>
          <p:cNvSpPr/>
          <p:nvPr/>
        </p:nvSpPr>
        <p:spPr>
          <a:xfrm>
            <a:off x="1127976" y="1434150"/>
            <a:ext cx="40779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Extintor - Extintor de fuego - Matafuegos</a:t>
            </a:r>
            <a:r>
              <a:rPr lang="es-ES" sz="1400">
                <a:solidFill>
                  <a:srgbClr val="002060"/>
                </a:solidFill>
                <a:latin typeface="Open Sans"/>
                <a:ea typeface="Open Sans"/>
                <a:cs typeface="Open Sans"/>
                <a:sym typeface="Open Sans"/>
              </a:rPr>
              <a:t>:</a:t>
            </a:r>
            <a:endParaRPr sz="1400">
              <a:solidFill>
                <a:srgbClr val="1A3255"/>
              </a:solidFill>
              <a:latin typeface="Open Sans"/>
              <a:ea typeface="Open Sans"/>
              <a:cs typeface="Open Sans"/>
              <a:sym typeface="Open Sans"/>
            </a:endParaRPr>
          </a:p>
        </p:txBody>
      </p:sp>
      <p:sp>
        <p:nvSpPr>
          <p:cNvPr id="3385" name="Google Shape;3385;p151"/>
          <p:cNvSpPr/>
          <p:nvPr/>
        </p:nvSpPr>
        <p:spPr>
          <a:xfrm>
            <a:off x="927491" y="925413"/>
            <a:ext cx="2295769"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Tipos de extintores</a:t>
            </a:r>
            <a:endParaRPr sz="1600" b="1">
              <a:solidFill>
                <a:srgbClr val="2C538E"/>
              </a:solidFill>
              <a:latin typeface="Open Sans"/>
              <a:ea typeface="Open Sans"/>
              <a:cs typeface="Open Sans"/>
              <a:sym typeface="Open Sans"/>
            </a:endParaRPr>
          </a:p>
        </p:txBody>
      </p:sp>
      <p:sp>
        <p:nvSpPr>
          <p:cNvPr id="3386" name="Google Shape;3386;p15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5.1</a:t>
            </a:r>
            <a:endParaRPr/>
          </a:p>
        </p:txBody>
      </p:sp>
      <p:sp>
        <p:nvSpPr>
          <p:cNvPr id="3387" name="Google Shape;3387;p151"/>
          <p:cNvSpPr txBox="1"/>
          <p:nvPr/>
        </p:nvSpPr>
        <p:spPr>
          <a:xfrm>
            <a:off x="1137935" y="1895058"/>
            <a:ext cx="9916200" cy="738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Es un dispositivo que contiene un agente extintor del fuego, el cual se debe dirigir hacia la base del mismo y por la acción de una presión interna, que es destinada a sofocar el fuego inicial o moderado hasta que llegue el grupo de bomberos especializad. Para incendios muy grandes, no es suficiente con un extintor.</a:t>
            </a:r>
            <a:endParaRPr sz="1400" b="1">
              <a:solidFill>
                <a:srgbClr val="3A3838"/>
              </a:solidFill>
              <a:latin typeface="Open Sans"/>
              <a:ea typeface="Open Sans"/>
              <a:cs typeface="Open Sans"/>
              <a:sym typeface="Open Sans"/>
            </a:endParaRPr>
          </a:p>
        </p:txBody>
      </p:sp>
      <p:sp>
        <p:nvSpPr>
          <p:cNvPr id="3388" name="Google Shape;3388;p151"/>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89" name="Google Shape;3389;p151" descr="Patrón de fondo&#10;&#10;Descripción generada automáticamente"/>
          <p:cNvPicPr preferRelativeResize="0"/>
          <p:nvPr/>
        </p:nvPicPr>
        <p:blipFill rotWithShape="1">
          <a:blip r:embed="rId3">
            <a:alphaModFix/>
          </a:blip>
          <a:srcRect/>
          <a:stretch/>
        </p:blipFill>
        <p:spPr>
          <a:xfrm>
            <a:off x="113902" y="1199298"/>
            <a:ext cx="1604319" cy="5312229"/>
          </a:xfrm>
          <a:prstGeom prst="rect">
            <a:avLst/>
          </a:prstGeom>
          <a:noFill/>
          <a:ln>
            <a:noFill/>
          </a:ln>
        </p:spPr>
      </p:pic>
      <p:sp>
        <p:nvSpPr>
          <p:cNvPr id="3390" name="Google Shape;3390;p151"/>
          <p:cNvSpPr/>
          <p:nvPr/>
        </p:nvSpPr>
        <p:spPr>
          <a:xfrm>
            <a:off x="740224" y="4139225"/>
            <a:ext cx="14850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extintor2.png</a:t>
            </a:r>
            <a:endParaRPr sz="1400">
              <a:solidFill>
                <a:schemeClr val="dk1"/>
              </a:solidFill>
              <a:latin typeface="Open Sans"/>
              <a:ea typeface="Open Sans"/>
              <a:cs typeface="Open Sans"/>
              <a:sym typeface="Open Sans"/>
            </a:endParaRPr>
          </a:p>
        </p:txBody>
      </p:sp>
      <p:pic>
        <p:nvPicPr>
          <p:cNvPr id="3391" name="Google Shape;3391;p151" descr="Diagrama, Esquemático&#10;&#10;Descripción generada automáticamente"/>
          <p:cNvPicPr preferRelativeResize="0"/>
          <p:nvPr/>
        </p:nvPicPr>
        <p:blipFill rotWithShape="1">
          <a:blip r:embed="rId4">
            <a:alphaModFix/>
          </a:blip>
          <a:srcRect/>
          <a:stretch/>
        </p:blipFill>
        <p:spPr>
          <a:xfrm>
            <a:off x="2847116" y="2753888"/>
            <a:ext cx="6722185" cy="3361093"/>
          </a:xfrm>
          <a:prstGeom prst="rect">
            <a:avLst/>
          </a:prstGeom>
          <a:noFill/>
          <a:ln>
            <a:noFill/>
          </a:ln>
        </p:spPr>
      </p:pic>
      <p:sp>
        <p:nvSpPr>
          <p:cNvPr id="3392" name="Google Shape;3392;p151"/>
          <p:cNvSpPr txBox="1"/>
          <p:nvPr/>
        </p:nvSpPr>
        <p:spPr>
          <a:xfrm>
            <a:off x="8304917" y="5867499"/>
            <a:ext cx="1838543"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partesextintor.jpg</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397"/>
        <p:cNvGrpSpPr/>
        <p:nvPr/>
      </p:nvGrpSpPr>
      <p:grpSpPr>
        <a:xfrm>
          <a:off x="0" y="0"/>
          <a:ext cx="0" cy="0"/>
          <a:chOff x="0" y="0"/>
          <a:chExt cx="0" cy="0"/>
        </a:xfrm>
      </p:grpSpPr>
      <p:sp>
        <p:nvSpPr>
          <p:cNvPr id="3398" name="Google Shape;3398;p15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5.1</a:t>
            </a:r>
            <a:endParaRPr/>
          </a:p>
        </p:txBody>
      </p:sp>
      <p:sp>
        <p:nvSpPr>
          <p:cNvPr id="3399" name="Google Shape;3399;p152"/>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00" name="Google Shape;3400;p152" descr="Patrón de fondo&#10;&#10;Descripción generada automáticamente"/>
          <p:cNvPicPr preferRelativeResize="0"/>
          <p:nvPr/>
        </p:nvPicPr>
        <p:blipFill rotWithShape="1">
          <a:blip r:embed="rId3">
            <a:alphaModFix/>
          </a:blip>
          <a:srcRect/>
          <a:stretch/>
        </p:blipFill>
        <p:spPr>
          <a:xfrm>
            <a:off x="113902" y="1199298"/>
            <a:ext cx="1604319" cy="5312229"/>
          </a:xfrm>
          <a:prstGeom prst="rect">
            <a:avLst/>
          </a:prstGeom>
          <a:noFill/>
          <a:ln>
            <a:noFill/>
          </a:ln>
        </p:spPr>
      </p:pic>
      <p:sp>
        <p:nvSpPr>
          <p:cNvPr id="3401" name="Google Shape;3401;p152"/>
          <p:cNvSpPr/>
          <p:nvPr/>
        </p:nvSpPr>
        <p:spPr>
          <a:xfrm>
            <a:off x="1238149" y="1361105"/>
            <a:ext cx="9988802" cy="138492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El elemento matafuego es un producto o conjunto de productos mezclados en el extintor y que por consiguiente provoca la eliminación del fuego.</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El comprender perfectamente el funcionamiento de todo tipo de extintores, es fundamental para saber qué tipo de fuegos existen:  Clic en cada botón: </a:t>
            </a:r>
            <a:endParaRPr/>
          </a:p>
        </p:txBody>
      </p:sp>
      <p:sp>
        <p:nvSpPr>
          <p:cNvPr id="3402" name="Google Shape;3402;p152"/>
          <p:cNvSpPr/>
          <p:nvPr/>
        </p:nvSpPr>
        <p:spPr>
          <a:xfrm>
            <a:off x="2663295" y="3059253"/>
            <a:ext cx="1176684" cy="274584"/>
          </a:xfrm>
          <a:prstGeom prst="roundRect">
            <a:avLst>
              <a:gd name="adj" fmla="val 16667"/>
            </a:avLst>
          </a:prstGeom>
          <a:solidFill>
            <a:srgbClr val="3399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Clase A</a:t>
            </a:r>
            <a:endParaRPr/>
          </a:p>
        </p:txBody>
      </p:sp>
      <p:sp>
        <p:nvSpPr>
          <p:cNvPr id="3403" name="Google Shape;3403;p152"/>
          <p:cNvSpPr/>
          <p:nvPr/>
        </p:nvSpPr>
        <p:spPr>
          <a:xfrm>
            <a:off x="5565401" y="3059253"/>
            <a:ext cx="1176684" cy="274584"/>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Clase B</a:t>
            </a:r>
            <a:endParaRPr/>
          </a:p>
        </p:txBody>
      </p:sp>
      <p:sp>
        <p:nvSpPr>
          <p:cNvPr id="3404" name="Google Shape;3404;p152"/>
          <p:cNvSpPr/>
          <p:nvPr/>
        </p:nvSpPr>
        <p:spPr>
          <a:xfrm>
            <a:off x="8793829" y="3081845"/>
            <a:ext cx="1176684" cy="274584"/>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Clase C</a:t>
            </a:r>
            <a:endParaRPr/>
          </a:p>
        </p:txBody>
      </p:sp>
      <p:pic>
        <p:nvPicPr>
          <p:cNvPr id="3405" name="Google Shape;3405;p152" descr="Icono&#10;&#10;Descripción generada automáticamente"/>
          <p:cNvPicPr preferRelativeResize="0"/>
          <p:nvPr/>
        </p:nvPicPr>
        <p:blipFill rotWithShape="1">
          <a:blip r:embed="rId4">
            <a:alphaModFix/>
          </a:blip>
          <a:srcRect/>
          <a:stretch/>
        </p:blipFill>
        <p:spPr>
          <a:xfrm>
            <a:off x="3563087" y="3091698"/>
            <a:ext cx="434340" cy="539422"/>
          </a:xfrm>
          <a:prstGeom prst="rect">
            <a:avLst/>
          </a:prstGeom>
          <a:noFill/>
          <a:ln>
            <a:noFill/>
          </a:ln>
        </p:spPr>
      </p:pic>
      <p:sp>
        <p:nvSpPr>
          <p:cNvPr id="3406" name="Google Shape;3406;p152"/>
          <p:cNvSpPr txBox="1"/>
          <p:nvPr/>
        </p:nvSpPr>
        <p:spPr>
          <a:xfrm>
            <a:off x="2589425" y="4690084"/>
            <a:ext cx="3380110" cy="7386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Son los que se originan con combustibles sólidos como cartón, madera y plástico, en especial.  </a:t>
            </a:r>
            <a:endParaRPr sz="1400" b="1">
              <a:solidFill>
                <a:srgbClr val="3A3838"/>
              </a:solidFill>
              <a:latin typeface="Open Sans"/>
              <a:ea typeface="Open Sans"/>
              <a:cs typeface="Open Sans"/>
              <a:sym typeface="Open Sans"/>
            </a:endParaRPr>
          </a:p>
        </p:txBody>
      </p:sp>
      <p:sp>
        <p:nvSpPr>
          <p:cNvPr id="3407" name="Google Shape;3407;p152"/>
          <p:cNvSpPr txBox="1"/>
          <p:nvPr/>
        </p:nvSpPr>
        <p:spPr>
          <a:xfrm>
            <a:off x="8409367" y="5348033"/>
            <a:ext cx="1945608"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fuegoclasea.png</a:t>
            </a:r>
            <a:endParaRPr/>
          </a:p>
        </p:txBody>
      </p:sp>
      <p:pic>
        <p:nvPicPr>
          <p:cNvPr id="3408" name="Google Shape;3408;p152" descr="Icono&#10;&#10;Descripción generada automáticamente"/>
          <p:cNvPicPr preferRelativeResize="0"/>
          <p:nvPr/>
        </p:nvPicPr>
        <p:blipFill rotWithShape="1">
          <a:blip r:embed="rId5">
            <a:alphaModFix/>
          </a:blip>
          <a:srcRect/>
          <a:stretch/>
        </p:blipFill>
        <p:spPr>
          <a:xfrm>
            <a:off x="6706207" y="3963106"/>
            <a:ext cx="2211531" cy="1769224"/>
          </a:xfrm>
          <a:prstGeom prst="rect">
            <a:avLst/>
          </a:prstGeom>
          <a:noFill/>
          <a:ln>
            <a:noFill/>
          </a:ln>
        </p:spPr>
      </p:pic>
      <p:cxnSp>
        <p:nvCxnSpPr>
          <p:cNvPr id="3409" name="Google Shape;3409;p152"/>
          <p:cNvCxnSpPr/>
          <p:nvPr/>
        </p:nvCxnSpPr>
        <p:spPr>
          <a:xfrm>
            <a:off x="2692580" y="5520273"/>
            <a:ext cx="3354830" cy="0"/>
          </a:xfrm>
          <a:prstGeom prst="straightConnector1">
            <a:avLst/>
          </a:prstGeom>
          <a:noFill/>
          <a:ln w="19050" cap="flat" cmpd="sng">
            <a:solidFill>
              <a:schemeClr val="accent6"/>
            </a:solidFill>
            <a:prstDash val="solid"/>
            <a:miter lim="800000"/>
            <a:headEnd type="oval" w="med" len="med"/>
            <a:tailEnd type="oval" w="med" len="med"/>
          </a:ln>
        </p:spPr>
      </p:cxn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414"/>
        <p:cNvGrpSpPr/>
        <p:nvPr/>
      </p:nvGrpSpPr>
      <p:grpSpPr>
        <a:xfrm>
          <a:off x="0" y="0"/>
          <a:ext cx="0" cy="0"/>
          <a:chOff x="0" y="0"/>
          <a:chExt cx="0" cy="0"/>
        </a:xfrm>
      </p:grpSpPr>
      <p:sp>
        <p:nvSpPr>
          <p:cNvPr id="3415" name="Google Shape;3415;p15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5.1</a:t>
            </a:r>
            <a:endParaRPr/>
          </a:p>
        </p:txBody>
      </p:sp>
      <p:sp>
        <p:nvSpPr>
          <p:cNvPr id="3416" name="Google Shape;3416;p153"/>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17" name="Google Shape;3417;p153" descr="Patrón de fondo&#10;&#10;Descripción generada automáticamente"/>
          <p:cNvPicPr preferRelativeResize="0"/>
          <p:nvPr/>
        </p:nvPicPr>
        <p:blipFill rotWithShape="1">
          <a:blip r:embed="rId3">
            <a:alphaModFix/>
          </a:blip>
          <a:srcRect/>
          <a:stretch/>
        </p:blipFill>
        <p:spPr>
          <a:xfrm>
            <a:off x="113902" y="1199298"/>
            <a:ext cx="1604319" cy="5312229"/>
          </a:xfrm>
          <a:prstGeom prst="rect">
            <a:avLst/>
          </a:prstGeom>
          <a:noFill/>
          <a:ln>
            <a:noFill/>
          </a:ln>
        </p:spPr>
      </p:pic>
      <p:sp>
        <p:nvSpPr>
          <p:cNvPr id="3418" name="Google Shape;3418;p153"/>
          <p:cNvSpPr/>
          <p:nvPr/>
        </p:nvSpPr>
        <p:spPr>
          <a:xfrm>
            <a:off x="1238149" y="1361105"/>
            <a:ext cx="9988802" cy="138492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El elemento matafuego es un producto o conjunto de productos mezclados en el extintor y que por consiguiente provoca la eliminación del fuego.</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El comprender perfectamente el funcionamiento de todo tipo de extintores, es fundamental para saber qué tipo de fuegos existen:  Clic en cada botón: </a:t>
            </a:r>
            <a:endParaRPr/>
          </a:p>
        </p:txBody>
      </p:sp>
      <p:sp>
        <p:nvSpPr>
          <p:cNvPr id="3419" name="Google Shape;3419;p153"/>
          <p:cNvSpPr/>
          <p:nvPr/>
        </p:nvSpPr>
        <p:spPr>
          <a:xfrm>
            <a:off x="2663295" y="3059253"/>
            <a:ext cx="1176684" cy="274584"/>
          </a:xfrm>
          <a:prstGeom prst="roundRect">
            <a:avLst>
              <a:gd name="adj" fmla="val 16667"/>
            </a:avLst>
          </a:prstGeom>
          <a:solidFill>
            <a:srgbClr val="3399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Clase A</a:t>
            </a:r>
            <a:endParaRPr/>
          </a:p>
        </p:txBody>
      </p:sp>
      <p:sp>
        <p:nvSpPr>
          <p:cNvPr id="3420" name="Google Shape;3420;p153"/>
          <p:cNvSpPr/>
          <p:nvPr/>
        </p:nvSpPr>
        <p:spPr>
          <a:xfrm>
            <a:off x="5565401" y="3059253"/>
            <a:ext cx="1176684" cy="274584"/>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Clase B</a:t>
            </a:r>
            <a:endParaRPr/>
          </a:p>
        </p:txBody>
      </p:sp>
      <p:sp>
        <p:nvSpPr>
          <p:cNvPr id="3421" name="Google Shape;3421;p153"/>
          <p:cNvSpPr/>
          <p:nvPr/>
        </p:nvSpPr>
        <p:spPr>
          <a:xfrm>
            <a:off x="8793829" y="3081845"/>
            <a:ext cx="1176684" cy="274584"/>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Clase C</a:t>
            </a:r>
            <a:endParaRPr/>
          </a:p>
        </p:txBody>
      </p:sp>
      <p:pic>
        <p:nvPicPr>
          <p:cNvPr id="3422" name="Google Shape;3422;p153" descr="Icono&#10;&#10;Descripción generada automáticamente"/>
          <p:cNvPicPr preferRelativeResize="0"/>
          <p:nvPr/>
        </p:nvPicPr>
        <p:blipFill rotWithShape="1">
          <a:blip r:embed="rId4">
            <a:alphaModFix/>
          </a:blip>
          <a:srcRect/>
          <a:stretch/>
        </p:blipFill>
        <p:spPr>
          <a:xfrm>
            <a:off x="6524915" y="3274618"/>
            <a:ext cx="434340" cy="539422"/>
          </a:xfrm>
          <a:prstGeom prst="rect">
            <a:avLst/>
          </a:prstGeom>
          <a:noFill/>
          <a:ln>
            <a:noFill/>
          </a:ln>
        </p:spPr>
      </p:pic>
      <p:sp>
        <p:nvSpPr>
          <p:cNvPr id="3423" name="Google Shape;3423;p153"/>
          <p:cNvSpPr txBox="1"/>
          <p:nvPr/>
        </p:nvSpPr>
        <p:spPr>
          <a:xfrm>
            <a:off x="2589425" y="4690084"/>
            <a:ext cx="3380110" cy="7386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Son los fuegos de líquidos combustibles por ejemplo las grasas, la gasolina, los solventes y las pinturas, entre otras.   </a:t>
            </a:r>
            <a:endParaRPr sz="1400" b="1">
              <a:solidFill>
                <a:srgbClr val="3A3838"/>
              </a:solidFill>
              <a:latin typeface="Open Sans"/>
              <a:ea typeface="Open Sans"/>
              <a:cs typeface="Open Sans"/>
              <a:sym typeface="Open Sans"/>
            </a:endParaRPr>
          </a:p>
        </p:txBody>
      </p:sp>
      <p:sp>
        <p:nvSpPr>
          <p:cNvPr id="3424" name="Google Shape;3424;p153"/>
          <p:cNvSpPr txBox="1"/>
          <p:nvPr/>
        </p:nvSpPr>
        <p:spPr>
          <a:xfrm>
            <a:off x="8409367" y="5348033"/>
            <a:ext cx="1945608"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fuegoclaseb.png</a:t>
            </a:r>
            <a:endParaRPr/>
          </a:p>
        </p:txBody>
      </p:sp>
      <p:cxnSp>
        <p:nvCxnSpPr>
          <p:cNvPr id="3425" name="Google Shape;3425;p153"/>
          <p:cNvCxnSpPr/>
          <p:nvPr/>
        </p:nvCxnSpPr>
        <p:spPr>
          <a:xfrm>
            <a:off x="2663305" y="5599273"/>
            <a:ext cx="3354900" cy="0"/>
          </a:xfrm>
          <a:prstGeom prst="straightConnector1">
            <a:avLst/>
          </a:prstGeom>
          <a:noFill/>
          <a:ln w="19050" cap="flat" cmpd="sng">
            <a:solidFill>
              <a:srgbClr val="FF0000"/>
            </a:solidFill>
            <a:prstDash val="solid"/>
            <a:miter lim="800000"/>
            <a:headEnd type="oval" w="med" len="med"/>
            <a:tailEnd type="oval" w="med" len="med"/>
          </a:ln>
        </p:spPr>
      </p:cxnSp>
      <p:pic>
        <p:nvPicPr>
          <p:cNvPr id="3426" name="Google Shape;3426;p153" descr="Logotipo, Icono&#10;&#10;Descripción generada automáticamente"/>
          <p:cNvPicPr preferRelativeResize="0"/>
          <p:nvPr/>
        </p:nvPicPr>
        <p:blipFill rotWithShape="1">
          <a:blip r:embed="rId5">
            <a:alphaModFix/>
          </a:blip>
          <a:srcRect/>
          <a:stretch/>
        </p:blipFill>
        <p:spPr>
          <a:xfrm>
            <a:off x="6373796" y="3826354"/>
            <a:ext cx="2290663" cy="183253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431"/>
        <p:cNvGrpSpPr/>
        <p:nvPr/>
      </p:nvGrpSpPr>
      <p:grpSpPr>
        <a:xfrm>
          <a:off x="0" y="0"/>
          <a:ext cx="0" cy="0"/>
          <a:chOff x="0" y="0"/>
          <a:chExt cx="0" cy="0"/>
        </a:xfrm>
      </p:grpSpPr>
      <p:sp>
        <p:nvSpPr>
          <p:cNvPr id="3432" name="Google Shape;3432;p15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5.1</a:t>
            </a:r>
            <a:endParaRPr/>
          </a:p>
        </p:txBody>
      </p:sp>
      <p:sp>
        <p:nvSpPr>
          <p:cNvPr id="3433" name="Google Shape;3433;p154"/>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34" name="Google Shape;3434;p154" descr="Patrón de fondo&#10;&#10;Descripción generada automáticamente"/>
          <p:cNvPicPr preferRelativeResize="0"/>
          <p:nvPr/>
        </p:nvPicPr>
        <p:blipFill rotWithShape="1">
          <a:blip r:embed="rId3">
            <a:alphaModFix/>
          </a:blip>
          <a:srcRect/>
          <a:stretch/>
        </p:blipFill>
        <p:spPr>
          <a:xfrm>
            <a:off x="113902" y="1199298"/>
            <a:ext cx="1604319" cy="5312229"/>
          </a:xfrm>
          <a:prstGeom prst="rect">
            <a:avLst/>
          </a:prstGeom>
          <a:noFill/>
          <a:ln>
            <a:noFill/>
          </a:ln>
        </p:spPr>
      </p:pic>
      <p:sp>
        <p:nvSpPr>
          <p:cNvPr id="3435" name="Google Shape;3435;p154"/>
          <p:cNvSpPr/>
          <p:nvPr/>
        </p:nvSpPr>
        <p:spPr>
          <a:xfrm>
            <a:off x="1238149" y="1361105"/>
            <a:ext cx="9988802" cy="138492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El elemento matafuego es un producto o conjunto de productos mezclados en el extintor y que por consiguiente provoca la eliminación del fuego.</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El comprender perfectamente el funcionamiento de todo tipo de extintores, es fundamental para saber qué tipo de fuegos existen:  Clic en cada botón: </a:t>
            </a:r>
            <a:endParaRPr/>
          </a:p>
        </p:txBody>
      </p:sp>
      <p:sp>
        <p:nvSpPr>
          <p:cNvPr id="3436" name="Google Shape;3436;p154"/>
          <p:cNvSpPr/>
          <p:nvPr/>
        </p:nvSpPr>
        <p:spPr>
          <a:xfrm>
            <a:off x="2663295" y="3059253"/>
            <a:ext cx="1176684" cy="274584"/>
          </a:xfrm>
          <a:prstGeom prst="roundRect">
            <a:avLst>
              <a:gd name="adj" fmla="val 16667"/>
            </a:avLst>
          </a:prstGeom>
          <a:solidFill>
            <a:srgbClr val="3399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Clase A</a:t>
            </a:r>
            <a:endParaRPr/>
          </a:p>
        </p:txBody>
      </p:sp>
      <p:sp>
        <p:nvSpPr>
          <p:cNvPr id="3437" name="Google Shape;3437;p154"/>
          <p:cNvSpPr/>
          <p:nvPr/>
        </p:nvSpPr>
        <p:spPr>
          <a:xfrm>
            <a:off x="5565401" y="3059253"/>
            <a:ext cx="1176684" cy="274584"/>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Clase B</a:t>
            </a:r>
            <a:endParaRPr/>
          </a:p>
        </p:txBody>
      </p:sp>
      <p:sp>
        <p:nvSpPr>
          <p:cNvPr id="3438" name="Google Shape;3438;p154"/>
          <p:cNvSpPr/>
          <p:nvPr/>
        </p:nvSpPr>
        <p:spPr>
          <a:xfrm>
            <a:off x="8793829" y="3081845"/>
            <a:ext cx="1176684" cy="274584"/>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Clase C</a:t>
            </a:r>
            <a:endParaRPr/>
          </a:p>
        </p:txBody>
      </p:sp>
      <p:pic>
        <p:nvPicPr>
          <p:cNvPr id="3439" name="Google Shape;3439;p154" descr="Icono&#10;&#10;Descripción generada automáticamente"/>
          <p:cNvPicPr preferRelativeResize="0"/>
          <p:nvPr/>
        </p:nvPicPr>
        <p:blipFill rotWithShape="1">
          <a:blip r:embed="rId4">
            <a:alphaModFix/>
          </a:blip>
          <a:srcRect/>
          <a:stretch/>
        </p:blipFill>
        <p:spPr>
          <a:xfrm>
            <a:off x="9753343" y="3315990"/>
            <a:ext cx="434340" cy="539422"/>
          </a:xfrm>
          <a:prstGeom prst="rect">
            <a:avLst/>
          </a:prstGeom>
          <a:noFill/>
          <a:ln>
            <a:noFill/>
          </a:ln>
        </p:spPr>
      </p:pic>
      <p:sp>
        <p:nvSpPr>
          <p:cNvPr id="3440" name="Google Shape;3440;p154"/>
          <p:cNvSpPr txBox="1"/>
          <p:nvPr/>
        </p:nvSpPr>
        <p:spPr>
          <a:xfrm>
            <a:off x="2589425" y="4690084"/>
            <a:ext cx="3380100" cy="738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Son los que comprenden los gases inflamables tales como el gas natural, el </a:t>
            </a:r>
            <a:r>
              <a:rPr lang="es-ES">
                <a:solidFill>
                  <a:srgbClr val="3A3838"/>
                </a:solidFill>
                <a:latin typeface="Open Sans"/>
                <a:ea typeface="Open Sans"/>
                <a:cs typeface="Open Sans"/>
                <a:sym typeface="Open Sans"/>
              </a:rPr>
              <a:t>hidrógeno</a:t>
            </a:r>
            <a:r>
              <a:rPr lang="es-ES" sz="1400">
                <a:solidFill>
                  <a:srgbClr val="3A3838"/>
                </a:solidFill>
                <a:latin typeface="Open Sans"/>
                <a:ea typeface="Open Sans"/>
                <a:cs typeface="Open Sans"/>
                <a:sym typeface="Open Sans"/>
              </a:rPr>
              <a:t>, propano o gas ciudad. </a:t>
            </a:r>
            <a:endParaRPr sz="1400" b="1">
              <a:solidFill>
                <a:srgbClr val="3A3838"/>
              </a:solidFill>
              <a:latin typeface="Open Sans"/>
              <a:ea typeface="Open Sans"/>
              <a:cs typeface="Open Sans"/>
              <a:sym typeface="Open Sans"/>
            </a:endParaRPr>
          </a:p>
        </p:txBody>
      </p:sp>
      <p:sp>
        <p:nvSpPr>
          <p:cNvPr id="3441" name="Google Shape;3441;p154"/>
          <p:cNvSpPr txBox="1"/>
          <p:nvPr/>
        </p:nvSpPr>
        <p:spPr>
          <a:xfrm>
            <a:off x="8409367" y="5348033"/>
            <a:ext cx="1945608"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fuegoclasec.png</a:t>
            </a:r>
            <a:endParaRPr/>
          </a:p>
        </p:txBody>
      </p:sp>
      <p:cxnSp>
        <p:nvCxnSpPr>
          <p:cNvPr id="3442" name="Google Shape;3442;p154"/>
          <p:cNvCxnSpPr/>
          <p:nvPr/>
        </p:nvCxnSpPr>
        <p:spPr>
          <a:xfrm>
            <a:off x="2692580" y="5520273"/>
            <a:ext cx="3354830" cy="0"/>
          </a:xfrm>
          <a:prstGeom prst="straightConnector1">
            <a:avLst/>
          </a:prstGeom>
          <a:noFill/>
          <a:ln w="19050" cap="flat" cmpd="sng">
            <a:solidFill>
              <a:schemeClr val="accent1"/>
            </a:solidFill>
            <a:prstDash val="solid"/>
            <a:miter lim="800000"/>
            <a:headEnd type="oval" w="med" len="med"/>
            <a:tailEnd type="oval" w="med" len="med"/>
          </a:ln>
        </p:spPr>
      </p:cxnSp>
      <p:pic>
        <p:nvPicPr>
          <p:cNvPr id="3443" name="Google Shape;3443;p154" descr="Icono&#10;&#10;Descripción generada automáticamente"/>
          <p:cNvPicPr preferRelativeResize="0"/>
          <p:nvPr/>
        </p:nvPicPr>
        <p:blipFill rotWithShape="1">
          <a:blip r:embed="rId5">
            <a:alphaModFix/>
          </a:blip>
          <a:srcRect/>
          <a:stretch/>
        </p:blipFill>
        <p:spPr>
          <a:xfrm>
            <a:off x="6222467" y="3727010"/>
            <a:ext cx="2407685" cy="1926148"/>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155"/>
          <p:cNvSpPr/>
          <p:nvPr/>
        </p:nvSpPr>
        <p:spPr>
          <a:xfrm>
            <a:off x="9199170" y="2014679"/>
            <a:ext cx="2656485" cy="348830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3450" name="Google Shape;3450;p155"/>
          <p:cNvSpPr/>
          <p:nvPr/>
        </p:nvSpPr>
        <p:spPr>
          <a:xfrm>
            <a:off x="6199785" y="2014679"/>
            <a:ext cx="2656485" cy="348830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3451" name="Google Shape;3451;p155"/>
          <p:cNvSpPr/>
          <p:nvPr/>
        </p:nvSpPr>
        <p:spPr>
          <a:xfrm>
            <a:off x="3255720" y="2014679"/>
            <a:ext cx="2656485" cy="348830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3452" name="Google Shape;3452;p155"/>
          <p:cNvSpPr/>
          <p:nvPr/>
        </p:nvSpPr>
        <p:spPr>
          <a:xfrm>
            <a:off x="210615" y="2014679"/>
            <a:ext cx="2656485" cy="348830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3453" name="Google Shape;3453;p155"/>
          <p:cNvSpPr/>
          <p:nvPr/>
        </p:nvSpPr>
        <p:spPr>
          <a:xfrm>
            <a:off x="499326" y="1059450"/>
            <a:ext cx="37314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Tipos de extintores y características:</a:t>
            </a:r>
            <a:endParaRPr sz="1400">
              <a:solidFill>
                <a:srgbClr val="1A3255"/>
              </a:solidFill>
              <a:latin typeface="Open Sans"/>
              <a:ea typeface="Open Sans"/>
              <a:cs typeface="Open Sans"/>
              <a:sym typeface="Open Sans"/>
            </a:endParaRPr>
          </a:p>
        </p:txBody>
      </p:sp>
      <p:sp>
        <p:nvSpPr>
          <p:cNvPr id="3454" name="Google Shape;3454;p155"/>
          <p:cNvSpPr txBox="1"/>
          <p:nvPr/>
        </p:nvSpPr>
        <p:spPr>
          <a:xfrm>
            <a:off x="418175" y="1382650"/>
            <a:ext cx="106776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Comprendiendo esta clasificación, se puede comprender mejor cada tipo de extintor existente y las propiedades de cada uno:</a:t>
            </a:r>
            <a:endParaRPr/>
          </a:p>
        </p:txBody>
      </p:sp>
      <p:sp>
        <p:nvSpPr>
          <p:cNvPr id="3455" name="Google Shape;3455;p155"/>
          <p:cNvSpPr/>
          <p:nvPr/>
        </p:nvSpPr>
        <p:spPr>
          <a:xfrm>
            <a:off x="418185" y="2157012"/>
            <a:ext cx="2656485" cy="3994297"/>
          </a:xfrm>
          <a:prstGeom prst="roundRect">
            <a:avLst>
              <a:gd name="adj" fmla="val 16667"/>
            </a:avLst>
          </a:prstGeom>
          <a:solidFill>
            <a:schemeClr val="lt1"/>
          </a:solid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dk1"/>
                </a:solidFill>
                <a:latin typeface="Open Sans"/>
                <a:ea typeface="Open Sans"/>
                <a:cs typeface="Open Sans"/>
                <a:sym typeface="Open Sans"/>
              </a:rPr>
              <a:t>Extintores de agua. </a:t>
            </a:r>
            <a:endParaRPr/>
          </a:p>
          <a:p>
            <a:pPr marL="0" marR="0" lvl="0" indent="0" algn="just" rtl="0">
              <a:spcBef>
                <a:spcPts val="0"/>
              </a:spcBef>
              <a:spcAft>
                <a:spcPts val="0"/>
              </a:spcAft>
              <a:buNone/>
            </a:pPr>
            <a:endParaRPr sz="1400" b="1">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Son adecuados para fuegos de tipo A, es decir, todos los ocasionados por la quema de materiales sólidos. La función del agua como ingrediente extintor se debe a su considerable capacidad para absorber el calor consiguiendo así disminuirlo más deprisa de lo que el fuego es capaz de restablecer.  Es importante verificar el entorno y no emplearlo en los sitios donde existan corrientes, elementos o aparatos eléctricos.</a:t>
            </a:r>
            <a:endParaRPr sz="1400">
              <a:solidFill>
                <a:srgbClr val="1A3255"/>
              </a:solidFill>
              <a:latin typeface="Open Sans"/>
              <a:ea typeface="Open Sans"/>
              <a:cs typeface="Open Sans"/>
              <a:sym typeface="Open Sans"/>
            </a:endParaRPr>
          </a:p>
        </p:txBody>
      </p:sp>
      <p:sp>
        <p:nvSpPr>
          <p:cNvPr id="3456" name="Google Shape;3456;p155"/>
          <p:cNvSpPr/>
          <p:nvPr/>
        </p:nvSpPr>
        <p:spPr>
          <a:xfrm>
            <a:off x="3463290" y="2157012"/>
            <a:ext cx="2565045" cy="3994297"/>
          </a:xfrm>
          <a:prstGeom prst="roundRect">
            <a:avLst>
              <a:gd name="adj" fmla="val 16667"/>
            </a:avLst>
          </a:prstGeom>
          <a:solidFill>
            <a:schemeClr val="lt1"/>
          </a:solid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dk1"/>
                </a:solidFill>
                <a:latin typeface="Open Sans"/>
                <a:ea typeface="Open Sans"/>
                <a:cs typeface="Open Sans"/>
                <a:sym typeface="Open Sans"/>
              </a:rPr>
              <a:t>Extintores de polvo.</a:t>
            </a:r>
            <a:endParaRPr/>
          </a:p>
          <a:p>
            <a:pPr marL="0" marR="0" lvl="0" indent="0" algn="just" rtl="0">
              <a:spcBef>
                <a:spcPts val="0"/>
              </a:spcBef>
              <a:spcAft>
                <a:spcPts val="0"/>
              </a:spcAft>
              <a:buNone/>
            </a:pPr>
            <a:endParaRPr sz="1400" b="1">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El más conocido e indicado para sofocar los fuegos tipo A, B y C, dada su eficacia y las diversas aplicaciones que tiene. Este polvo está compuesto de bicarbonato de potasio, cloruro de potasio, fosfato monoamónico entre otros Es un equipo que brinda una excelente protección para las empresas, oficinas y viviendas.</a:t>
            </a:r>
            <a:endParaRPr sz="1300">
              <a:solidFill>
                <a:srgbClr val="1A3255"/>
              </a:solidFill>
              <a:latin typeface="Open Sans"/>
              <a:ea typeface="Open Sans"/>
              <a:cs typeface="Open Sans"/>
              <a:sym typeface="Open Sans"/>
            </a:endParaRPr>
          </a:p>
        </p:txBody>
      </p:sp>
      <p:sp>
        <p:nvSpPr>
          <p:cNvPr id="3457" name="Google Shape;3457;p155"/>
          <p:cNvSpPr/>
          <p:nvPr/>
        </p:nvSpPr>
        <p:spPr>
          <a:xfrm>
            <a:off x="6416955" y="2157012"/>
            <a:ext cx="2565045" cy="3994297"/>
          </a:xfrm>
          <a:prstGeom prst="roundRect">
            <a:avLst>
              <a:gd name="adj" fmla="val 16667"/>
            </a:avLst>
          </a:prstGeom>
          <a:solidFill>
            <a:schemeClr val="lt1"/>
          </a:solid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dk1"/>
                </a:solidFill>
                <a:latin typeface="Open Sans"/>
                <a:ea typeface="Open Sans"/>
                <a:cs typeface="Open Sans"/>
                <a:sym typeface="Open Sans"/>
              </a:rPr>
              <a:t>Extintores de C02.</a:t>
            </a:r>
            <a:endParaRPr/>
          </a:p>
          <a:p>
            <a:pPr marL="0" marR="0" lvl="0" indent="0" algn="just" rtl="0">
              <a:spcBef>
                <a:spcPts val="0"/>
              </a:spcBef>
              <a:spcAft>
                <a:spcPts val="0"/>
              </a:spcAft>
              <a:buNone/>
            </a:pPr>
            <a:endParaRPr sz="1300" b="1">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Este tipo de extintor es apto para fuegos de tipo A, B y por ser un extintor limpio, es indicado en equipos delicados y aparatos eléctricos. De igual forma, se debe tener presente que es un elemento químico y que, por esta razón, para prevenir una intoxicación, es fundamental alejarse lo más pronto posible del sitio cuando se haya apagado el fuego.</a:t>
            </a:r>
            <a:endParaRPr sz="1300">
              <a:solidFill>
                <a:srgbClr val="1A3255"/>
              </a:solidFill>
              <a:latin typeface="Open Sans"/>
              <a:ea typeface="Open Sans"/>
              <a:cs typeface="Open Sans"/>
              <a:sym typeface="Open Sans"/>
            </a:endParaRPr>
          </a:p>
        </p:txBody>
      </p:sp>
      <p:sp>
        <p:nvSpPr>
          <p:cNvPr id="3458" name="Google Shape;3458;p155"/>
          <p:cNvSpPr/>
          <p:nvPr/>
        </p:nvSpPr>
        <p:spPr>
          <a:xfrm>
            <a:off x="9429750" y="2135136"/>
            <a:ext cx="2425905" cy="3994297"/>
          </a:xfrm>
          <a:prstGeom prst="roundRect">
            <a:avLst>
              <a:gd name="adj" fmla="val 16667"/>
            </a:avLst>
          </a:prstGeom>
          <a:solidFill>
            <a:schemeClr val="lt1"/>
          </a:solid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dk1"/>
              </a:solidFill>
              <a:latin typeface="Open Sans"/>
              <a:ea typeface="Open Sans"/>
              <a:cs typeface="Open Sans"/>
              <a:sym typeface="Open Sans"/>
            </a:endParaRPr>
          </a:p>
          <a:p>
            <a:pPr marL="0" marR="0" lvl="0" indent="0" algn="ctr" rtl="0">
              <a:spcBef>
                <a:spcPts val="0"/>
              </a:spcBef>
              <a:spcAft>
                <a:spcPts val="0"/>
              </a:spcAft>
              <a:buNone/>
            </a:pPr>
            <a:r>
              <a:rPr lang="es-ES" sz="1400" b="1">
                <a:solidFill>
                  <a:schemeClr val="dk1"/>
                </a:solidFill>
                <a:latin typeface="Open Sans"/>
                <a:ea typeface="Open Sans"/>
                <a:cs typeface="Open Sans"/>
                <a:sym typeface="Open Sans"/>
              </a:rPr>
              <a:t>Extintores para fuegos especiales.</a:t>
            </a:r>
            <a:endParaRPr/>
          </a:p>
          <a:p>
            <a:pPr marL="0" marR="0" lvl="0" indent="0" algn="ctr" rtl="0">
              <a:spcBef>
                <a:spcPts val="0"/>
              </a:spcBef>
              <a:spcAft>
                <a:spcPts val="0"/>
              </a:spcAft>
              <a:buNone/>
            </a:pPr>
            <a:endParaRPr sz="1400" b="1">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Son exclusivos para sofocar fuegos de clase D. Usualmente actúan por sofocación y algunas veces incluso absorben el calor actuando por enfriamiento a la par que por sofocación. </a:t>
            </a:r>
            <a:endParaRPr sz="1300">
              <a:solidFill>
                <a:srgbClr val="1A3255"/>
              </a:solidFill>
              <a:latin typeface="Open Sans"/>
              <a:ea typeface="Open Sans"/>
              <a:cs typeface="Open Sans"/>
              <a:sym typeface="Open Sans"/>
            </a:endParaRPr>
          </a:p>
        </p:txBody>
      </p:sp>
      <p:sp>
        <p:nvSpPr>
          <p:cNvPr id="3459" name="Google Shape;3459;p155"/>
          <p:cNvSpPr/>
          <p:nvPr/>
        </p:nvSpPr>
        <p:spPr>
          <a:xfrm>
            <a:off x="180696" y="1888614"/>
            <a:ext cx="617692" cy="617692"/>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0" name="Google Shape;3460;p155"/>
          <p:cNvSpPr/>
          <p:nvPr/>
        </p:nvSpPr>
        <p:spPr>
          <a:xfrm>
            <a:off x="725559" y="1704811"/>
            <a:ext cx="1463607"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icnoextintor.png</a:t>
            </a:r>
            <a:endParaRPr sz="1400">
              <a:solidFill>
                <a:schemeClr val="dk1"/>
              </a:solidFill>
              <a:latin typeface="Open Sans"/>
              <a:ea typeface="Open Sans"/>
              <a:cs typeface="Open Sans"/>
              <a:sym typeface="Open Sans"/>
            </a:endParaRPr>
          </a:p>
        </p:txBody>
      </p:sp>
      <p:pic>
        <p:nvPicPr>
          <p:cNvPr id="3461" name="Google Shape;3461;p155" descr="Imagen que contiene Forma&#10;&#10;Descripción generada automáticamente"/>
          <p:cNvPicPr preferRelativeResize="0"/>
          <p:nvPr/>
        </p:nvPicPr>
        <p:blipFill rotWithShape="1">
          <a:blip r:embed="rId3">
            <a:alphaModFix/>
          </a:blip>
          <a:srcRect/>
          <a:stretch/>
        </p:blipFill>
        <p:spPr>
          <a:xfrm>
            <a:off x="280502" y="1985810"/>
            <a:ext cx="410148" cy="410148"/>
          </a:xfrm>
          <a:prstGeom prst="rect">
            <a:avLst/>
          </a:prstGeom>
          <a:noFill/>
          <a:ln>
            <a:noFill/>
          </a:ln>
        </p:spPr>
      </p:pic>
      <p:sp>
        <p:nvSpPr>
          <p:cNvPr id="3462" name="Google Shape;3462;p155"/>
          <p:cNvSpPr/>
          <p:nvPr/>
        </p:nvSpPr>
        <p:spPr>
          <a:xfrm>
            <a:off x="7341902" y="6319577"/>
            <a:ext cx="4475008" cy="3349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200">
                <a:solidFill>
                  <a:srgbClr val="FF0000"/>
                </a:solidFill>
                <a:latin typeface="Open Sans"/>
                <a:ea typeface="Open Sans"/>
                <a:cs typeface="Open Sans"/>
                <a:sym typeface="Open Sans"/>
              </a:rPr>
              <a:t>Ojo, revisar en comentarios la diagramación que se quiere aquí.</a:t>
            </a:r>
            <a:endParaRPr sz="1200">
              <a:solidFill>
                <a:srgbClr val="FF0000"/>
              </a:solidFill>
              <a:latin typeface="Open Sans"/>
              <a:ea typeface="Open Sans"/>
              <a:cs typeface="Open Sans"/>
              <a:sym typeface="Open Sans"/>
            </a:endParaRPr>
          </a:p>
        </p:txBody>
      </p:sp>
      <p:sp>
        <p:nvSpPr>
          <p:cNvPr id="3463" name="Google Shape;3463;p155"/>
          <p:cNvSpPr/>
          <p:nvPr/>
        </p:nvSpPr>
        <p:spPr>
          <a:xfrm>
            <a:off x="3261345" y="1982974"/>
            <a:ext cx="617692" cy="617692"/>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64" name="Google Shape;3464;p155" descr="Imagen que contiene Forma&#10;&#10;Descripción generada automáticamente"/>
          <p:cNvPicPr preferRelativeResize="0"/>
          <p:nvPr/>
        </p:nvPicPr>
        <p:blipFill rotWithShape="1">
          <a:blip r:embed="rId3">
            <a:alphaModFix/>
          </a:blip>
          <a:srcRect/>
          <a:stretch/>
        </p:blipFill>
        <p:spPr>
          <a:xfrm>
            <a:off x="3361151" y="2080170"/>
            <a:ext cx="410148" cy="410148"/>
          </a:xfrm>
          <a:prstGeom prst="rect">
            <a:avLst/>
          </a:prstGeom>
          <a:noFill/>
          <a:ln>
            <a:noFill/>
          </a:ln>
        </p:spPr>
      </p:pic>
      <p:sp>
        <p:nvSpPr>
          <p:cNvPr id="3465" name="Google Shape;3465;p155"/>
          <p:cNvSpPr/>
          <p:nvPr/>
        </p:nvSpPr>
        <p:spPr>
          <a:xfrm>
            <a:off x="6230087" y="1982974"/>
            <a:ext cx="617692" cy="617692"/>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66" name="Google Shape;3466;p155" descr="Imagen que contiene Forma&#10;&#10;Descripción generada automáticamente"/>
          <p:cNvPicPr preferRelativeResize="0"/>
          <p:nvPr/>
        </p:nvPicPr>
        <p:blipFill rotWithShape="1">
          <a:blip r:embed="rId3">
            <a:alphaModFix/>
          </a:blip>
          <a:srcRect/>
          <a:stretch/>
        </p:blipFill>
        <p:spPr>
          <a:xfrm>
            <a:off x="6329893" y="2080170"/>
            <a:ext cx="410148" cy="410148"/>
          </a:xfrm>
          <a:prstGeom prst="rect">
            <a:avLst/>
          </a:prstGeom>
          <a:noFill/>
          <a:ln>
            <a:noFill/>
          </a:ln>
        </p:spPr>
      </p:pic>
      <p:sp>
        <p:nvSpPr>
          <p:cNvPr id="3467" name="Google Shape;3467;p155"/>
          <p:cNvSpPr/>
          <p:nvPr/>
        </p:nvSpPr>
        <p:spPr>
          <a:xfrm>
            <a:off x="9199510" y="1982974"/>
            <a:ext cx="617692" cy="617692"/>
          </a:xfrm>
          <a:prstGeom prst="ellipse">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68" name="Google Shape;3468;p155" descr="Imagen que contiene Forma&#10;&#10;Descripción generada automáticamente"/>
          <p:cNvPicPr preferRelativeResize="0"/>
          <p:nvPr/>
        </p:nvPicPr>
        <p:blipFill rotWithShape="1">
          <a:blip r:embed="rId3">
            <a:alphaModFix/>
          </a:blip>
          <a:srcRect/>
          <a:stretch/>
        </p:blipFill>
        <p:spPr>
          <a:xfrm>
            <a:off x="9299316" y="2080170"/>
            <a:ext cx="410148" cy="410148"/>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156"/>
          <p:cNvSpPr/>
          <p:nvPr/>
        </p:nvSpPr>
        <p:spPr>
          <a:xfrm>
            <a:off x="613625" y="1086975"/>
            <a:ext cx="30597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Clasificación de extinguidores:</a:t>
            </a:r>
            <a:endParaRPr sz="1400">
              <a:solidFill>
                <a:srgbClr val="1A3255"/>
              </a:solidFill>
              <a:latin typeface="Open Sans"/>
              <a:ea typeface="Open Sans"/>
              <a:cs typeface="Open Sans"/>
              <a:sym typeface="Open Sans"/>
            </a:endParaRPr>
          </a:p>
        </p:txBody>
      </p:sp>
      <p:sp>
        <p:nvSpPr>
          <p:cNvPr id="3475" name="Google Shape;3475;p156"/>
          <p:cNvSpPr txBox="1"/>
          <p:nvPr/>
        </p:nvSpPr>
        <p:spPr>
          <a:xfrm>
            <a:off x="613625" y="1494575"/>
            <a:ext cx="73653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Se clasifica según el tipo de fuego. Pasa el mouse por cada botón para profundizar:</a:t>
            </a:r>
            <a:endParaRPr sz="1400" b="1">
              <a:solidFill>
                <a:srgbClr val="3A3838"/>
              </a:solidFill>
              <a:latin typeface="Open Sans"/>
              <a:ea typeface="Open Sans"/>
              <a:cs typeface="Open Sans"/>
              <a:sym typeface="Open Sans"/>
            </a:endParaRPr>
          </a:p>
        </p:txBody>
      </p:sp>
      <p:sp>
        <p:nvSpPr>
          <p:cNvPr id="3476" name="Google Shape;3476;p156"/>
          <p:cNvSpPr/>
          <p:nvPr/>
        </p:nvSpPr>
        <p:spPr>
          <a:xfrm>
            <a:off x="1226707" y="2293385"/>
            <a:ext cx="1088984" cy="938779"/>
          </a:xfrm>
          <a:prstGeom prst="triangle">
            <a:avLst>
              <a:gd name="adj" fmla="val 50000"/>
            </a:avLst>
          </a:prstGeom>
          <a:solidFill>
            <a:srgbClr val="3399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00">
              <a:solidFill>
                <a:schemeClr val="lt1"/>
              </a:solidFill>
              <a:latin typeface="Calibri"/>
              <a:ea typeface="Calibri"/>
              <a:cs typeface="Calibri"/>
              <a:sym typeface="Calibri"/>
            </a:endParaRPr>
          </a:p>
        </p:txBody>
      </p:sp>
      <p:sp>
        <p:nvSpPr>
          <p:cNvPr id="3477" name="Google Shape;3477;p156"/>
          <p:cNvSpPr/>
          <p:nvPr/>
        </p:nvSpPr>
        <p:spPr>
          <a:xfrm>
            <a:off x="1309869" y="3619834"/>
            <a:ext cx="938779" cy="93877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4000">
                <a:solidFill>
                  <a:schemeClr val="lt1"/>
                </a:solidFill>
                <a:latin typeface="Calibri"/>
                <a:ea typeface="Calibri"/>
                <a:cs typeface="Calibri"/>
                <a:sym typeface="Calibri"/>
              </a:rPr>
              <a:t>B</a:t>
            </a:r>
            <a:endParaRPr/>
          </a:p>
        </p:txBody>
      </p:sp>
      <p:sp>
        <p:nvSpPr>
          <p:cNvPr id="3478" name="Google Shape;3478;p156"/>
          <p:cNvSpPr/>
          <p:nvPr/>
        </p:nvSpPr>
        <p:spPr>
          <a:xfrm>
            <a:off x="1301809" y="4790373"/>
            <a:ext cx="938779" cy="938779"/>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4000">
                <a:solidFill>
                  <a:schemeClr val="lt1"/>
                </a:solidFill>
                <a:latin typeface="Calibri"/>
                <a:ea typeface="Calibri"/>
                <a:cs typeface="Calibri"/>
                <a:sym typeface="Calibri"/>
              </a:rPr>
              <a:t>C</a:t>
            </a:r>
            <a:endParaRPr/>
          </a:p>
        </p:txBody>
      </p:sp>
      <p:sp>
        <p:nvSpPr>
          <p:cNvPr id="3479" name="Google Shape;3479;p156"/>
          <p:cNvSpPr/>
          <p:nvPr/>
        </p:nvSpPr>
        <p:spPr>
          <a:xfrm>
            <a:off x="1563983" y="2543687"/>
            <a:ext cx="4305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a:solidFill>
                  <a:schemeClr val="lt1"/>
                </a:solidFill>
                <a:latin typeface="Calibri"/>
                <a:ea typeface="Calibri"/>
                <a:cs typeface="Calibri"/>
                <a:sym typeface="Calibri"/>
              </a:rPr>
              <a:t>A</a:t>
            </a:r>
            <a:endParaRPr/>
          </a:p>
        </p:txBody>
      </p:sp>
      <p:pic>
        <p:nvPicPr>
          <p:cNvPr id="3480" name="Google Shape;3480;p156" descr="Icono&#10;&#10;Descripción generada automáticamente"/>
          <p:cNvPicPr preferRelativeResize="0"/>
          <p:nvPr/>
        </p:nvPicPr>
        <p:blipFill rotWithShape="1">
          <a:blip r:embed="rId3">
            <a:alphaModFix/>
          </a:blip>
          <a:srcRect/>
          <a:stretch/>
        </p:blipFill>
        <p:spPr>
          <a:xfrm>
            <a:off x="2248648" y="2981862"/>
            <a:ext cx="434340" cy="539422"/>
          </a:xfrm>
          <a:prstGeom prst="rect">
            <a:avLst/>
          </a:prstGeom>
          <a:noFill/>
          <a:ln>
            <a:noFill/>
          </a:ln>
        </p:spPr>
      </p:pic>
      <p:sp>
        <p:nvSpPr>
          <p:cNvPr id="3481" name="Google Shape;3481;p156"/>
          <p:cNvSpPr txBox="1"/>
          <p:nvPr/>
        </p:nvSpPr>
        <p:spPr>
          <a:xfrm>
            <a:off x="8657241" y="5871974"/>
            <a:ext cx="2549476"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Extinguidortipoa.png</a:t>
            </a:r>
            <a:endParaRPr/>
          </a:p>
        </p:txBody>
      </p:sp>
      <p:pic>
        <p:nvPicPr>
          <p:cNvPr id="3482" name="Google Shape;3482;p156" descr="Logotipo&#10;&#10;Descripción generada automáticamente con confianza baja"/>
          <p:cNvPicPr preferRelativeResize="0"/>
          <p:nvPr/>
        </p:nvPicPr>
        <p:blipFill rotWithShape="1">
          <a:blip r:embed="rId4">
            <a:alphaModFix/>
          </a:blip>
          <a:srcRect/>
          <a:stretch/>
        </p:blipFill>
        <p:spPr>
          <a:xfrm>
            <a:off x="3262131" y="2061974"/>
            <a:ext cx="7620000" cy="38100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157"/>
          <p:cNvSpPr/>
          <p:nvPr/>
        </p:nvSpPr>
        <p:spPr>
          <a:xfrm>
            <a:off x="613625" y="1086975"/>
            <a:ext cx="30597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Clasificación de extinguidores:</a:t>
            </a:r>
            <a:endParaRPr sz="1400">
              <a:solidFill>
                <a:srgbClr val="1A3255"/>
              </a:solidFill>
              <a:latin typeface="Open Sans"/>
              <a:ea typeface="Open Sans"/>
              <a:cs typeface="Open Sans"/>
              <a:sym typeface="Open Sans"/>
            </a:endParaRPr>
          </a:p>
        </p:txBody>
      </p:sp>
      <p:sp>
        <p:nvSpPr>
          <p:cNvPr id="3489" name="Google Shape;3489;p157"/>
          <p:cNvSpPr txBox="1"/>
          <p:nvPr/>
        </p:nvSpPr>
        <p:spPr>
          <a:xfrm>
            <a:off x="613625" y="1494575"/>
            <a:ext cx="73389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Se clasifica según el tipo de fuego. Pasa el mouse por cada botón para profundizar:</a:t>
            </a:r>
            <a:endParaRPr sz="1400" b="1">
              <a:solidFill>
                <a:srgbClr val="3A3838"/>
              </a:solidFill>
              <a:latin typeface="Open Sans"/>
              <a:ea typeface="Open Sans"/>
              <a:cs typeface="Open Sans"/>
              <a:sym typeface="Open Sans"/>
            </a:endParaRPr>
          </a:p>
        </p:txBody>
      </p:sp>
      <p:sp>
        <p:nvSpPr>
          <p:cNvPr id="3490" name="Google Shape;3490;p157"/>
          <p:cNvSpPr/>
          <p:nvPr/>
        </p:nvSpPr>
        <p:spPr>
          <a:xfrm>
            <a:off x="1226707" y="2293385"/>
            <a:ext cx="1088984" cy="938779"/>
          </a:xfrm>
          <a:prstGeom prst="triangle">
            <a:avLst>
              <a:gd name="adj" fmla="val 50000"/>
            </a:avLst>
          </a:prstGeom>
          <a:solidFill>
            <a:srgbClr val="3399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00">
              <a:solidFill>
                <a:schemeClr val="lt1"/>
              </a:solidFill>
              <a:latin typeface="Calibri"/>
              <a:ea typeface="Calibri"/>
              <a:cs typeface="Calibri"/>
              <a:sym typeface="Calibri"/>
            </a:endParaRPr>
          </a:p>
        </p:txBody>
      </p:sp>
      <p:sp>
        <p:nvSpPr>
          <p:cNvPr id="3491" name="Google Shape;3491;p157"/>
          <p:cNvSpPr/>
          <p:nvPr/>
        </p:nvSpPr>
        <p:spPr>
          <a:xfrm>
            <a:off x="1309869" y="3619834"/>
            <a:ext cx="938779" cy="93877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4000">
                <a:solidFill>
                  <a:schemeClr val="lt1"/>
                </a:solidFill>
                <a:latin typeface="Calibri"/>
                <a:ea typeface="Calibri"/>
                <a:cs typeface="Calibri"/>
                <a:sym typeface="Calibri"/>
              </a:rPr>
              <a:t>B</a:t>
            </a:r>
            <a:endParaRPr/>
          </a:p>
        </p:txBody>
      </p:sp>
      <p:sp>
        <p:nvSpPr>
          <p:cNvPr id="3492" name="Google Shape;3492;p157"/>
          <p:cNvSpPr/>
          <p:nvPr/>
        </p:nvSpPr>
        <p:spPr>
          <a:xfrm>
            <a:off x="1301809" y="4790373"/>
            <a:ext cx="938779" cy="938779"/>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4000">
                <a:solidFill>
                  <a:schemeClr val="lt1"/>
                </a:solidFill>
                <a:latin typeface="Calibri"/>
                <a:ea typeface="Calibri"/>
                <a:cs typeface="Calibri"/>
                <a:sym typeface="Calibri"/>
              </a:rPr>
              <a:t>C</a:t>
            </a:r>
            <a:endParaRPr/>
          </a:p>
        </p:txBody>
      </p:sp>
      <p:sp>
        <p:nvSpPr>
          <p:cNvPr id="3493" name="Google Shape;3493;p157"/>
          <p:cNvSpPr/>
          <p:nvPr/>
        </p:nvSpPr>
        <p:spPr>
          <a:xfrm>
            <a:off x="1563983" y="2543687"/>
            <a:ext cx="4305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a:solidFill>
                  <a:schemeClr val="lt1"/>
                </a:solidFill>
                <a:latin typeface="Calibri"/>
                <a:ea typeface="Calibri"/>
                <a:cs typeface="Calibri"/>
                <a:sym typeface="Calibri"/>
              </a:rPr>
              <a:t>A</a:t>
            </a:r>
            <a:endParaRPr/>
          </a:p>
        </p:txBody>
      </p:sp>
      <p:pic>
        <p:nvPicPr>
          <p:cNvPr id="3494" name="Google Shape;3494;p157" descr="Icono&#10;&#10;Descripción generada automáticamente"/>
          <p:cNvPicPr preferRelativeResize="0"/>
          <p:nvPr/>
        </p:nvPicPr>
        <p:blipFill rotWithShape="1">
          <a:blip r:embed="rId3">
            <a:alphaModFix/>
          </a:blip>
          <a:srcRect/>
          <a:stretch/>
        </p:blipFill>
        <p:spPr>
          <a:xfrm>
            <a:off x="2317020" y="4089223"/>
            <a:ext cx="434340" cy="539422"/>
          </a:xfrm>
          <a:prstGeom prst="rect">
            <a:avLst/>
          </a:prstGeom>
          <a:noFill/>
          <a:ln>
            <a:noFill/>
          </a:ln>
        </p:spPr>
      </p:pic>
      <p:sp>
        <p:nvSpPr>
          <p:cNvPr id="3495" name="Google Shape;3495;p157"/>
          <p:cNvSpPr txBox="1"/>
          <p:nvPr/>
        </p:nvSpPr>
        <p:spPr>
          <a:xfrm>
            <a:off x="8657241" y="5981197"/>
            <a:ext cx="2549476"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Extinguidortipob.png</a:t>
            </a:r>
            <a:endParaRPr/>
          </a:p>
        </p:txBody>
      </p:sp>
      <p:pic>
        <p:nvPicPr>
          <p:cNvPr id="3496" name="Google Shape;3496;p157" descr="Diagrama&#10;&#10;Descripción generada automáticamente"/>
          <p:cNvPicPr preferRelativeResize="0"/>
          <p:nvPr/>
        </p:nvPicPr>
        <p:blipFill rotWithShape="1">
          <a:blip r:embed="rId4">
            <a:alphaModFix/>
          </a:blip>
          <a:srcRect/>
          <a:stretch/>
        </p:blipFill>
        <p:spPr>
          <a:xfrm>
            <a:off x="3270191" y="2067560"/>
            <a:ext cx="7620000" cy="38100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501"/>
        <p:cNvGrpSpPr/>
        <p:nvPr/>
      </p:nvGrpSpPr>
      <p:grpSpPr>
        <a:xfrm>
          <a:off x="0" y="0"/>
          <a:ext cx="0" cy="0"/>
          <a:chOff x="0" y="0"/>
          <a:chExt cx="0" cy="0"/>
        </a:xfrm>
      </p:grpSpPr>
      <p:sp>
        <p:nvSpPr>
          <p:cNvPr id="3502" name="Google Shape;3502;p158"/>
          <p:cNvSpPr/>
          <p:nvPr/>
        </p:nvSpPr>
        <p:spPr>
          <a:xfrm>
            <a:off x="613625" y="1086975"/>
            <a:ext cx="30861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rgbClr val="002060"/>
                </a:solidFill>
                <a:latin typeface="Open Sans"/>
                <a:ea typeface="Open Sans"/>
                <a:cs typeface="Open Sans"/>
                <a:sym typeface="Open Sans"/>
              </a:rPr>
              <a:t>Clasificación de extinguidores:</a:t>
            </a:r>
            <a:endParaRPr sz="1400">
              <a:solidFill>
                <a:srgbClr val="1A3255"/>
              </a:solidFill>
              <a:latin typeface="Open Sans"/>
              <a:ea typeface="Open Sans"/>
              <a:cs typeface="Open Sans"/>
              <a:sym typeface="Open Sans"/>
            </a:endParaRPr>
          </a:p>
        </p:txBody>
      </p:sp>
      <p:sp>
        <p:nvSpPr>
          <p:cNvPr id="3503" name="Google Shape;3503;p158"/>
          <p:cNvSpPr txBox="1"/>
          <p:nvPr/>
        </p:nvSpPr>
        <p:spPr>
          <a:xfrm>
            <a:off x="613625" y="1494575"/>
            <a:ext cx="72072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Se clasifica según el tipo de fuego. Pasa el mouse por cada botón para profundizar:</a:t>
            </a:r>
            <a:endParaRPr sz="1400" b="1">
              <a:solidFill>
                <a:srgbClr val="3A3838"/>
              </a:solidFill>
              <a:latin typeface="Open Sans"/>
              <a:ea typeface="Open Sans"/>
              <a:cs typeface="Open Sans"/>
              <a:sym typeface="Open Sans"/>
            </a:endParaRPr>
          </a:p>
        </p:txBody>
      </p:sp>
      <p:sp>
        <p:nvSpPr>
          <p:cNvPr id="3504" name="Google Shape;3504;p158"/>
          <p:cNvSpPr/>
          <p:nvPr/>
        </p:nvSpPr>
        <p:spPr>
          <a:xfrm>
            <a:off x="1226707" y="2293385"/>
            <a:ext cx="1088984" cy="938779"/>
          </a:xfrm>
          <a:prstGeom prst="triangle">
            <a:avLst>
              <a:gd name="adj" fmla="val 50000"/>
            </a:avLst>
          </a:prstGeom>
          <a:solidFill>
            <a:srgbClr val="3399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00">
              <a:solidFill>
                <a:schemeClr val="lt1"/>
              </a:solidFill>
              <a:latin typeface="Calibri"/>
              <a:ea typeface="Calibri"/>
              <a:cs typeface="Calibri"/>
              <a:sym typeface="Calibri"/>
            </a:endParaRPr>
          </a:p>
        </p:txBody>
      </p:sp>
      <p:sp>
        <p:nvSpPr>
          <p:cNvPr id="3505" name="Google Shape;3505;p158"/>
          <p:cNvSpPr/>
          <p:nvPr/>
        </p:nvSpPr>
        <p:spPr>
          <a:xfrm>
            <a:off x="1309869" y="3619834"/>
            <a:ext cx="938779" cy="93877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4000">
                <a:solidFill>
                  <a:schemeClr val="lt1"/>
                </a:solidFill>
                <a:latin typeface="Calibri"/>
                <a:ea typeface="Calibri"/>
                <a:cs typeface="Calibri"/>
                <a:sym typeface="Calibri"/>
              </a:rPr>
              <a:t>B</a:t>
            </a:r>
            <a:endParaRPr/>
          </a:p>
        </p:txBody>
      </p:sp>
      <p:sp>
        <p:nvSpPr>
          <p:cNvPr id="3506" name="Google Shape;3506;p158"/>
          <p:cNvSpPr/>
          <p:nvPr/>
        </p:nvSpPr>
        <p:spPr>
          <a:xfrm>
            <a:off x="1301809" y="4790373"/>
            <a:ext cx="938779" cy="938779"/>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4000">
                <a:solidFill>
                  <a:schemeClr val="lt1"/>
                </a:solidFill>
                <a:latin typeface="Calibri"/>
                <a:ea typeface="Calibri"/>
                <a:cs typeface="Calibri"/>
                <a:sym typeface="Calibri"/>
              </a:rPr>
              <a:t>C</a:t>
            </a:r>
            <a:endParaRPr/>
          </a:p>
        </p:txBody>
      </p:sp>
      <p:sp>
        <p:nvSpPr>
          <p:cNvPr id="3507" name="Google Shape;3507;p158"/>
          <p:cNvSpPr/>
          <p:nvPr/>
        </p:nvSpPr>
        <p:spPr>
          <a:xfrm>
            <a:off x="1563983" y="2543687"/>
            <a:ext cx="4305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a:solidFill>
                  <a:schemeClr val="lt1"/>
                </a:solidFill>
                <a:latin typeface="Calibri"/>
                <a:ea typeface="Calibri"/>
                <a:cs typeface="Calibri"/>
                <a:sym typeface="Calibri"/>
              </a:rPr>
              <a:t>A</a:t>
            </a:r>
            <a:endParaRPr/>
          </a:p>
        </p:txBody>
      </p:sp>
      <p:pic>
        <p:nvPicPr>
          <p:cNvPr id="3508" name="Google Shape;3508;p158" descr="Icono&#10;&#10;Descripción generada automáticamente"/>
          <p:cNvPicPr preferRelativeResize="0"/>
          <p:nvPr/>
        </p:nvPicPr>
        <p:blipFill rotWithShape="1">
          <a:blip r:embed="rId3">
            <a:alphaModFix/>
          </a:blip>
          <a:srcRect/>
          <a:stretch/>
        </p:blipFill>
        <p:spPr>
          <a:xfrm>
            <a:off x="2358601" y="5338138"/>
            <a:ext cx="434340" cy="539422"/>
          </a:xfrm>
          <a:prstGeom prst="rect">
            <a:avLst/>
          </a:prstGeom>
          <a:noFill/>
          <a:ln>
            <a:noFill/>
          </a:ln>
        </p:spPr>
      </p:pic>
      <p:sp>
        <p:nvSpPr>
          <p:cNvPr id="3509" name="Google Shape;3509;p158"/>
          <p:cNvSpPr txBox="1"/>
          <p:nvPr/>
        </p:nvSpPr>
        <p:spPr>
          <a:xfrm>
            <a:off x="8667873" y="5890734"/>
            <a:ext cx="2549476"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a:solidFill>
                  <a:schemeClr val="dk1"/>
                </a:solidFill>
                <a:latin typeface="Open Sans"/>
                <a:ea typeface="Open Sans"/>
                <a:cs typeface="Open Sans"/>
                <a:sym typeface="Open Sans"/>
              </a:rPr>
              <a:t>Extinguidortipoc.png</a:t>
            </a:r>
            <a:endParaRPr/>
          </a:p>
        </p:txBody>
      </p:sp>
      <p:pic>
        <p:nvPicPr>
          <p:cNvPr id="3510" name="Google Shape;3510;p158" descr="Imagen que contiene Diagrama&#10;&#10;Descripción generada automáticamente"/>
          <p:cNvPicPr preferRelativeResize="0"/>
          <p:nvPr/>
        </p:nvPicPr>
        <p:blipFill rotWithShape="1">
          <a:blip r:embed="rId4">
            <a:alphaModFix/>
          </a:blip>
          <a:srcRect/>
          <a:stretch/>
        </p:blipFill>
        <p:spPr>
          <a:xfrm>
            <a:off x="3262131" y="2080734"/>
            <a:ext cx="7620000" cy="38100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159"/>
          <p:cNvSpPr/>
          <p:nvPr/>
        </p:nvSpPr>
        <p:spPr>
          <a:xfrm>
            <a:off x="368575" y="1005825"/>
            <a:ext cx="65568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Normatividad para el almacenamiento de productos químicos</a:t>
            </a:r>
            <a:endParaRPr sz="1600" b="1">
              <a:solidFill>
                <a:srgbClr val="2C538E"/>
              </a:solidFill>
              <a:latin typeface="Open Sans"/>
              <a:ea typeface="Open Sans"/>
              <a:cs typeface="Open Sans"/>
              <a:sym typeface="Open Sans"/>
            </a:endParaRPr>
          </a:p>
        </p:txBody>
      </p:sp>
      <p:sp>
        <p:nvSpPr>
          <p:cNvPr id="3517" name="Google Shape;3517;p159"/>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5.2</a:t>
            </a:r>
            <a:endParaRPr/>
          </a:p>
        </p:txBody>
      </p:sp>
      <p:sp>
        <p:nvSpPr>
          <p:cNvPr id="3518" name="Google Shape;3518;p159"/>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9" name="Google Shape;3519;p159"/>
          <p:cNvSpPr/>
          <p:nvPr/>
        </p:nvSpPr>
        <p:spPr>
          <a:xfrm>
            <a:off x="527260" y="2732568"/>
            <a:ext cx="5439200" cy="341305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 Es un organismo internacional voluntario creado con el fin de promover la protección y prevención contra el fuego, suficientemente conocido por sus estándares (National Fire Codes), por medio de los cuales sugiere las prácticas seguras desarrolladas por un equipo de expertos en el control de incendios.</a:t>
            </a:r>
            <a:endParaRPr/>
          </a:p>
          <a:p>
            <a:pPr marL="0" marR="0" lvl="0" indent="0" algn="just" rtl="0">
              <a:spcBef>
                <a:spcPts val="0"/>
              </a:spcBef>
              <a:spcAft>
                <a:spcPts val="0"/>
              </a:spcAft>
              <a:buNone/>
            </a:pPr>
            <a:endParaRPr sz="13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La norma NFPA 704 es la normativa que explica el diamante del fuego, empleado para informar los riesgos de los materiales peligrosos. Es fundamental tener en cuenta que el uso responsable de este diamante o rombo en las empresas, involucra a todo el personal para que comprenda los criterios de clasificación, como el significado de cada número además de cada color. Igualmente, no es recomendable la clasificación de las sustancias químicas por cuenta propia, sin la completa certeza con relación al manejo de las variables involucradas</a:t>
            </a:r>
            <a:r>
              <a:rPr lang="es-ES" sz="1400">
                <a:solidFill>
                  <a:schemeClr val="dk1"/>
                </a:solidFill>
                <a:latin typeface="Open Sans"/>
                <a:ea typeface="Open Sans"/>
                <a:cs typeface="Open Sans"/>
                <a:sym typeface="Open Sans"/>
              </a:rPr>
              <a:t>.</a:t>
            </a:r>
            <a:endParaRPr/>
          </a:p>
        </p:txBody>
      </p:sp>
      <p:pic>
        <p:nvPicPr>
          <p:cNvPr id="3520" name="Google Shape;3520;p159" descr="Imagen que contiene firmar, parada, señal&#10;&#10;Descripción generada automáticamente"/>
          <p:cNvPicPr preferRelativeResize="0"/>
          <p:nvPr/>
        </p:nvPicPr>
        <p:blipFill rotWithShape="1">
          <a:blip r:embed="rId3">
            <a:alphaModFix/>
          </a:blip>
          <a:srcRect/>
          <a:stretch/>
        </p:blipFill>
        <p:spPr>
          <a:xfrm>
            <a:off x="2789970" y="2017581"/>
            <a:ext cx="913779" cy="913779"/>
          </a:xfrm>
          <a:prstGeom prst="rect">
            <a:avLst/>
          </a:prstGeom>
          <a:noFill/>
          <a:ln>
            <a:noFill/>
          </a:ln>
        </p:spPr>
      </p:pic>
      <p:sp>
        <p:nvSpPr>
          <p:cNvPr id="3521" name="Google Shape;3521;p159"/>
          <p:cNvSpPr/>
          <p:nvPr/>
        </p:nvSpPr>
        <p:spPr>
          <a:xfrm>
            <a:off x="3748001" y="2233100"/>
            <a:ext cx="13080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etiqueta.png</a:t>
            </a:r>
            <a:endParaRPr sz="1400">
              <a:solidFill>
                <a:schemeClr val="dk1"/>
              </a:solidFill>
              <a:latin typeface="Open Sans"/>
              <a:ea typeface="Open Sans"/>
              <a:cs typeface="Open Sans"/>
              <a:sym typeface="Open Sans"/>
            </a:endParaRPr>
          </a:p>
        </p:txBody>
      </p:sp>
      <p:sp>
        <p:nvSpPr>
          <p:cNvPr id="3522" name="Google Shape;3522;p159"/>
          <p:cNvSpPr/>
          <p:nvPr/>
        </p:nvSpPr>
        <p:spPr>
          <a:xfrm>
            <a:off x="6389369" y="1576296"/>
            <a:ext cx="5046314" cy="318805"/>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s-ES" sz="1400" b="1">
                <a:solidFill>
                  <a:srgbClr val="3A3838"/>
                </a:solidFill>
                <a:latin typeface="Open Sans"/>
                <a:ea typeface="Open Sans"/>
                <a:cs typeface="Open Sans"/>
                <a:sym typeface="Open Sans"/>
              </a:rPr>
              <a:t>Aspectos más importantes del diamante del fuego</a:t>
            </a:r>
            <a:r>
              <a:rPr lang="es-ES" sz="1400">
                <a:solidFill>
                  <a:srgbClr val="3A3838"/>
                </a:solidFill>
                <a:latin typeface="Open Sans"/>
                <a:ea typeface="Open Sans"/>
                <a:cs typeface="Open Sans"/>
                <a:sym typeface="Open Sans"/>
              </a:rPr>
              <a:t>:</a:t>
            </a:r>
            <a:endParaRPr sz="1400">
              <a:solidFill>
                <a:srgbClr val="3A3838"/>
              </a:solidFill>
              <a:latin typeface="Open Sans"/>
              <a:ea typeface="Open Sans"/>
              <a:cs typeface="Open Sans"/>
              <a:sym typeface="Open Sans"/>
            </a:endParaRPr>
          </a:p>
        </p:txBody>
      </p:sp>
      <p:sp>
        <p:nvSpPr>
          <p:cNvPr id="3523" name="Google Shape;3523;p159"/>
          <p:cNvSpPr/>
          <p:nvPr/>
        </p:nvSpPr>
        <p:spPr>
          <a:xfrm>
            <a:off x="527250" y="1545775"/>
            <a:ext cx="4607700" cy="3753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dk1"/>
                </a:solidFill>
                <a:latin typeface="Open Sans"/>
                <a:ea typeface="Open Sans"/>
                <a:cs typeface="Open Sans"/>
                <a:sym typeface="Open Sans"/>
              </a:rPr>
              <a:t>La NFPA. (National Fire Protection Association).</a:t>
            </a:r>
            <a:endParaRPr sz="1400">
              <a:solidFill>
                <a:schemeClr val="dk1"/>
              </a:solidFill>
              <a:latin typeface="Open Sans"/>
              <a:ea typeface="Open Sans"/>
              <a:cs typeface="Open Sans"/>
              <a:sym typeface="Open Sans"/>
            </a:endParaRPr>
          </a:p>
        </p:txBody>
      </p:sp>
      <p:sp>
        <p:nvSpPr>
          <p:cNvPr id="3524" name="Google Shape;3524;p159"/>
          <p:cNvSpPr txBox="1"/>
          <p:nvPr/>
        </p:nvSpPr>
        <p:spPr>
          <a:xfrm>
            <a:off x="6389369" y="2129576"/>
            <a:ext cx="5327368" cy="12926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La normativa NFPA 704 procura a través de un rombo seccionado en cuatro piezas de distintos colores, mostrar los grados de peligro del elemento a clasificar.</a:t>
            </a:r>
            <a:endParaRPr/>
          </a:p>
          <a:p>
            <a:pPr marL="0" marR="0" lvl="0" indent="0" algn="just" rtl="0">
              <a:spcBef>
                <a:spcPts val="0"/>
              </a:spcBef>
              <a:spcAft>
                <a:spcPts val="0"/>
              </a:spcAft>
              <a:buNone/>
            </a:pPr>
            <a:endParaRPr sz="13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El rombo de seguridad se expone a continuación: Clic en la imagen para ampliar:</a:t>
            </a:r>
            <a:endParaRPr/>
          </a:p>
        </p:txBody>
      </p:sp>
      <p:pic>
        <p:nvPicPr>
          <p:cNvPr id="3525" name="Google Shape;3525;p159" descr="Diagrama&#10;&#10;Descripción generada automáticamente con confianza baja"/>
          <p:cNvPicPr preferRelativeResize="0"/>
          <p:nvPr/>
        </p:nvPicPr>
        <p:blipFill rotWithShape="1">
          <a:blip r:embed="rId4">
            <a:alphaModFix/>
          </a:blip>
          <a:srcRect/>
          <a:stretch/>
        </p:blipFill>
        <p:spPr>
          <a:xfrm>
            <a:off x="7407407" y="3697280"/>
            <a:ext cx="3291292" cy="2743200"/>
          </a:xfrm>
          <a:prstGeom prst="rect">
            <a:avLst/>
          </a:prstGeom>
          <a:noFill/>
          <a:ln>
            <a:noFill/>
          </a:ln>
        </p:spPr>
      </p:pic>
      <p:pic>
        <p:nvPicPr>
          <p:cNvPr id="3526" name="Google Shape;3526;p159" descr="Icono&#10;&#10;Descripción generada automáticamente"/>
          <p:cNvPicPr preferRelativeResize="0"/>
          <p:nvPr/>
        </p:nvPicPr>
        <p:blipFill rotWithShape="1">
          <a:blip r:embed="rId5">
            <a:alphaModFix/>
          </a:blip>
          <a:srcRect/>
          <a:stretch/>
        </p:blipFill>
        <p:spPr>
          <a:xfrm>
            <a:off x="10105624" y="5457214"/>
            <a:ext cx="434340" cy="539422"/>
          </a:xfrm>
          <a:prstGeom prst="rect">
            <a:avLst/>
          </a:prstGeom>
          <a:noFill/>
          <a:ln>
            <a:noFill/>
          </a:ln>
        </p:spPr>
      </p:pic>
      <p:sp>
        <p:nvSpPr>
          <p:cNvPr id="3527" name="Google Shape;3527;p159"/>
          <p:cNvSpPr/>
          <p:nvPr/>
        </p:nvSpPr>
        <p:spPr>
          <a:xfrm>
            <a:off x="10065885" y="6252800"/>
            <a:ext cx="1854226"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romboseguridad.png</a:t>
            </a:r>
            <a:endParaRPr sz="1400">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16" descr="Patrón de fondo&#10;&#10;Descripción generada automáticamente"/>
          <p:cNvPicPr preferRelativeResize="0"/>
          <p:nvPr/>
        </p:nvPicPr>
        <p:blipFill rotWithShape="1">
          <a:blip r:embed="rId3">
            <a:alphaModFix/>
          </a:blip>
          <a:srcRect/>
          <a:stretch/>
        </p:blipFill>
        <p:spPr>
          <a:xfrm>
            <a:off x="549571" y="2099102"/>
            <a:ext cx="6970688" cy="3582459"/>
          </a:xfrm>
          <a:prstGeom prst="rect">
            <a:avLst/>
          </a:prstGeom>
          <a:noFill/>
          <a:ln>
            <a:noFill/>
          </a:ln>
        </p:spPr>
      </p:pic>
      <p:sp>
        <p:nvSpPr>
          <p:cNvPr id="347" name="Google Shape;347;p16"/>
          <p:cNvSpPr/>
          <p:nvPr/>
        </p:nvSpPr>
        <p:spPr>
          <a:xfrm>
            <a:off x="487754" y="5558800"/>
            <a:ext cx="18969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pictograma.png</a:t>
            </a:r>
            <a:endParaRPr sz="1400">
              <a:solidFill>
                <a:schemeClr val="dk1"/>
              </a:solidFill>
              <a:latin typeface="Open Sans"/>
              <a:ea typeface="Open Sans"/>
              <a:cs typeface="Open Sans"/>
              <a:sym typeface="Open Sans"/>
            </a:endParaRPr>
          </a:p>
        </p:txBody>
      </p:sp>
      <p:sp>
        <p:nvSpPr>
          <p:cNvPr id="348" name="Google Shape;348;p16"/>
          <p:cNvSpPr txBox="1"/>
          <p:nvPr/>
        </p:nvSpPr>
        <p:spPr>
          <a:xfrm>
            <a:off x="549571" y="1139757"/>
            <a:ext cx="5199719"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Riesgos específicos:</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Pasa el mouse por cada uno para ver su descripción:</a:t>
            </a:r>
            <a:endParaRPr/>
          </a:p>
          <a:p>
            <a:pPr marL="0" marR="0" lvl="0" indent="0" algn="just" rtl="0">
              <a:spcBef>
                <a:spcPts val="0"/>
              </a:spcBef>
              <a:spcAft>
                <a:spcPts val="0"/>
              </a:spcAft>
              <a:buNone/>
            </a:pPr>
            <a:endParaRPr sz="1300" b="1">
              <a:solidFill>
                <a:srgbClr val="3A3838"/>
              </a:solidFill>
              <a:latin typeface="Calibri"/>
              <a:ea typeface="Calibri"/>
              <a:cs typeface="Calibri"/>
              <a:sym typeface="Calibri"/>
            </a:endParaRPr>
          </a:p>
        </p:txBody>
      </p:sp>
      <p:sp>
        <p:nvSpPr>
          <p:cNvPr id="349" name="Google Shape;349;p16"/>
          <p:cNvSpPr/>
          <p:nvPr/>
        </p:nvSpPr>
        <p:spPr>
          <a:xfrm rot="-2700000">
            <a:off x="868416" y="2469125"/>
            <a:ext cx="1188662" cy="1131303"/>
          </a:xfrm>
          <a:prstGeom prst="roundRect">
            <a:avLst>
              <a:gd name="adj" fmla="val 16667"/>
            </a:avLst>
          </a:prstGeom>
          <a:solidFill>
            <a:schemeClr val="dk1">
              <a:alpha val="2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0" name="Google Shape;350;p16" descr="Icono&#10;&#10;Descripción generada automáticamente"/>
          <p:cNvPicPr preferRelativeResize="0"/>
          <p:nvPr/>
        </p:nvPicPr>
        <p:blipFill rotWithShape="1">
          <a:blip r:embed="rId4">
            <a:alphaModFix/>
          </a:blip>
          <a:srcRect/>
          <a:stretch/>
        </p:blipFill>
        <p:spPr>
          <a:xfrm>
            <a:off x="910649" y="3232190"/>
            <a:ext cx="713567" cy="886204"/>
          </a:xfrm>
          <a:prstGeom prst="rect">
            <a:avLst/>
          </a:prstGeom>
          <a:noFill/>
          <a:ln>
            <a:noFill/>
          </a:ln>
        </p:spPr>
      </p:pic>
      <p:sp>
        <p:nvSpPr>
          <p:cNvPr id="351" name="Google Shape;351;p16"/>
          <p:cNvSpPr/>
          <p:nvPr/>
        </p:nvSpPr>
        <p:spPr>
          <a:xfrm>
            <a:off x="7613204" y="1783774"/>
            <a:ext cx="4306908" cy="4754186"/>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16"/>
          <p:cNvSpPr/>
          <p:nvPr/>
        </p:nvSpPr>
        <p:spPr>
          <a:xfrm>
            <a:off x="7520259" y="1473615"/>
            <a:ext cx="4492671" cy="458056"/>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EXPLOSIVOS</a:t>
            </a:r>
            <a:endParaRPr/>
          </a:p>
        </p:txBody>
      </p:sp>
      <p:sp>
        <p:nvSpPr>
          <p:cNvPr id="353" name="Google Shape;353;p16"/>
          <p:cNvSpPr txBox="1"/>
          <p:nvPr/>
        </p:nvSpPr>
        <p:spPr>
          <a:xfrm>
            <a:off x="7788393" y="2043002"/>
            <a:ext cx="3854100" cy="4525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Son productos o sustancias que liberan gas y calor; su activación suele ser por los efectos del calor, un golpe o la contaminación y los resultados que se pueden originar son los diferentes riesgos mecánicos o térmicos, según las siguientes divisiones:</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b="1">
                <a:solidFill>
                  <a:schemeClr val="dk1"/>
                </a:solidFill>
                <a:latin typeface="Open Sans"/>
                <a:ea typeface="Open Sans"/>
                <a:cs typeface="Open Sans"/>
                <a:sym typeface="Open Sans"/>
              </a:rPr>
              <a:t>1. </a:t>
            </a:r>
            <a:r>
              <a:rPr lang="es-ES" sz="1200">
                <a:solidFill>
                  <a:schemeClr val="dk1"/>
                </a:solidFill>
                <a:latin typeface="Open Sans"/>
                <a:ea typeface="Open Sans"/>
                <a:cs typeface="Open Sans"/>
                <a:sym typeface="Open Sans"/>
              </a:rPr>
              <a:t>Productos con riesgo de explosión masiva, es decir, espontáneamente explota toda la carga, como ejemplo la dinamita y el TNT.</a:t>
            </a:r>
            <a:endParaRPr/>
          </a:p>
          <a:p>
            <a:pPr marL="0" marR="0" lvl="0" indent="0" algn="just" rtl="0">
              <a:spcBef>
                <a:spcPts val="0"/>
              </a:spcBef>
              <a:spcAft>
                <a:spcPts val="0"/>
              </a:spcAft>
              <a:buNone/>
            </a:pPr>
            <a:r>
              <a:rPr lang="es-ES" sz="1200" b="1">
                <a:solidFill>
                  <a:schemeClr val="dk1"/>
                </a:solidFill>
                <a:latin typeface="Open Sans"/>
                <a:ea typeface="Open Sans"/>
                <a:cs typeface="Open Sans"/>
                <a:sym typeface="Open Sans"/>
              </a:rPr>
              <a:t>2. </a:t>
            </a:r>
            <a:r>
              <a:rPr lang="es-ES" sz="1200">
                <a:solidFill>
                  <a:schemeClr val="dk1"/>
                </a:solidFill>
                <a:latin typeface="Open Sans"/>
                <a:ea typeface="Open Sans"/>
                <a:cs typeface="Open Sans"/>
                <a:sym typeface="Open Sans"/>
              </a:rPr>
              <a:t>Productos con riesgo de proyección,, como bengalas, proyectiles o fragmentos y cuerdas detonantes.</a:t>
            </a:r>
            <a:endParaRPr/>
          </a:p>
          <a:p>
            <a:pPr marL="0" marR="0" lvl="0" indent="0" algn="just" rtl="0">
              <a:spcBef>
                <a:spcPts val="0"/>
              </a:spcBef>
              <a:spcAft>
                <a:spcPts val="0"/>
              </a:spcAft>
              <a:buNone/>
            </a:pPr>
            <a:r>
              <a:rPr lang="es-ES" sz="1200" b="1">
                <a:solidFill>
                  <a:schemeClr val="dk1"/>
                </a:solidFill>
                <a:latin typeface="Open Sans"/>
                <a:ea typeface="Open Sans"/>
                <a:cs typeface="Open Sans"/>
                <a:sym typeface="Open Sans"/>
              </a:rPr>
              <a:t>3. </a:t>
            </a:r>
            <a:r>
              <a:rPr lang="es-ES" sz="1200">
                <a:solidFill>
                  <a:schemeClr val="dk1"/>
                </a:solidFill>
                <a:latin typeface="Open Sans"/>
                <a:ea typeface="Open Sans"/>
                <a:cs typeface="Open Sans"/>
                <a:sym typeface="Open Sans"/>
              </a:rPr>
              <a:t>Productos con riesgo de incendio además de fragmentar y proyectar. Como son los motores de cohetes y fuegos artificiales especiales.</a:t>
            </a:r>
            <a:endParaRPr/>
          </a:p>
          <a:p>
            <a:pPr marL="0" marR="0" lvl="0" indent="0" algn="just" rtl="0">
              <a:spcBef>
                <a:spcPts val="0"/>
              </a:spcBef>
              <a:spcAft>
                <a:spcPts val="0"/>
              </a:spcAft>
              <a:buNone/>
            </a:pPr>
            <a:r>
              <a:rPr lang="es-ES" sz="1200" b="1">
                <a:solidFill>
                  <a:schemeClr val="dk1"/>
                </a:solidFill>
                <a:latin typeface="Open Sans"/>
                <a:ea typeface="Open Sans"/>
                <a:cs typeface="Open Sans"/>
                <a:sym typeface="Open Sans"/>
              </a:rPr>
              <a:t>4. </a:t>
            </a:r>
            <a:r>
              <a:rPr lang="es-ES" sz="1200">
                <a:solidFill>
                  <a:schemeClr val="dk1"/>
                </a:solidFill>
                <a:latin typeface="Open Sans"/>
                <a:ea typeface="Open Sans"/>
                <a:cs typeface="Open Sans"/>
                <a:sym typeface="Open Sans"/>
              </a:rPr>
              <a:t>Productos con menor riesgo de explosión como son los fuegos pirotécnicos de uso común y las municiones de armas pequeñas.</a:t>
            </a:r>
            <a:endParaRPr/>
          </a:p>
          <a:p>
            <a:pPr marL="0" marR="0" lvl="0" indent="0" algn="just" rtl="0">
              <a:spcBef>
                <a:spcPts val="0"/>
              </a:spcBef>
              <a:spcAft>
                <a:spcPts val="0"/>
              </a:spcAft>
              <a:buNone/>
            </a:pPr>
            <a:r>
              <a:rPr lang="es-ES" sz="1200" b="1">
                <a:solidFill>
                  <a:schemeClr val="dk1"/>
                </a:solidFill>
                <a:latin typeface="Open Sans"/>
                <a:ea typeface="Open Sans"/>
                <a:cs typeface="Open Sans"/>
                <a:sym typeface="Open Sans"/>
              </a:rPr>
              <a:t>5. </a:t>
            </a:r>
            <a:r>
              <a:rPr lang="es-ES" sz="1200">
                <a:solidFill>
                  <a:schemeClr val="dk1"/>
                </a:solidFill>
                <a:latin typeface="Open Sans"/>
                <a:ea typeface="Open Sans"/>
                <a:cs typeface="Open Sans"/>
                <a:sym typeface="Open Sans"/>
              </a:rPr>
              <a:t>Productos explosivos con peligro de explosión masiva, siendo sumamente estables con muy baja posibilidad de explosión. Por ejemplo, el Nitrato de Amonio y las Mezclas de los aceites combustibles. </a:t>
            </a:r>
            <a:endParaRPr/>
          </a:p>
          <a:p>
            <a:pPr marL="0" marR="0" lvl="0" indent="0" algn="just" rtl="0">
              <a:spcBef>
                <a:spcPts val="0"/>
              </a:spcBef>
              <a:spcAft>
                <a:spcPts val="0"/>
              </a:spcAft>
              <a:buNone/>
            </a:pPr>
            <a:endParaRPr sz="1200">
              <a:solidFill>
                <a:schemeClr val="dk1"/>
              </a:solidFill>
              <a:latin typeface="Calibri"/>
              <a:ea typeface="Calibri"/>
              <a:cs typeface="Calibri"/>
              <a:sym typeface="Calibri"/>
            </a:endParaRPr>
          </a:p>
        </p:txBody>
      </p:sp>
      <p:cxnSp>
        <p:nvCxnSpPr>
          <p:cNvPr id="354" name="Google Shape;354;p16"/>
          <p:cNvCxnSpPr/>
          <p:nvPr/>
        </p:nvCxnSpPr>
        <p:spPr>
          <a:xfrm>
            <a:off x="11761470" y="2043002"/>
            <a:ext cx="0" cy="4286731"/>
          </a:xfrm>
          <a:prstGeom prst="straightConnector1">
            <a:avLst/>
          </a:prstGeom>
          <a:noFill/>
          <a:ln w="76200" cap="flat" cmpd="sng">
            <a:solidFill>
              <a:schemeClr val="dk1"/>
            </a:solidFill>
            <a:prstDash val="solid"/>
            <a:round/>
            <a:headEnd type="none" w="sm" len="sm"/>
            <a:tailEnd type="none" w="sm" len="sm"/>
          </a:ln>
        </p:spPr>
      </p:cxnSp>
      <p:pic>
        <p:nvPicPr>
          <p:cNvPr id="355" name="Google Shape;355;p16" descr="Icono&#10;&#10;Descripción generada automáticamente"/>
          <p:cNvPicPr preferRelativeResize="0"/>
          <p:nvPr/>
        </p:nvPicPr>
        <p:blipFill rotWithShape="1">
          <a:blip r:embed="rId4">
            <a:alphaModFix/>
          </a:blip>
          <a:srcRect/>
          <a:stretch/>
        </p:blipFill>
        <p:spPr>
          <a:xfrm>
            <a:off x="11351777" y="6116107"/>
            <a:ext cx="429317" cy="533184"/>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532"/>
        <p:cNvGrpSpPr/>
        <p:nvPr/>
      </p:nvGrpSpPr>
      <p:grpSpPr>
        <a:xfrm>
          <a:off x="0" y="0"/>
          <a:ext cx="0" cy="0"/>
          <a:chOff x="0" y="0"/>
          <a:chExt cx="0" cy="0"/>
        </a:xfrm>
      </p:grpSpPr>
      <p:sp>
        <p:nvSpPr>
          <p:cNvPr id="3533" name="Google Shape;3533;p160"/>
          <p:cNvSpPr/>
          <p:nvPr/>
        </p:nvSpPr>
        <p:spPr>
          <a:xfrm>
            <a:off x="368569" y="1005834"/>
            <a:ext cx="6283692"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Normatividad para el almacenamiento de productos químicos</a:t>
            </a:r>
            <a:endParaRPr sz="1600" b="1">
              <a:solidFill>
                <a:srgbClr val="2C538E"/>
              </a:solidFill>
              <a:latin typeface="Open Sans"/>
              <a:ea typeface="Open Sans"/>
              <a:cs typeface="Open Sans"/>
              <a:sym typeface="Open Sans"/>
            </a:endParaRPr>
          </a:p>
        </p:txBody>
      </p:sp>
      <p:sp>
        <p:nvSpPr>
          <p:cNvPr id="3534" name="Google Shape;3534;p160"/>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5.2</a:t>
            </a:r>
            <a:endParaRPr/>
          </a:p>
        </p:txBody>
      </p:sp>
      <p:sp>
        <p:nvSpPr>
          <p:cNvPr id="3535" name="Google Shape;3535;p160"/>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36" name="Google Shape;3536;p160"/>
          <p:cNvSpPr/>
          <p:nvPr/>
        </p:nvSpPr>
        <p:spPr>
          <a:xfrm>
            <a:off x="527260" y="2732568"/>
            <a:ext cx="5439200" cy="341305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 Es un organismo internacional voluntario creado con el fin de promover la protección y prevención contra el fuego, suficientemente conocido por sus estándares (National Fire Codes), por medio de los cuales sugiere las prácticas seguras desarrolladas por un equipo de expertos en el control de incendios.</a:t>
            </a:r>
            <a:endParaRPr/>
          </a:p>
          <a:p>
            <a:pPr marL="0" marR="0" lvl="0" indent="0" algn="just" rtl="0">
              <a:spcBef>
                <a:spcPts val="0"/>
              </a:spcBef>
              <a:spcAft>
                <a:spcPts val="0"/>
              </a:spcAft>
              <a:buNone/>
            </a:pPr>
            <a:endParaRPr sz="13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La norma NFPA 704 es la normativa que explica el diamante del fuego, empleado para informar los riesgos de los materiales peligrosos. Es fundamental tener en cuenta que el uso responsable de este diamante o rombo en las empresas, involucra a todo el personal para que comprenda los criterios de clasificación, como el significado de cada número además de cada color. Igualmente, no es recomendable la clasificación de las sustancias químicas por cuenta propia, sin la completa certeza con relación al manejo de las variables involucradas</a:t>
            </a:r>
            <a:r>
              <a:rPr lang="es-ES" sz="1400">
                <a:solidFill>
                  <a:schemeClr val="dk1"/>
                </a:solidFill>
                <a:latin typeface="Open Sans"/>
                <a:ea typeface="Open Sans"/>
                <a:cs typeface="Open Sans"/>
                <a:sym typeface="Open Sans"/>
              </a:rPr>
              <a:t>.</a:t>
            </a:r>
            <a:endParaRPr/>
          </a:p>
        </p:txBody>
      </p:sp>
      <p:pic>
        <p:nvPicPr>
          <p:cNvPr id="3537" name="Google Shape;3537;p160" descr="Imagen que contiene firmar, parada, señal&#10;&#10;Descripción generada automáticamente"/>
          <p:cNvPicPr preferRelativeResize="0"/>
          <p:nvPr/>
        </p:nvPicPr>
        <p:blipFill rotWithShape="1">
          <a:blip r:embed="rId3">
            <a:alphaModFix/>
          </a:blip>
          <a:srcRect/>
          <a:stretch/>
        </p:blipFill>
        <p:spPr>
          <a:xfrm>
            <a:off x="2789970" y="2017581"/>
            <a:ext cx="913779" cy="913779"/>
          </a:xfrm>
          <a:prstGeom prst="rect">
            <a:avLst/>
          </a:prstGeom>
          <a:noFill/>
          <a:ln>
            <a:noFill/>
          </a:ln>
        </p:spPr>
      </p:pic>
      <p:sp>
        <p:nvSpPr>
          <p:cNvPr id="3538" name="Google Shape;3538;p160"/>
          <p:cNvSpPr/>
          <p:nvPr/>
        </p:nvSpPr>
        <p:spPr>
          <a:xfrm>
            <a:off x="3747988" y="2233092"/>
            <a:ext cx="1188147"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etiqueta.png</a:t>
            </a:r>
            <a:endParaRPr sz="1400">
              <a:solidFill>
                <a:schemeClr val="dk1"/>
              </a:solidFill>
              <a:latin typeface="Open Sans"/>
              <a:ea typeface="Open Sans"/>
              <a:cs typeface="Open Sans"/>
              <a:sym typeface="Open Sans"/>
            </a:endParaRPr>
          </a:p>
        </p:txBody>
      </p:sp>
      <p:sp>
        <p:nvSpPr>
          <p:cNvPr id="3539" name="Google Shape;3539;p160"/>
          <p:cNvSpPr/>
          <p:nvPr/>
        </p:nvSpPr>
        <p:spPr>
          <a:xfrm>
            <a:off x="6389369" y="1576296"/>
            <a:ext cx="5046314" cy="318805"/>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s-ES" sz="1400" b="1">
                <a:solidFill>
                  <a:srgbClr val="3A3838"/>
                </a:solidFill>
                <a:latin typeface="Open Sans"/>
                <a:ea typeface="Open Sans"/>
                <a:cs typeface="Open Sans"/>
                <a:sym typeface="Open Sans"/>
              </a:rPr>
              <a:t>Aspectos más importantes del diamante del fuego</a:t>
            </a:r>
            <a:r>
              <a:rPr lang="es-ES" sz="1400">
                <a:solidFill>
                  <a:srgbClr val="3A3838"/>
                </a:solidFill>
                <a:latin typeface="Open Sans"/>
                <a:ea typeface="Open Sans"/>
                <a:cs typeface="Open Sans"/>
                <a:sym typeface="Open Sans"/>
              </a:rPr>
              <a:t>:</a:t>
            </a:r>
            <a:endParaRPr sz="1400">
              <a:solidFill>
                <a:srgbClr val="3A3838"/>
              </a:solidFill>
              <a:latin typeface="Open Sans"/>
              <a:ea typeface="Open Sans"/>
              <a:cs typeface="Open Sans"/>
              <a:sym typeface="Open Sans"/>
            </a:endParaRPr>
          </a:p>
        </p:txBody>
      </p:sp>
      <p:sp>
        <p:nvSpPr>
          <p:cNvPr id="3540" name="Google Shape;3540;p160"/>
          <p:cNvSpPr/>
          <p:nvPr/>
        </p:nvSpPr>
        <p:spPr>
          <a:xfrm>
            <a:off x="527260" y="1545771"/>
            <a:ext cx="4408876" cy="37535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dk1"/>
                </a:solidFill>
                <a:latin typeface="Open Sans"/>
                <a:ea typeface="Open Sans"/>
                <a:cs typeface="Open Sans"/>
                <a:sym typeface="Open Sans"/>
              </a:rPr>
              <a:t>La NFPA. (National Fire Protection Association).</a:t>
            </a:r>
            <a:endParaRPr sz="1400">
              <a:solidFill>
                <a:schemeClr val="dk1"/>
              </a:solidFill>
              <a:latin typeface="Open Sans"/>
              <a:ea typeface="Open Sans"/>
              <a:cs typeface="Open Sans"/>
              <a:sym typeface="Open Sans"/>
            </a:endParaRPr>
          </a:p>
        </p:txBody>
      </p:sp>
      <p:sp>
        <p:nvSpPr>
          <p:cNvPr id="3541" name="Google Shape;3541;p160"/>
          <p:cNvSpPr txBox="1"/>
          <p:nvPr/>
        </p:nvSpPr>
        <p:spPr>
          <a:xfrm>
            <a:off x="6389369" y="2129576"/>
            <a:ext cx="5327368" cy="169277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La normativa NFPA 704 procura a través de un rombo seccionado en cuatro piezas de distintos colores, mostrar los grados de peligro del elemento a clasificar.</a:t>
            </a:r>
            <a:endParaRPr/>
          </a:p>
          <a:p>
            <a:pPr marL="0" marR="0" lvl="0" indent="0" algn="just" rtl="0">
              <a:spcBef>
                <a:spcPts val="0"/>
              </a:spcBef>
              <a:spcAft>
                <a:spcPts val="0"/>
              </a:spcAft>
              <a:buNone/>
            </a:pPr>
            <a:endParaRPr sz="13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El rombo de seguridad se expone a continuación:</a:t>
            </a:r>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Adentro de cada casilla se mostrarán los niveles de peligro, los cuales se registran por medio de una serie numeral. Clic en la imagen para ampliar:</a:t>
            </a:r>
            <a:endParaRPr/>
          </a:p>
        </p:txBody>
      </p:sp>
      <p:pic>
        <p:nvPicPr>
          <p:cNvPr id="3542" name="Google Shape;3542;p160" descr="Diagrama&#10;&#10;Descripción generada automáticamente con confianza baja"/>
          <p:cNvPicPr preferRelativeResize="0"/>
          <p:nvPr/>
        </p:nvPicPr>
        <p:blipFill rotWithShape="1">
          <a:blip r:embed="rId4">
            <a:alphaModFix/>
          </a:blip>
          <a:srcRect/>
          <a:stretch/>
        </p:blipFill>
        <p:spPr>
          <a:xfrm>
            <a:off x="7407407" y="3697280"/>
            <a:ext cx="3291292" cy="2743200"/>
          </a:xfrm>
          <a:prstGeom prst="rect">
            <a:avLst/>
          </a:prstGeom>
          <a:noFill/>
          <a:ln>
            <a:noFill/>
          </a:ln>
        </p:spPr>
      </p:pic>
      <p:pic>
        <p:nvPicPr>
          <p:cNvPr id="3543" name="Google Shape;3543;p160" descr="Icono&#10;&#10;Descripción generada automáticamente"/>
          <p:cNvPicPr preferRelativeResize="0"/>
          <p:nvPr/>
        </p:nvPicPr>
        <p:blipFill rotWithShape="1">
          <a:blip r:embed="rId5">
            <a:alphaModFix/>
          </a:blip>
          <a:srcRect/>
          <a:stretch/>
        </p:blipFill>
        <p:spPr>
          <a:xfrm>
            <a:off x="10105624" y="5457214"/>
            <a:ext cx="434340" cy="539422"/>
          </a:xfrm>
          <a:prstGeom prst="rect">
            <a:avLst/>
          </a:prstGeom>
          <a:noFill/>
          <a:ln>
            <a:noFill/>
          </a:ln>
        </p:spPr>
      </p:pic>
      <p:sp>
        <p:nvSpPr>
          <p:cNvPr id="3544" name="Google Shape;3544;p160"/>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5" name="Google Shape;3545;p160"/>
          <p:cNvSpPr/>
          <p:nvPr/>
        </p:nvSpPr>
        <p:spPr>
          <a:xfrm>
            <a:off x="2294180" y="355346"/>
            <a:ext cx="7630587" cy="5848827"/>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combustiblesolidos.jpg</a:t>
            </a:r>
            <a:endParaRPr/>
          </a:p>
        </p:txBody>
      </p:sp>
      <p:sp>
        <p:nvSpPr>
          <p:cNvPr id="3546" name="Google Shape;3546;p160"/>
          <p:cNvSpPr/>
          <p:nvPr/>
        </p:nvSpPr>
        <p:spPr>
          <a:xfrm>
            <a:off x="9441687" y="463153"/>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sz="1800" b="1">
              <a:solidFill>
                <a:schemeClr val="lt1"/>
              </a:solidFill>
              <a:latin typeface="Calibri"/>
              <a:ea typeface="Calibri"/>
              <a:cs typeface="Calibri"/>
              <a:sym typeface="Calibri"/>
            </a:endParaRPr>
          </a:p>
        </p:txBody>
      </p:sp>
      <p:pic>
        <p:nvPicPr>
          <p:cNvPr id="3547" name="Google Shape;3547;p160" descr="Diagrama&#10;&#10;Descripción generada automáticamente con confianza baja"/>
          <p:cNvPicPr preferRelativeResize="0"/>
          <p:nvPr/>
        </p:nvPicPr>
        <p:blipFill rotWithShape="1">
          <a:blip r:embed="rId4">
            <a:alphaModFix/>
          </a:blip>
          <a:srcRect/>
          <a:stretch/>
        </p:blipFill>
        <p:spPr>
          <a:xfrm>
            <a:off x="2931915" y="685809"/>
            <a:ext cx="6428876" cy="5358289"/>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552"/>
        <p:cNvGrpSpPr/>
        <p:nvPr/>
      </p:nvGrpSpPr>
      <p:grpSpPr>
        <a:xfrm>
          <a:off x="0" y="0"/>
          <a:ext cx="0" cy="0"/>
          <a:chOff x="0" y="0"/>
          <a:chExt cx="0" cy="0"/>
        </a:xfrm>
      </p:grpSpPr>
      <p:sp>
        <p:nvSpPr>
          <p:cNvPr id="3553" name="Google Shape;3553;p16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5.2</a:t>
            </a:r>
            <a:endParaRPr/>
          </a:p>
        </p:txBody>
      </p:sp>
      <p:sp>
        <p:nvSpPr>
          <p:cNvPr id="3554" name="Google Shape;3554;p161"/>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5" name="Google Shape;3555;p161"/>
          <p:cNvSpPr/>
          <p:nvPr/>
        </p:nvSpPr>
        <p:spPr>
          <a:xfrm>
            <a:off x="519592" y="1129952"/>
            <a:ext cx="9828320" cy="41581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a:solidFill>
                  <a:schemeClr val="dk1"/>
                </a:solidFill>
                <a:latin typeface="Open Sans"/>
                <a:ea typeface="Open Sans"/>
                <a:cs typeface="Open Sans"/>
                <a:sym typeface="Open Sans"/>
              </a:rPr>
              <a:t>Dentro</a:t>
            </a:r>
            <a:r>
              <a:rPr lang="es-ES" sz="1400">
                <a:solidFill>
                  <a:schemeClr val="dk1"/>
                </a:solidFill>
                <a:latin typeface="Open Sans"/>
                <a:ea typeface="Open Sans"/>
                <a:cs typeface="Open Sans"/>
                <a:sym typeface="Open Sans"/>
              </a:rPr>
              <a:t> de cada casilla se mostrarán los niveles de peligro, los cuales se registran por medio de una serie numeral. </a:t>
            </a:r>
            <a:endParaRPr/>
          </a:p>
        </p:txBody>
      </p:sp>
      <p:sp>
        <p:nvSpPr>
          <p:cNvPr id="3556" name="Google Shape;3556;p161"/>
          <p:cNvSpPr txBox="1"/>
          <p:nvPr/>
        </p:nvSpPr>
        <p:spPr>
          <a:xfrm>
            <a:off x="8356966" y="6266347"/>
            <a:ext cx="226739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dk1"/>
                </a:solidFill>
                <a:latin typeface="Open Sans"/>
                <a:ea typeface="Open Sans"/>
                <a:cs typeface="Open Sans"/>
                <a:sym typeface="Open Sans"/>
              </a:rPr>
              <a:t>escalanumerica.png</a:t>
            </a:r>
            <a:endParaRPr/>
          </a:p>
        </p:txBody>
      </p:sp>
      <p:pic>
        <p:nvPicPr>
          <p:cNvPr id="3557" name="Google Shape;3557;p161" descr="Diagrama&#10;&#10;Descripción generada automáticamente con confianza media"/>
          <p:cNvPicPr preferRelativeResize="0"/>
          <p:nvPr/>
        </p:nvPicPr>
        <p:blipFill rotWithShape="1">
          <a:blip r:embed="rId3">
            <a:alphaModFix/>
          </a:blip>
          <a:srcRect/>
          <a:stretch/>
        </p:blipFill>
        <p:spPr>
          <a:xfrm>
            <a:off x="2029918" y="1361105"/>
            <a:ext cx="8594441" cy="511718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562"/>
        <p:cNvGrpSpPr/>
        <p:nvPr/>
      </p:nvGrpSpPr>
      <p:grpSpPr>
        <a:xfrm>
          <a:off x="0" y="0"/>
          <a:ext cx="0" cy="0"/>
          <a:chOff x="0" y="0"/>
          <a:chExt cx="0" cy="0"/>
        </a:xfrm>
      </p:grpSpPr>
      <p:sp>
        <p:nvSpPr>
          <p:cNvPr id="3563" name="Google Shape;3563;p16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5.2</a:t>
            </a:r>
            <a:endParaRPr/>
          </a:p>
        </p:txBody>
      </p:sp>
      <p:sp>
        <p:nvSpPr>
          <p:cNvPr id="3564" name="Google Shape;3564;p162"/>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5" name="Google Shape;3565;p162"/>
          <p:cNvSpPr/>
          <p:nvPr/>
        </p:nvSpPr>
        <p:spPr>
          <a:xfrm>
            <a:off x="608067" y="988760"/>
            <a:ext cx="878630" cy="37535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dk1"/>
                </a:solidFill>
                <a:latin typeface="Open Sans"/>
                <a:ea typeface="Open Sans"/>
                <a:cs typeface="Open Sans"/>
                <a:sym typeface="Open Sans"/>
              </a:rPr>
              <a:t>El SGA</a:t>
            </a:r>
            <a:endParaRPr sz="1400">
              <a:solidFill>
                <a:schemeClr val="dk1"/>
              </a:solidFill>
              <a:latin typeface="Open Sans"/>
              <a:ea typeface="Open Sans"/>
              <a:cs typeface="Open Sans"/>
              <a:sym typeface="Open Sans"/>
            </a:endParaRPr>
          </a:p>
        </p:txBody>
      </p:sp>
      <p:sp>
        <p:nvSpPr>
          <p:cNvPr id="3566" name="Google Shape;3566;p162"/>
          <p:cNvSpPr/>
          <p:nvPr/>
        </p:nvSpPr>
        <p:spPr>
          <a:xfrm>
            <a:off x="608067" y="1471006"/>
            <a:ext cx="10662445" cy="929817"/>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Es una determinación mundial para fomentar normas equivalentes para la clasificación y etiquetado de las sustancias químicas, que servirán para definir y comunicar los riesgos físicos, para la salud y para el medio ambiente que éstas implican, además de las medidas de protección, en los rótulos y fichas de datos de seguridad (FDS) de una forma lógica y comprensiva. Clic en la imagen para ampliar:</a:t>
            </a:r>
            <a:endParaRPr/>
          </a:p>
        </p:txBody>
      </p:sp>
      <p:sp>
        <p:nvSpPr>
          <p:cNvPr id="3567" name="Google Shape;3567;p162"/>
          <p:cNvSpPr txBox="1"/>
          <p:nvPr/>
        </p:nvSpPr>
        <p:spPr>
          <a:xfrm>
            <a:off x="8416736" y="4803451"/>
            <a:ext cx="368152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dk1"/>
                </a:solidFill>
                <a:latin typeface="Open Sans"/>
                <a:ea typeface="Open Sans"/>
                <a:cs typeface="Open Sans"/>
                <a:sym typeface="Open Sans"/>
              </a:rPr>
              <a:t>equivalenciapictogramas.png</a:t>
            </a:r>
            <a:endParaRPr/>
          </a:p>
        </p:txBody>
      </p:sp>
      <p:pic>
        <p:nvPicPr>
          <p:cNvPr id="3568" name="Google Shape;3568;p162" descr="Forma&#10;&#10;Descripción generada automáticamente"/>
          <p:cNvPicPr preferRelativeResize="0"/>
          <p:nvPr/>
        </p:nvPicPr>
        <p:blipFill rotWithShape="1">
          <a:blip r:embed="rId3">
            <a:alphaModFix/>
          </a:blip>
          <a:srcRect/>
          <a:stretch/>
        </p:blipFill>
        <p:spPr>
          <a:xfrm>
            <a:off x="3054293" y="2435976"/>
            <a:ext cx="5536813" cy="358406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573"/>
        <p:cNvGrpSpPr/>
        <p:nvPr/>
      </p:nvGrpSpPr>
      <p:grpSpPr>
        <a:xfrm>
          <a:off x="0" y="0"/>
          <a:ext cx="0" cy="0"/>
          <a:chOff x="0" y="0"/>
          <a:chExt cx="0" cy="0"/>
        </a:xfrm>
      </p:grpSpPr>
      <p:sp>
        <p:nvSpPr>
          <p:cNvPr id="3574" name="Google Shape;3574;p16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5.2</a:t>
            </a:r>
            <a:endParaRPr/>
          </a:p>
        </p:txBody>
      </p:sp>
      <p:sp>
        <p:nvSpPr>
          <p:cNvPr id="3575" name="Google Shape;3575;p163"/>
          <p:cNvSpPr/>
          <p:nvPr/>
        </p:nvSpPr>
        <p:spPr>
          <a:xfrm>
            <a:off x="4666424" y="5726925"/>
            <a:ext cx="539422" cy="539422"/>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6" name="Google Shape;3576;p163"/>
          <p:cNvSpPr/>
          <p:nvPr/>
        </p:nvSpPr>
        <p:spPr>
          <a:xfrm>
            <a:off x="608067" y="988760"/>
            <a:ext cx="878630" cy="37535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dk1"/>
                </a:solidFill>
                <a:latin typeface="Open Sans"/>
                <a:ea typeface="Open Sans"/>
                <a:cs typeface="Open Sans"/>
                <a:sym typeface="Open Sans"/>
              </a:rPr>
              <a:t>El SGA</a:t>
            </a:r>
            <a:endParaRPr sz="1400">
              <a:solidFill>
                <a:schemeClr val="dk1"/>
              </a:solidFill>
              <a:latin typeface="Open Sans"/>
              <a:ea typeface="Open Sans"/>
              <a:cs typeface="Open Sans"/>
              <a:sym typeface="Open Sans"/>
            </a:endParaRPr>
          </a:p>
        </p:txBody>
      </p:sp>
      <p:sp>
        <p:nvSpPr>
          <p:cNvPr id="3577" name="Google Shape;3577;p163"/>
          <p:cNvSpPr/>
          <p:nvPr/>
        </p:nvSpPr>
        <p:spPr>
          <a:xfrm>
            <a:off x="608067" y="1471006"/>
            <a:ext cx="10662445" cy="929817"/>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Es una determinación mundial para fomentar normas equivalentes para la clasificación y etiquetado de las sustancias químicas, que servirán para definir y comunicar los riesgos físicos, para la salud y para el medio ambiente que éstas implican, además de las medidas de protección, en los rótulos y fichas de datos de seguridad (FDS) de una forma lógica y comprensiva. Clic en la imagen para ampliar:</a:t>
            </a:r>
            <a:endParaRPr/>
          </a:p>
        </p:txBody>
      </p:sp>
      <p:sp>
        <p:nvSpPr>
          <p:cNvPr id="3578" name="Google Shape;3578;p163"/>
          <p:cNvSpPr txBox="1"/>
          <p:nvPr/>
        </p:nvSpPr>
        <p:spPr>
          <a:xfrm>
            <a:off x="8416736" y="4803451"/>
            <a:ext cx="368152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dk1"/>
                </a:solidFill>
                <a:latin typeface="Open Sans"/>
                <a:ea typeface="Open Sans"/>
                <a:cs typeface="Open Sans"/>
                <a:sym typeface="Open Sans"/>
              </a:rPr>
              <a:t>equivalenciapictogramas.png</a:t>
            </a:r>
            <a:endParaRPr/>
          </a:p>
        </p:txBody>
      </p:sp>
      <p:pic>
        <p:nvPicPr>
          <p:cNvPr id="3579" name="Google Shape;3579;p163" descr="Forma&#10;&#10;Descripción generada automáticamente"/>
          <p:cNvPicPr preferRelativeResize="0"/>
          <p:nvPr/>
        </p:nvPicPr>
        <p:blipFill rotWithShape="1">
          <a:blip r:embed="rId3">
            <a:alphaModFix/>
          </a:blip>
          <a:srcRect/>
          <a:stretch/>
        </p:blipFill>
        <p:spPr>
          <a:xfrm>
            <a:off x="3054293" y="2435976"/>
            <a:ext cx="5536813" cy="3584061"/>
          </a:xfrm>
          <a:prstGeom prst="rect">
            <a:avLst/>
          </a:prstGeom>
          <a:noFill/>
          <a:ln>
            <a:noFill/>
          </a:ln>
        </p:spPr>
      </p:pic>
      <p:sp>
        <p:nvSpPr>
          <p:cNvPr id="3580" name="Google Shape;3580;p163"/>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1" name="Google Shape;3581;p163"/>
          <p:cNvSpPr/>
          <p:nvPr/>
        </p:nvSpPr>
        <p:spPr>
          <a:xfrm>
            <a:off x="450478" y="355346"/>
            <a:ext cx="11266601" cy="5848827"/>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combustiblesolidos.jpg</a:t>
            </a:r>
            <a:endParaRPr/>
          </a:p>
        </p:txBody>
      </p:sp>
      <p:sp>
        <p:nvSpPr>
          <p:cNvPr id="3582" name="Google Shape;3582;p163"/>
          <p:cNvSpPr/>
          <p:nvPr/>
        </p:nvSpPr>
        <p:spPr>
          <a:xfrm>
            <a:off x="11063421" y="344326"/>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sz="1800" b="1">
              <a:solidFill>
                <a:schemeClr val="lt1"/>
              </a:solidFill>
              <a:latin typeface="Calibri"/>
              <a:ea typeface="Calibri"/>
              <a:cs typeface="Calibri"/>
              <a:sym typeface="Calibri"/>
            </a:endParaRPr>
          </a:p>
        </p:txBody>
      </p:sp>
      <p:pic>
        <p:nvPicPr>
          <p:cNvPr id="3583" name="Google Shape;3583;p163" descr="Forma&#10;&#10;Descripción generada automáticamente"/>
          <p:cNvPicPr preferRelativeResize="0"/>
          <p:nvPr/>
        </p:nvPicPr>
        <p:blipFill rotWithShape="1">
          <a:blip r:embed="rId3">
            <a:alphaModFix/>
          </a:blip>
          <a:srcRect/>
          <a:stretch/>
        </p:blipFill>
        <p:spPr>
          <a:xfrm>
            <a:off x="1929200" y="355346"/>
            <a:ext cx="8506431" cy="5506339"/>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588"/>
        <p:cNvGrpSpPr/>
        <p:nvPr/>
      </p:nvGrpSpPr>
      <p:grpSpPr>
        <a:xfrm>
          <a:off x="0" y="0"/>
          <a:ext cx="0" cy="0"/>
          <a:chOff x="0" y="0"/>
          <a:chExt cx="0" cy="0"/>
        </a:xfrm>
      </p:grpSpPr>
      <p:sp>
        <p:nvSpPr>
          <p:cNvPr id="3589" name="Google Shape;3589;p164"/>
          <p:cNvSpPr/>
          <p:nvPr/>
        </p:nvSpPr>
        <p:spPr>
          <a:xfrm>
            <a:off x="580027" y="854900"/>
            <a:ext cx="3535200" cy="49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a:solidFill>
                  <a:srgbClr val="2C538E"/>
                </a:solidFill>
                <a:latin typeface="Open Sans"/>
                <a:ea typeface="Open Sans"/>
                <a:cs typeface="Open Sans"/>
                <a:sym typeface="Open Sans"/>
              </a:rPr>
              <a:t>Ejercicio de aprendizaje</a:t>
            </a:r>
            <a:endParaRPr/>
          </a:p>
        </p:txBody>
      </p:sp>
      <p:sp>
        <p:nvSpPr>
          <p:cNvPr id="3590" name="Google Shape;3590;p164"/>
          <p:cNvSpPr/>
          <p:nvPr/>
        </p:nvSpPr>
        <p:spPr>
          <a:xfrm>
            <a:off x="580016" y="1351564"/>
            <a:ext cx="4357744" cy="11587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p:txBody>
      </p:sp>
      <p:pic>
        <p:nvPicPr>
          <p:cNvPr id="3591" name="Google Shape;3591;p164" descr="Imagen que contiene señal&#10;&#10;Descripción generada automáticamente"/>
          <p:cNvPicPr preferRelativeResize="0"/>
          <p:nvPr/>
        </p:nvPicPr>
        <p:blipFill rotWithShape="1">
          <a:blip r:embed="rId3">
            <a:alphaModFix/>
          </a:blip>
          <a:srcRect/>
          <a:stretch/>
        </p:blipFill>
        <p:spPr>
          <a:xfrm>
            <a:off x="3941243" y="957594"/>
            <a:ext cx="653617" cy="653617"/>
          </a:xfrm>
          <a:prstGeom prst="rect">
            <a:avLst/>
          </a:prstGeom>
          <a:noFill/>
          <a:ln>
            <a:noFill/>
          </a:ln>
        </p:spPr>
      </p:pic>
      <p:sp>
        <p:nvSpPr>
          <p:cNvPr id="3592" name="Google Shape;3592;p164"/>
          <p:cNvSpPr/>
          <p:nvPr/>
        </p:nvSpPr>
        <p:spPr>
          <a:xfrm>
            <a:off x="580016" y="1935790"/>
            <a:ext cx="10814815"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De acuerdo con cada enunciado, selecciona la respuesta que consideres correcta:</a:t>
            </a:r>
            <a:endParaRPr/>
          </a:p>
        </p:txBody>
      </p:sp>
      <p:sp>
        <p:nvSpPr>
          <p:cNvPr id="3593" name="Google Shape;3593;p164"/>
          <p:cNvSpPr/>
          <p:nvPr/>
        </p:nvSpPr>
        <p:spPr>
          <a:xfrm>
            <a:off x="513674" y="1434875"/>
            <a:ext cx="3120900" cy="49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a:solidFill>
                  <a:srgbClr val="2C538E"/>
                </a:solidFill>
                <a:latin typeface="Open Sans"/>
                <a:ea typeface="Open Sans"/>
                <a:cs typeface="Open Sans"/>
                <a:sym typeface="Open Sans"/>
              </a:rPr>
              <a:t>SELECCIÓN MÚLTIPLE</a:t>
            </a:r>
            <a:endParaRPr sz="2000" b="1">
              <a:solidFill>
                <a:srgbClr val="2C538E"/>
              </a:solidFill>
              <a:latin typeface="Open Sans"/>
              <a:ea typeface="Open Sans"/>
              <a:cs typeface="Open Sans"/>
              <a:sym typeface="Open Sans"/>
            </a:endParaRPr>
          </a:p>
        </p:txBody>
      </p:sp>
      <p:sp>
        <p:nvSpPr>
          <p:cNvPr id="3594" name="Google Shape;3594;p164"/>
          <p:cNvSpPr/>
          <p:nvPr/>
        </p:nvSpPr>
        <p:spPr>
          <a:xfrm>
            <a:off x="580016" y="2497461"/>
            <a:ext cx="10814814" cy="26726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1A3255"/>
                </a:solidFill>
                <a:latin typeface="Open Sans"/>
                <a:ea typeface="Open Sans"/>
                <a:cs typeface="Open Sans"/>
                <a:sym typeface="Open Sans"/>
              </a:rPr>
              <a:t>1. La norma NFPA 704 es: </a:t>
            </a:r>
            <a:endParaRPr sz="1400">
              <a:solidFill>
                <a:srgbClr val="1A3255"/>
              </a:solidFill>
              <a:latin typeface="Open Sans"/>
              <a:ea typeface="Open Sans"/>
              <a:cs typeface="Open Sans"/>
              <a:sym typeface="Open Sans"/>
            </a:endParaRPr>
          </a:p>
        </p:txBody>
      </p:sp>
      <p:sp>
        <p:nvSpPr>
          <p:cNvPr id="3595" name="Google Shape;3595;p164"/>
          <p:cNvSpPr/>
          <p:nvPr/>
        </p:nvSpPr>
        <p:spPr>
          <a:xfrm>
            <a:off x="554905" y="2811557"/>
            <a:ext cx="10814814" cy="823183"/>
          </a:xfrm>
          <a:prstGeom prst="roundRect">
            <a:avLst>
              <a:gd name="adj" fmla="val 16667"/>
            </a:avLst>
          </a:prstGeom>
          <a:noFill/>
          <a:ln w="381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La explicación de los pictogramas.</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Una iniciativa mundial que promueve criterios uniformes para la clasificación y etiquetado de los productos químicos.</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El código que explica el diamante del fuego utilizado para comunicar los peligros. (CORRECTA) </a:t>
            </a:r>
            <a:endParaRPr/>
          </a:p>
        </p:txBody>
      </p:sp>
      <p:sp>
        <p:nvSpPr>
          <p:cNvPr id="3596" name="Google Shape;3596;p164"/>
          <p:cNvSpPr/>
          <p:nvPr/>
        </p:nvSpPr>
        <p:spPr>
          <a:xfrm>
            <a:off x="595256" y="3792861"/>
            <a:ext cx="10814814" cy="26726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1A3255"/>
                </a:solidFill>
                <a:latin typeface="Open Sans"/>
                <a:ea typeface="Open Sans"/>
                <a:cs typeface="Open Sans"/>
                <a:sym typeface="Open Sans"/>
              </a:rPr>
              <a:t>2. El fuego “tipo A” se refiere a: </a:t>
            </a:r>
            <a:endParaRPr sz="1400">
              <a:solidFill>
                <a:srgbClr val="1A3255"/>
              </a:solidFill>
              <a:latin typeface="Open Sans"/>
              <a:ea typeface="Open Sans"/>
              <a:cs typeface="Open Sans"/>
              <a:sym typeface="Open Sans"/>
            </a:endParaRPr>
          </a:p>
        </p:txBody>
      </p:sp>
      <p:sp>
        <p:nvSpPr>
          <p:cNvPr id="3597" name="Google Shape;3597;p164"/>
          <p:cNvSpPr/>
          <p:nvPr/>
        </p:nvSpPr>
        <p:spPr>
          <a:xfrm>
            <a:off x="570145" y="4141249"/>
            <a:ext cx="10814814" cy="784238"/>
          </a:xfrm>
          <a:prstGeom prst="roundRect">
            <a:avLst>
              <a:gd name="adj" fmla="val 16667"/>
            </a:avLst>
          </a:prstGeom>
          <a:noFill/>
          <a:ln w="381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228600" marR="0" lvl="0" indent="-152400" algn="just" rtl="0">
              <a:spcBef>
                <a:spcPts val="0"/>
              </a:spcBef>
              <a:spcAft>
                <a:spcPts val="0"/>
              </a:spcAft>
              <a:buClr>
                <a:schemeClr val="dk1"/>
              </a:buClr>
              <a:buSzPts val="1200"/>
              <a:buFont typeface="Calibri"/>
              <a:buNone/>
            </a:pPr>
            <a:endParaRPr sz="1200">
              <a:solidFill>
                <a:srgbClr val="1A3255"/>
              </a:solidFill>
              <a:latin typeface="Open Sans"/>
              <a:ea typeface="Open Sans"/>
              <a:cs typeface="Open Sans"/>
              <a:sym typeface="Open Sans"/>
            </a:endParaRPr>
          </a:p>
          <a:p>
            <a:pPr marL="228600" marR="0" lvl="0" indent="-152400" algn="just" rtl="0">
              <a:spcBef>
                <a:spcPts val="0"/>
              </a:spcBef>
              <a:spcAft>
                <a:spcPts val="0"/>
              </a:spcAft>
              <a:buClr>
                <a:schemeClr val="dk1"/>
              </a:buClr>
              <a:buSzPts val="1200"/>
              <a:buFont typeface="Calibri"/>
              <a:buNone/>
            </a:pPr>
            <a:endParaRPr sz="1200">
              <a:solidFill>
                <a:srgbClr val="1A3255"/>
              </a:solidFill>
              <a:latin typeface="Open Sans"/>
              <a:ea typeface="Open Sans"/>
              <a:cs typeface="Open Sans"/>
              <a:sym typeface="Open Sans"/>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Fuego donde el combustibles es sólido como madera, cartón, plástico, etc.  (CORRECTA)</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Fuego donde el combustible es líquido como por ejemplo el aceite, la gasolina o la pintura. </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Fuego donde el combustible son gases como el butano, propano o gas ciudad. </a:t>
            </a:r>
            <a:endParaRPr/>
          </a:p>
          <a:p>
            <a:pPr marL="0" marR="0" lvl="0" indent="0" algn="just" rtl="0">
              <a:spcBef>
                <a:spcPts val="0"/>
              </a:spcBef>
              <a:spcAft>
                <a:spcPts val="0"/>
              </a:spcAft>
              <a:buNone/>
            </a:pPr>
            <a:endParaRPr sz="1200">
              <a:solidFill>
                <a:srgbClr val="1A3255"/>
              </a:solidFill>
              <a:latin typeface="Open Sans"/>
              <a:ea typeface="Open Sans"/>
              <a:cs typeface="Open Sans"/>
              <a:sym typeface="Open Sans"/>
            </a:endParaRPr>
          </a:p>
          <a:p>
            <a:pPr marL="228600" marR="0" lvl="0" indent="-152400" algn="just" rtl="0">
              <a:spcBef>
                <a:spcPts val="0"/>
              </a:spcBef>
              <a:spcAft>
                <a:spcPts val="0"/>
              </a:spcAft>
              <a:buClr>
                <a:schemeClr val="dk1"/>
              </a:buClr>
              <a:buSzPts val="1200"/>
              <a:buFont typeface="Calibri"/>
              <a:buNone/>
            </a:pPr>
            <a:endParaRPr sz="1200">
              <a:solidFill>
                <a:srgbClr val="1A3255"/>
              </a:solidFill>
              <a:latin typeface="Open Sans"/>
              <a:ea typeface="Open Sans"/>
              <a:cs typeface="Open Sans"/>
              <a:sym typeface="Open Sans"/>
            </a:endParaRPr>
          </a:p>
        </p:txBody>
      </p:sp>
      <p:sp>
        <p:nvSpPr>
          <p:cNvPr id="3598" name="Google Shape;3598;p164"/>
          <p:cNvSpPr/>
          <p:nvPr/>
        </p:nvSpPr>
        <p:spPr>
          <a:xfrm>
            <a:off x="580016" y="5042258"/>
            <a:ext cx="10814814" cy="49580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1A3255"/>
                </a:solidFill>
                <a:latin typeface="Open Sans"/>
                <a:ea typeface="Open Sans"/>
                <a:cs typeface="Open Sans"/>
                <a:sym typeface="Open Sans"/>
              </a:rPr>
              <a:t>3. Un extintor es un aparato que contiene un agente extintor el cual puede ser dirigido sobre el fuego por la acción de una presión interna.</a:t>
            </a:r>
            <a:endParaRPr sz="1400">
              <a:solidFill>
                <a:srgbClr val="1A3255"/>
              </a:solidFill>
              <a:latin typeface="Open Sans"/>
              <a:ea typeface="Open Sans"/>
              <a:cs typeface="Open Sans"/>
              <a:sym typeface="Open Sans"/>
            </a:endParaRPr>
          </a:p>
        </p:txBody>
      </p:sp>
      <p:sp>
        <p:nvSpPr>
          <p:cNvPr id="3599" name="Google Shape;3599;p164"/>
          <p:cNvSpPr/>
          <p:nvPr/>
        </p:nvSpPr>
        <p:spPr>
          <a:xfrm>
            <a:off x="554905" y="5664910"/>
            <a:ext cx="10814814" cy="495806"/>
          </a:xfrm>
          <a:prstGeom prst="roundRect">
            <a:avLst>
              <a:gd name="adj" fmla="val 16667"/>
            </a:avLst>
          </a:prstGeom>
          <a:noFill/>
          <a:ln w="381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Falso</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Verdadero. (CORRECTA)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603"/>
        <p:cNvGrpSpPr/>
        <p:nvPr/>
      </p:nvGrpSpPr>
      <p:grpSpPr>
        <a:xfrm>
          <a:off x="0" y="0"/>
          <a:ext cx="0" cy="0"/>
          <a:chOff x="0" y="0"/>
          <a:chExt cx="0" cy="0"/>
        </a:xfrm>
      </p:grpSpPr>
      <p:pic>
        <p:nvPicPr>
          <p:cNvPr id="3604" name="Google Shape;3604;p165"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3605" name="Google Shape;3605;p165"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3606" name="Google Shape;3606;p165"/>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2C538E"/>
                </a:solidFill>
                <a:latin typeface="Montserrat"/>
                <a:ea typeface="Montserrat"/>
                <a:cs typeface="Montserrat"/>
                <a:sym typeface="Montserrat"/>
              </a:rPr>
              <a:t>Glosario</a:t>
            </a:r>
            <a:endParaRPr sz="1800">
              <a:solidFill>
                <a:srgbClr val="2C538E"/>
              </a:solidFill>
              <a:latin typeface="Montserrat"/>
              <a:ea typeface="Montserrat"/>
              <a:cs typeface="Montserrat"/>
              <a:sym typeface="Montserrat"/>
            </a:endParaRPr>
          </a:p>
        </p:txBody>
      </p:sp>
      <p:pic>
        <p:nvPicPr>
          <p:cNvPr id="3607" name="Google Shape;3607;p165"/>
          <p:cNvPicPr preferRelativeResize="0"/>
          <p:nvPr/>
        </p:nvPicPr>
        <p:blipFill rotWithShape="1">
          <a:blip r:embed="rId5">
            <a:alphaModFix/>
          </a:blip>
          <a:srcRect/>
          <a:stretch/>
        </p:blipFill>
        <p:spPr>
          <a:xfrm>
            <a:off x="1370928" y="1620290"/>
            <a:ext cx="301759" cy="301759"/>
          </a:xfrm>
          <a:prstGeom prst="rect">
            <a:avLst/>
          </a:prstGeom>
          <a:noFill/>
          <a:ln>
            <a:noFill/>
          </a:ln>
        </p:spPr>
      </p:pic>
      <p:sp>
        <p:nvSpPr>
          <p:cNvPr id="3608" name="Google Shape;3608;p165"/>
          <p:cNvSpPr txBox="1"/>
          <p:nvPr/>
        </p:nvSpPr>
        <p:spPr>
          <a:xfrm>
            <a:off x="594360" y="2305906"/>
            <a:ext cx="11184684" cy="306475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ES" sz="1200" b="1">
                <a:solidFill>
                  <a:srgbClr val="3A3838"/>
                </a:solidFill>
                <a:latin typeface="Open Sans"/>
                <a:ea typeface="Open Sans"/>
                <a:cs typeface="Open Sans"/>
                <a:sym typeface="Open Sans"/>
              </a:rPr>
              <a:t>Calor:  </a:t>
            </a:r>
            <a:r>
              <a:rPr lang="es-ES" sz="1200">
                <a:solidFill>
                  <a:srgbClr val="3A3838"/>
                </a:solidFill>
                <a:latin typeface="Open Sans"/>
                <a:ea typeface="Open Sans"/>
                <a:cs typeface="Open Sans"/>
                <a:sym typeface="Open Sans"/>
              </a:rPr>
              <a:t>forma de propagación de la energía que se transfiere entre dos cuerpos como resultado de una diferencia de temperatura. El calor fluye del cuerpo más caliente hacia el más frío. </a:t>
            </a:r>
            <a:endParaRPr/>
          </a:p>
          <a:p>
            <a:pPr marL="0" marR="0" lvl="0" indent="0" algn="l" rtl="0">
              <a:lnSpc>
                <a:spcPct val="107000"/>
              </a:lnSpc>
              <a:spcBef>
                <a:spcPts val="800"/>
              </a:spcBef>
              <a:spcAft>
                <a:spcPts val="0"/>
              </a:spcAft>
              <a:buNone/>
            </a:pPr>
            <a:r>
              <a:rPr lang="es-ES" sz="1200" b="1">
                <a:solidFill>
                  <a:srgbClr val="3A3838"/>
                </a:solidFill>
                <a:latin typeface="Open Sans"/>
                <a:ea typeface="Open Sans"/>
                <a:cs typeface="Open Sans"/>
                <a:sym typeface="Open Sans"/>
              </a:rPr>
              <a:t>Carcinogénicos: </a:t>
            </a:r>
            <a:r>
              <a:rPr lang="es-ES" sz="1200">
                <a:solidFill>
                  <a:srgbClr val="3A3838"/>
                </a:solidFill>
                <a:latin typeface="Open Sans"/>
                <a:ea typeface="Open Sans"/>
                <a:cs typeface="Open Sans"/>
                <a:sym typeface="Open Sans"/>
              </a:rPr>
              <a:t>una sustancia cancerígena o carcinógena es aquella que, por inhalación, ingestión o penetración cutánea, puede ocasionar cáncer o incrementar su frecuencia. El cáncer es una enfermedad que se caracteriza por una división y crecimiento descontrolado de las células.</a:t>
            </a:r>
            <a:endParaRPr/>
          </a:p>
          <a:p>
            <a:pPr marL="0" marR="0" lvl="0" indent="0" algn="l" rtl="0">
              <a:lnSpc>
                <a:spcPct val="107000"/>
              </a:lnSpc>
              <a:spcBef>
                <a:spcPts val="800"/>
              </a:spcBef>
              <a:spcAft>
                <a:spcPts val="0"/>
              </a:spcAft>
              <a:buNone/>
            </a:pPr>
            <a:r>
              <a:rPr lang="es-ES" sz="1200" b="1">
                <a:solidFill>
                  <a:srgbClr val="3A3838"/>
                </a:solidFill>
                <a:latin typeface="Open Sans"/>
                <a:ea typeface="Open Sans"/>
                <a:cs typeface="Open Sans"/>
                <a:sym typeface="Open Sans"/>
              </a:rPr>
              <a:t>Comburente: </a:t>
            </a:r>
            <a:r>
              <a:rPr lang="es-ES" sz="1200">
                <a:solidFill>
                  <a:srgbClr val="3A3838"/>
                </a:solidFill>
                <a:latin typeface="Open Sans"/>
                <a:ea typeface="Open Sans"/>
                <a:cs typeface="Open Sans"/>
                <a:sym typeface="Open Sans"/>
              </a:rPr>
              <a:t>sustancia química que ayuda a la combustión. El oxígeno es un excelente comburente. </a:t>
            </a:r>
            <a:endParaRPr/>
          </a:p>
          <a:p>
            <a:pPr marL="0" marR="0" lvl="0" indent="0" algn="l" rtl="0">
              <a:lnSpc>
                <a:spcPct val="107000"/>
              </a:lnSpc>
              <a:spcBef>
                <a:spcPts val="800"/>
              </a:spcBef>
              <a:spcAft>
                <a:spcPts val="0"/>
              </a:spcAft>
              <a:buNone/>
            </a:pPr>
            <a:r>
              <a:rPr lang="es-ES" sz="1200" b="1">
                <a:solidFill>
                  <a:srgbClr val="3A3838"/>
                </a:solidFill>
                <a:latin typeface="Open Sans"/>
                <a:ea typeface="Open Sans"/>
                <a:cs typeface="Open Sans"/>
                <a:sym typeface="Open Sans"/>
              </a:rPr>
              <a:t>Combustible:  </a:t>
            </a:r>
            <a:r>
              <a:rPr lang="es-ES" sz="1200">
                <a:solidFill>
                  <a:srgbClr val="3A3838"/>
                </a:solidFill>
                <a:latin typeface="Open Sans"/>
                <a:ea typeface="Open Sans"/>
                <a:cs typeface="Open Sans"/>
                <a:sym typeface="Open Sans"/>
              </a:rPr>
              <a:t>sustancia química que arde con facilidad en presencia del oxígeno del aire. El petróleo, la gasolina y en general los hidrocarburos son muy buenos combustibles.</a:t>
            </a:r>
            <a:endParaRPr/>
          </a:p>
          <a:p>
            <a:pPr marL="0" marR="0" lvl="0" indent="0" algn="l" rtl="0">
              <a:lnSpc>
                <a:spcPct val="107000"/>
              </a:lnSpc>
              <a:spcBef>
                <a:spcPts val="800"/>
              </a:spcBef>
              <a:spcAft>
                <a:spcPts val="0"/>
              </a:spcAft>
              <a:buNone/>
            </a:pPr>
            <a:r>
              <a:rPr lang="es-ES" sz="1200" b="1">
                <a:solidFill>
                  <a:srgbClr val="3A3838"/>
                </a:solidFill>
                <a:latin typeface="Open Sans"/>
                <a:ea typeface="Open Sans"/>
                <a:cs typeface="Open Sans"/>
                <a:sym typeface="Open Sans"/>
              </a:rPr>
              <a:t>Combustibilidad: </a:t>
            </a:r>
            <a:r>
              <a:rPr lang="es-ES" sz="1200">
                <a:solidFill>
                  <a:srgbClr val="3A3838"/>
                </a:solidFill>
                <a:latin typeface="Open Sans"/>
                <a:ea typeface="Open Sans"/>
                <a:cs typeface="Open Sans"/>
                <a:sym typeface="Open Sans"/>
              </a:rPr>
              <a:t>es la propiedad de las sustancias que al encontrarse en presencia de oxígeno y fuego liberan bióxido de carbono, vapor de agua, luz y calor.</a:t>
            </a:r>
            <a:endParaRPr/>
          </a:p>
          <a:p>
            <a:pPr marL="0" marR="0" lvl="0" indent="0" algn="l" rtl="0">
              <a:lnSpc>
                <a:spcPct val="107000"/>
              </a:lnSpc>
              <a:spcBef>
                <a:spcPts val="800"/>
              </a:spcBef>
              <a:spcAft>
                <a:spcPts val="0"/>
              </a:spcAft>
              <a:buNone/>
            </a:pPr>
            <a:r>
              <a:rPr lang="es-ES" sz="1200" b="1">
                <a:solidFill>
                  <a:srgbClr val="3A3838"/>
                </a:solidFill>
                <a:latin typeface="Open Sans"/>
                <a:ea typeface="Open Sans"/>
                <a:cs typeface="Open Sans"/>
                <a:sym typeface="Open Sans"/>
              </a:rPr>
              <a:t>Combustión: </a:t>
            </a:r>
            <a:r>
              <a:rPr lang="es-ES" sz="1200">
                <a:solidFill>
                  <a:srgbClr val="3A3838"/>
                </a:solidFill>
                <a:latin typeface="Open Sans"/>
                <a:ea typeface="Open Sans"/>
                <a:cs typeface="Open Sans"/>
                <a:sym typeface="Open Sans"/>
              </a:rPr>
              <a:t>es toda reacción química, relativamente rápida, de carácter notablemente exotérmico, que se desarrolle en fase gaseosa o heterogénea (líquido-gas, sólido-gas), sin exigir necesariamente la presencia de oxígeno, con o sin manifestación del tipo de llamas o de radiaciones visibles.</a:t>
            </a:r>
            <a:endParaRPr/>
          </a:p>
          <a:p>
            <a:pPr marL="0" marR="0" lvl="0" indent="0" algn="l" rtl="0">
              <a:lnSpc>
                <a:spcPct val="107000"/>
              </a:lnSpc>
              <a:spcBef>
                <a:spcPts val="800"/>
              </a:spcBef>
              <a:spcAft>
                <a:spcPts val="0"/>
              </a:spcAft>
              <a:buNone/>
            </a:pPr>
            <a:r>
              <a:rPr lang="es-ES" sz="1200" b="1">
                <a:solidFill>
                  <a:srgbClr val="3A3838"/>
                </a:solidFill>
                <a:latin typeface="Open Sans"/>
                <a:ea typeface="Open Sans"/>
                <a:cs typeface="Open Sans"/>
                <a:sym typeface="Open Sans"/>
              </a:rPr>
              <a:t>Compuesto: </a:t>
            </a:r>
            <a:r>
              <a:rPr lang="es-ES" sz="1200">
                <a:solidFill>
                  <a:srgbClr val="3A3838"/>
                </a:solidFill>
                <a:latin typeface="Open Sans"/>
                <a:ea typeface="Open Sans"/>
                <a:cs typeface="Open Sans"/>
                <a:sym typeface="Open Sans"/>
              </a:rPr>
              <a:t>sustancia que resulta de la unión química de dos o más elementos en proporciones definidas, se combina de tal manera que ya no es posible identificarla por sus propiedades originales e individuales y solamente por medio de una acción química se le puede separar.</a:t>
            </a:r>
            <a:endParaRPr/>
          </a:p>
        </p:txBody>
      </p:sp>
      <p:sp>
        <p:nvSpPr>
          <p:cNvPr id="3609" name="Google Shape;3609;p165"/>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i="1">
                <a:solidFill>
                  <a:srgbClr val="2C538E"/>
                </a:solidFill>
                <a:latin typeface="Montserrat"/>
                <a:ea typeface="Montserrat"/>
                <a:cs typeface="Montserrat"/>
                <a:sym typeface="Montserrat"/>
              </a:rPr>
              <a:t>Haz clic para conocer cada uno</a:t>
            </a:r>
            <a:endParaRPr sz="1200" i="1">
              <a:solidFill>
                <a:srgbClr val="2C538E"/>
              </a:solidFill>
              <a:latin typeface="Montserrat"/>
              <a:ea typeface="Montserrat"/>
              <a:cs typeface="Montserrat"/>
              <a:sym typeface="Montserrat"/>
            </a:endParaRPr>
          </a:p>
        </p:txBody>
      </p:sp>
      <p:sp>
        <p:nvSpPr>
          <p:cNvPr id="3610" name="Google Shape;3610;p165"/>
          <p:cNvSpPr/>
          <p:nvPr/>
        </p:nvSpPr>
        <p:spPr>
          <a:xfrm>
            <a:off x="1060497"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pic>
        <p:nvPicPr>
          <p:cNvPr id="3615" name="Google Shape;3615;p166"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3616" name="Google Shape;3616;p166"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3617" name="Google Shape;3617;p166"/>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2C538E"/>
                </a:solidFill>
                <a:latin typeface="Montserrat"/>
                <a:ea typeface="Montserrat"/>
                <a:cs typeface="Montserrat"/>
                <a:sym typeface="Montserrat"/>
              </a:rPr>
              <a:t>Glosario</a:t>
            </a:r>
            <a:endParaRPr sz="1800">
              <a:solidFill>
                <a:srgbClr val="2C538E"/>
              </a:solidFill>
              <a:latin typeface="Montserrat"/>
              <a:ea typeface="Montserrat"/>
              <a:cs typeface="Montserrat"/>
              <a:sym typeface="Montserrat"/>
            </a:endParaRPr>
          </a:p>
        </p:txBody>
      </p:sp>
      <p:pic>
        <p:nvPicPr>
          <p:cNvPr id="3618" name="Google Shape;3618;p166"/>
          <p:cNvPicPr preferRelativeResize="0"/>
          <p:nvPr/>
        </p:nvPicPr>
        <p:blipFill rotWithShape="1">
          <a:blip r:embed="rId5">
            <a:alphaModFix/>
          </a:blip>
          <a:srcRect/>
          <a:stretch/>
        </p:blipFill>
        <p:spPr>
          <a:xfrm>
            <a:off x="2251038" y="1620290"/>
            <a:ext cx="301759" cy="301759"/>
          </a:xfrm>
          <a:prstGeom prst="rect">
            <a:avLst/>
          </a:prstGeom>
          <a:noFill/>
          <a:ln>
            <a:noFill/>
          </a:ln>
        </p:spPr>
      </p:pic>
      <p:sp>
        <p:nvSpPr>
          <p:cNvPr id="3619" name="Google Shape;3619;p166"/>
          <p:cNvSpPr txBox="1"/>
          <p:nvPr/>
        </p:nvSpPr>
        <p:spPr>
          <a:xfrm>
            <a:off x="594360" y="2305906"/>
            <a:ext cx="11184684" cy="256692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ES" sz="1200" b="1">
                <a:solidFill>
                  <a:srgbClr val="3A3838"/>
                </a:solidFill>
                <a:latin typeface="Open Sans"/>
                <a:ea typeface="Open Sans"/>
                <a:cs typeface="Open Sans"/>
                <a:sym typeface="Open Sans"/>
              </a:rPr>
              <a:t>Energía calorífica: </a:t>
            </a:r>
            <a:r>
              <a:rPr lang="es-ES" sz="1200">
                <a:solidFill>
                  <a:srgbClr val="3A3838"/>
                </a:solidFill>
                <a:latin typeface="Open Sans"/>
                <a:ea typeface="Open Sans"/>
                <a:cs typeface="Open Sans"/>
                <a:sym typeface="Open Sans"/>
              </a:rPr>
              <a:t>es la que se refiere a la producción, transferencia y uso del calor.</a:t>
            </a:r>
            <a:endParaRPr/>
          </a:p>
          <a:p>
            <a:pPr marL="0" marR="0" lvl="0" indent="0" algn="l" rtl="0">
              <a:lnSpc>
                <a:spcPct val="107000"/>
              </a:lnSpc>
              <a:spcBef>
                <a:spcPts val="800"/>
              </a:spcBef>
              <a:spcAft>
                <a:spcPts val="0"/>
              </a:spcAft>
              <a:buNone/>
            </a:pPr>
            <a:r>
              <a:rPr lang="es-ES" sz="1200" b="1">
                <a:solidFill>
                  <a:srgbClr val="3A3838"/>
                </a:solidFill>
                <a:latin typeface="Open Sans"/>
                <a:ea typeface="Open Sans"/>
                <a:cs typeface="Open Sans"/>
                <a:sym typeface="Open Sans"/>
              </a:rPr>
              <a:t>Energía solar: </a:t>
            </a:r>
            <a:r>
              <a:rPr lang="es-ES" sz="1200">
                <a:solidFill>
                  <a:srgbClr val="3A3838"/>
                </a:solidFill>
                <a:latin typeface="Open Sans"/>
                <a:ea typeface="Open Sans"/>
                <a:cs typeface="Open Sans"/>
                <a:sym typeface="Open Sans"/>
              </a:rPr>
              <a:t>es la radiación energética que procede del Sol; esta energía puede aprovecharse mediante celdas solares.</a:t>
            </a:r>
            <a:endParaRPr/>
          </a:p>
          <a:p>
            <a:pPr marL="0" marR="0" lvl="0" indent="0" algn="l" rtl="0">
              <a:lnSpc>
                <a:spcPct val="107000"/>
              </a:lnSpc>
              <a:spcBef>
                <a:spcPts val="800"/>
              </a:spcBef>
              <a:spcAft>
                <a:spcPts val="0"/>
              </a:spcAft>
              <a:buNone/>
            </a:pPr>
            <a:r>
              <a:rPr lang="es-ES" sz="1200" b="1">
                <a:solidFill>
                  <a:srgbClr val="3A3838"/>
                </a:solidFill>
                <a:latin typeface="Open Sans"/>
                <a:ea typeface="Open Sans"/>
                <a:cs typeface="Open Sans"/>
                <a:sym typeface="Open Sans"/>
              </a:rPr>
              <a:t>Estado gaseoso: </a:t>
            </a:r>
            <a:r>
              <a:rPr lang="es-ES" sz="1200">
                <a:solidFill>
                  <a:srgbClr val="3A3838"/>
                </a:solidFill>
                <a:latin typeface="Open Sans"/>
                <a:ea typeface="Open Sans"/>
                <a:cs typeface="Open Sans"/>
                <a:sym typeface="Open Sans"/>
              </a:rPr>
              <a:t>el gas no tiene forma ni volumen definido, por lo que se almacena en un recipiente cerrado. El gas tiende a ocupar todo el volumen del recipiente que lo contiene, sus partículas poseen una elevada energía cinética y presentan movimientos desordenados.</a:t>
            </a:r>
            <a:endParaRPr/>
          </a:p>
          <a:p>
            <a:pPr marL="0" marR="0" lvl="0" indent="0" algn="l" rtl="0">
              <a:lnSpc>
                <a:spcPct val="107000"/>
              </a:lnSpc>
              <a:spcBef>
                <a:spcPts val="800"/>
              </a:spcBef>
              <a:spcAft>
                <a:spcPts val="0"/>
              </a:spcAft>
              <a:buNone/>
            </a:pPr>
            <a:r>
              <a:rPr lang="es-ES" sz="1200" b="1">
                <a:solidFill>
                  <a:srgbClr val="3A3838"/>
                </a:solidFill>
                <a:latin typeface="Open Sans"/>
                <a:ea typeface="Open Sans"/>
                <a:cs typeface="Open Sans"/>
                <a:sym typeface="Open Sans"/>
              </a:rPr>
              <a:t>Estado líquido: </a:t>
            </a:r>
            <a:r>
              <a:rPr lang="es-ES" sz="1200">
                <a:solidFill>
                  <a:srgbClr val="3A3838"/>
                </a:solidFill>
                <a:latin typeface="Open Sans"/>
                <a:ea typeface="Open Sans"/>
                <a:cs typeface="Open Sans"/>
                <a:sym typeface="Open Sans"/>
              </a:rPr>
              <a:t>en este estado también ocupa un volumen fijo. El volumen del líquido tomará la forma del recipiente que lo contiene, la movilidad y las fuerzas de cohesión de sus partículas son intermedias.</a:t>
            </a:r>
            <a:endParaRPr/>
          </a:p>
          <a:p>
            <a:pPr marL="0" marR="0" lvl="0" indent="0" algn="l" rtl="0">
              <a:lnSpc>
                <a:spcPct val="107000"/>
              </a:lnSpc>
              <a:spcBef>
                <a:spcPts val="800"/>
              </a:spcBef>
              <a:spcAft>
                <a:spcPts val="0"/>
              </a:spcAft>
              <a:buNone/>
            </a:pPr>
            <a:r>
              <a:rPr lang="es-ES" sz="1200" b="1">
                <a:solidFill>
                  <a:srgbClr val="3A3838"/>
                </a:solidFill>
                <a:latin typeface="Open Sans"/>
                <a:ea typeface="Open Sans"/>
                <a:cs typeface="Open Sans"/>
                <a:sym typeface="Open Sans"/>
              </a:rPr>
              <a:t>Estado sólido: </a:t>
            </a:r>
            <a:r>
              <a:rPr lang="es-ES" sz="1200">
                <a:solidFill>
                  <a:srgbClr val="3A3838"/>
                </a:solidFill>
                <a:latin typeface="Open Sans"/>
                <a:ea typeface="Open Sans"/>
                <a:cs typeface="Open Sans"/>
                <a:sym typeface="Open Sans"/>
              </a:rPr>
              <a:t>en este estado las sustancias ocupan un volumen definido, generalmente tienen forma y firmeza determinada, y la movilidad de sus partículas es casi nula ya que existe gran cohesión entre ellas.</a:t>
            </a:r>
            <a:endParaRPr/>
          </a:p>
          <a:p>
            <a:pPr marL="0" marR="0" lvl="0" indent="0" algn="l" rtl="0">
              <a:lnSpc>
                <a:spcPct val="107000"/>
              </a:lnSpc>
              <a:spcBef>
                <a:spcPts val="800"/>
              </a:spcBef>
              <a:spcAft>
                <a:spcPts val="0"/>
              </a:spcAft>
              <a:buNone/>
            </a:pPr>
            <a:r>
              <a:rPr lang="es-ES" sz="1200" b="1">
                <a:solidFill>
                  <a:srgbClr val="3A3838"/>
                </a:solidFill>
                <a:latin typeface="Open Sans"/>
                <a:ea typeface="Open Sans"/>
                <a:cs typeface="Open Sans"/>
                <a:sym typeface="Open Sans"/>
              </a:rPr>
              <a:t>Evaporación: </a:t>
            </a:r>
            <a:r>
              <a:rPr lang="es-ES" sz="1200">
                <a:solidFill>
                  <a:srgbClr val="3A3838"/>
                </a:solidFill>
                <a:latin typeface="Open Sans"/>
                <a:ea typeface="Open Sans"/>
                <a:cs typeface="Open Sans"/>
                <a:sym typeface="Open Sans"/>
              </a:rPr>
              <a:t>es el paso de una sustancia del estado líquido al gaseoso o de vapor al incrementar el calor. Se produce cuando las partículas del líquido incrementan su energía cinética y presión de vapor en grado tal que igualan la presión de vapor ejercida por la fase gaseosa. </a:t>
            </a:r>
            <a:endParaRPr/>
          </a:p>
        </p:txBody>
      </p:sp>
      <p:sp>
        <p:nvSpPr>
          <p:cNvPr id="3620" name="Google Shape;3620;p166"/>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i="1">
                <a:solidFill>
                  <a:srgbClr val="2C538E"/>
                </a:solidFill>
                <a:latin typeface="Montserrat"/>
                <a:ea typeface="Montserrat"/>
                <a:cs typeface="Montserrat"/>
                <a:sym typeface="Montserrat"/>
              </a:rPr>
              <a:t>Haz clic para conocer cada uno</a:t>
            </a:r>
            <a:endParaRPr sz="1200" i="1">
              <a:solidFill>
                <a:srgbClr val="2C538E"/>
              </a:solidFill>
              <a:latin typeface="Montserrat"/>
              <a:ea typeface="Montserrat"/>
              <a:cs typeface="Montserrat"/>
              <a:sym typeface="Montserrat"/>
            </a:endParaRPr>
          </a:p>
        </p:txBody>
      </p:sp>
      <p:sp>
        <p:nvSpPr>
          <p:cNvPr id="3621" name="Google Shape;3621;p166"/>
          <p:cNvSpPr/>
          <p:nvPr/>
        </p:nvSpPr>
        <p:spPr>
          <a:xfrm>
            <a:off x="1940607"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pic>
        <p:nvPicPr>
          <p:cNvPr id="3626" name="Google Shape;3626;p167"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3627" name="Google Shape;3627;p167"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3628" name="Google Shape;3628;p167"/>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2C538E"/>
                </a:solidFill>
                <a:latin typeface="Montserrat"/>
                <a:ea typeface="Montserrat"/>
                <a:cs typeface="Montserrat"/>
                <a:sym typeface="Montserrat"/>
              </a:rPr>
              <a:t>Glosario</a:t>
            </a:r>
            <a:endParaRPr sz="1800">
              <a:solidFill>
                <a:srgbClr val="2C538E"/>
              </a:solidFill>
              <a:latin typeface="Montserrat"/>
              <a:ea typeface="Montserrat"/>
              <a:cs typeface="Montserrat"/>
              <a:sym typeface="Montserrat"/>
            </a:endParaRPr>
          </a:p>
        </p:txBody>
      </p:sp>
      <p:pic>
        <p:nvPicPr>
          <p:cNvPr id="3629" name="Google Shape;3629;p167"/>
          <p:cNvPicPr preferRelativeResize="0"/>
          <p:nvPr/>
        </p:nvPicPr>
        <p:blipFill rotWithShape="1">
          <a:blip r:embed="rId5">
            <a:alphaModFix/>
          </a:blip>
          <a:srcRect/>
          <a:stretch/>
        </p:blipFill>
        <p:spPr>
          <a:xfrm>
            <a:off x="2708238" y="1620290"/>
            <a:ext cx="301759" cy="301759"/>
          </a:xfrm>
          <a:prstGeom prst="rect">
            <a:avLst/>
          </a:prstGeom>
          <a:noFill/>
          <a:ln>
            <a:noFill/>
          </a:ln>
        </p:spPr>
      </p:pic>
      <p:sp>
        <p:nvSpPr>
          <p:cNvPr id="3630" name="Google Shape;3630;p167"/>
          <p:cNvSpPr txBox="1"/>
          <p:nvPr/>
        </p:nvSpPr>
        <p:spPr>
          <a:xfrm>
            <a:off x="912495" y="2410865"/>
            <a:ext cx="10367010" cy="76694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a:solidFill>
                  <a:srgbClr val="3A3838"/>
                </a:solidFill>
                <a:latin typeface="Open Sans"/>
                <a:ea typeface="Open Sans"/>
                <a:cs typeface="Open Sans"/>
                <a:sym typeface="Open Sans"/>
              </a:rPr>
              <a:t>Fenómeno químico: </a:t>
            </a:r>
            <a:r>
              <a:rPr lang="es-ES" sz="1400">
                <a:solidFill>
                  <a:srgbClr val="3A3838"/>
                </a:solidFill>
                <a:latin typeface="Open Sans"/>
                <a:ea typeface="Open Sans"/>
                <a:cs typeface="Open Sans"/>
                <a:sym typeface="Open Sans"/>
              </a:rPr>
              <a:t>ocurre cuando el cambio modifica la naturaleza íntima de la materia; después del cambio se tienen sustancias diferentes con propiedades distintas, por ejemplo: combustión, corrosión, fermentación, fotosíntesis, funcionamiento de un acumulador, digestión, acción de un medicamento, revelado de fotos, etcétera.</a:t>
            </a:r>
            <a:endParaRPr/>
          </a:p>
        </p:txBody>
      </p:sp>
      <p:sp>
        <p:nvSpPr>
          <p:cNvPr id="3631" name="Google Shape;3631;p167"/>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i="1">
                <a:solidFill>
                  <a:srgbClr val="2C538E"/>
                </a:solidFill>
                <a:latin typeface="Montserrat"/>
                <a:ea typeface="Montserrat"/>
                <a:cs typeface="Montserrat"/>
                <a:sym typeface="Montserrat"/>
              </a:rPr>
              <a:t>Haz clic para conocer cada uno</a:t>
            </a:r>
            <a:endParaRPr sz="1200" i="1">
              <a:solidFill>
                <a:srgbClr val="2C538E"/>
              </a:solidFill>
              <a:latin typeface="Montserrat"/>
              <a:ea typeface="Montserrat"/>
              <a:cs typeface="Montserrat"/>
              <a:sym typeface="Montserrat"/>
            </a:endParaRPr>
          </a:p>
        </p:txBody>
      </p:sp>
      <p:sp>
        <p:nvSpPr>
          <p:cNvPr id="3632" name="Google Shape;3632;p167"/>
          <p:cNvSpPr/>
          <p:nvPr/>
        </p:nvSpPr>
        <p:spPr>
          <a:xfrm>
            <a:off x="2397807"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636"/>
        <p:cNvGrpSpPr/>
        <p:nvPr/>
      </p:nvGrpSpPr>
      <p:grpSpPr>
        <a:xfrm>
          <a:off x="0" y="0"/>
          <a:ext cx="0" cy="0"/>
          <a:chOff x="0" y="0"/>
          <a:chExt cx="0" cy="0"/>
        </a:xfrm>
      </p:grpSpPr>
      <p:pic>
        <p:nvPicPr>
          <p:cNvPr id="3637" name="Google Shape;3637;p168"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3638" name="Google Shape;3638;p168"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3639" name="Google Shape;3639;p168"/>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2C538E"/>
                </a:solidFill>
                <a:latin typeface="Montserrat"/>
                <a:ea typeface="Montserrat"/>
                <a:cs typeface="Montserrat"/>
                <a:sym typeface="Montserrat"/>
              </a:rPr>
              <a:t>Glosario</a:t>
            </a:r>
            <a:endParaRPr sz="1800">
              <a:solidFill>
                <a:srgbClr val="2C538E"/>
              </a:solidFill>
              <a:latin typeface="Montserrat"/>
              <a:ea typeface="Montserrat"/>
              <a:cs typeface="Montserrat"/>
              <a:sym typeface="Montserrat"/>
            </a:endParaRPr>
          </a:p>
        </p:txBody>
      </p:sp>
      <p:pic>
        <p:nvPicPr>
          <p:cNvPr id="3640" name="Google Shape;3640;p168"/>
          <p:cNvPicPr preferRelativeResize="0"/>
          <p:nvPr/>
        </p:nvPicPr>
        <p:blipFill rotWithShape="1">
          <a:blip r:embed="rId5">
            <a:alphaModFix/>
          </a:blip>
          <a:srcRect/>
          <a:stretch/>
        </p:blipFill>
        <p:spPr>
          <a:xfrm>
            <a:off x="3634068" y="1620290"/>
            <a:ext cx="301759" cy="301759"/>
          </a:xfrm>
          <a:prstGeom prst="rect">
            <a:avLst/>
          </a:prstGeom>
          <a:noFill/>
          <a:ln>
            <a:noFill/>
          </a:ln>
        </p:spPr>
      </p:pic>
      <p:sp>
        <p:nvSpPr>
          <p:cNvPr id="3641" name="Google Shape;3641;p168"/>
          <p:cNvSpPr txBox="1"/>
          <p:nvPr/>
        </p:nvSpPr>
        <p:spPr>
          <a:xfrm>
            <a:off x="912495" y="2410865"/>
            <a:ext cx="10367010" cy="536429"/>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a:solidFill>
                  <a:srgbClr val="3A3838"/>
                </a:solidFill>
                <a:latin typeface="Open Sans"/>
                <a:ea typeface="Open Sans"/>
                <a:cs typeface="Open Sans"/>
                <a:sym typeface="Open Sans"/>
              </a:rPr>
              <a:t>Hoja de seguridad: </a:t>
            </a:r>
            <a:r>
              <a:rPr lang="es-ES" sz="1400">
                <a:solidFill>
                  <a:srgbClr val="3A3838"/>
                </a:solidFill>
                <a:latin typeface="Open Sans"/>
                <a:ea typeface="Open Sans"/>
                <a:cs typeface="Open Sans"/>
                <a:sym typeface="Open Sans"/>
              </a:rPr>
              <a:t>documento que contiene las características y los riesgos del material, así como información para un correcto uso y, en caso de emergencia, la forma adecuada de proceder.</a:t>
            </a:r>
            <a:endParaRPr/>
          </a:p>
        </p:txBody>
      </p:sp>
      <p:sp>
        <p:nvSpPr>
          <p:cNvPr id="3642" name="Google Shape;3642;p168"/>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i="1">
                <a:solidFill>
                  <a:srgbClr val="2C538E"/>
                </a:solidFill>
                <a:latin typeface="Montserrat"/>
                <a:ea typeface="Montserrat"/>
                <a:cs typeface="Montserrat"/>
                <a:sym typeface="Montserrat"/>
              </a:rPr>
              <a:t>Haz clic para conocer cada uno</a:t>
            </a:r>
            <a:endParaRPr sz="1200" i="1">
              <a:solidFill>
                <a:srgbClr val="2C538E"/>
              </a:solidFill>
              <a:latin typeface="Montserrat"/>
              <a:ea typeface="Montserrat"/>
              <a:cs typeface="Montserrat"/>
              <a:sym typeface="Montserrat"/>
            </a:endParaRPr>
          </a:p>
        </p:txBody>
      </p:sp>
      <p:sp>
        <p:nvSpPr>
          <p:cNvPr id="3643" name="Google Shape;3643;p168"/>
          <p:cNvSpPr/>
          <p:nvPr/>
        </p:nvSpPr>
        <p:spPr>
          <a:xfrm>
            <a:off x="3323637"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647"/>
        <p:cNvGrpSpPr/>
        <p:nvPr/>
      </p:nvGrpSpPr>
      <p:grpSpPr>
        <a:xfrm>
          <a:off x="0" y="0"/>
          <a:ext cx="0" cy="0"/>
          <a:chOff x="0" y="0"/>
          <a:chExt cx="0" cy="0"/>
        </a:xfrm>
      </p:grpSpPr>
      <p:pic>
        <p:nvPicPr>
          <p:cNvPr id="3648" name="Google Shape;3648;p169"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3649" name="Google Shape;3649;p169"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3650" name="Google Shape;3650;p169"/>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2C538E"/>
                </a:solidFill>
                <a:latin typeface="Montserrat"/>
                <a:ea typeface="Montserrat"/>
                <a:cs typeface="Montserrat"/>
                <a:sym typeface="Montserrat"/>
              </a:rPr>
              <a:t>Glosario</a:t>
            </a:r>
            <a:endParaRPr sz="1800">
              <a:solidFill>
                <a:srgbClr val="2C538E"/>
              </a:solidFill>
              <a:latin typeface="Montserrat"/>
              <a:ea typeface="Montserrat"/>
              <a:cs typeface="Montserrat"/>
              <a:sym typeface="Montserrat"/>
            </a:endParaRPr>
          </a:p>
        </p:txBody>
      </p:sp>
      <p:pic>
        <p:nvPicPr>
          <p:cNvPr id="3651" name="Google Shape;3651;p169"/>
          <p:cNvPicPr preferRelativeResize="0"/>
          <p:nvPr/>
        </p:nvPicPr>
        <p:blipFill rotWithShape="1">
          <a:blip r:embed="rId5">
            <a:alphaModFix/>
          </a:blip>
          <a:srcRect/>
          <a:stretch/>
        </p:blipFill>
        <p:spPr>
          <a:xfrm>
            <a:off x="5874348" y="1620290"/>
            <a:ext cx="301759" cy="301759"/>
          </a:xfrm>
          <a:prstGeom prst="rect">
            <a:avLst/>
          </a:prstGeom>
          <a:noFill/>
          <a:ln>
            <a:noFill/>
          </a:ln>
        </p:spPr>
      </p:pic>
      <p:sp>
        <p:nvSpPr>
          <p:cNvPr id="3652" name="Google Shape;3652;p169"/>
          <p:cNvSpPr txBox="1"/>
          <p:nvPr/>
        </p:nvSpPr>
        <p:spPr>
          <a:xfrm>
            <a:off x="912495" y="2410865"/>
            <a:ext cx="10367010" cy="199676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a:solidFill>
                  <a:srgbClr val="3A3838"/>
                </a:solidFill>
                <a:latin typeface="Open Sans"/>
                <a:ea typeface="Open Sans"/>
                <a:cs typeface="Open Sans"/>
                <a:sym typeface="Open Sans"/>
              </a:rPr>
              <a:t>Materia: </a:t>
            </a:r>
            <a:r>
              <a:rPr lang="es-ES" sz="1400">
                <a:solidFill>
                  <a:srgbClr val="3A3838"/>
                </a:solidFill>
                <a:latin typeface="Open Sans"/>
                <a:ea typeface="Open Sans"/>
                <a:cs typeface="Open Sans"/>
                <a:sym typeface="Open Sans"/>
              </a:rPr>
              <a:t>es todo aquello que tiene masa, ocupa un lugar en el espacio y requiere energía para un cambio o transformación.</a:t>
            </a:r>
            <a:endParaRPr/>
          </a:p>
          <a:p>
            <a:pPr marL="0" marR="0" lvl="0" indent="0" algn="just" rtl="0">
              <a:lnSpc>
                <a:spcPct val="107000"/>
              </a:lnSpc>
              <a:spcBef>
                <a:spcPts val="800"/>
              </a:spcBef>
              <a:spcAft>
                <a:spcPts val="0"/>
              </a:spcAft>
              <a:buNone/>
            </a:pPr>
            <a:r>
              <a:rPr lang="es-ES" sz="1400" b="1">
                <a:solidFill>
                  <a:srgbClr val="3A3838"/>
                </a:solidFill>
                <a:latin typeface="Open Sans"/>
                <a:ea typeface="Open Sans"/>
                <a:cs typeface="Open Sans"/>
                <a:sym typeface="Open Sans"/>
              </a:rPr>
              <a:t>Mezcla: </a:t>
            </a:r>
            <a:r>
              <a:rPr lang="es-ES" sz="1400">
                <a:solidFill>
                  <a:srgbClr val="3A3838"/>
                </a:solidFill>
                <a:latin typeface="Open Sans"/>
                <a:ea typeface="Open Sans"/>
                <a:cs typeface="Open Sans"/>
                <a:sym typeface="Open Sans"/>
              </a:rPr>
              <a:t>es el resultado de la unión física de dos o más sustancias a las cuales se les llama componentes, éstos pueden ser elementos o compuestos, y al efectuarse dicha mezcla conserva sus propiedades individuales.</a:t>
            </a:r>
            <a:endParaRPr/>
          </a:p>
          <a:p>
            <a:pPr marL="0" marR="0" lvl="0" indent="0" algn="just" rtl="0">
              <a:lnSpc>
                <a:spcPct val="107000"/>
              </a:lnSpc>
              <a:spcBef>
                <a:spcPts val="800"/>
              </a:spcBef>
              <a:spcAft>
                <a:spcPts val="0"/>
              </a:spcAft>
              <a:buNone/>
            </a:pPr>
            <a:endParaRPr sz="1400" b="1">
              <a:solidFill>
                <a:srgbClr val="3A3838"/>
              </a:solidFill>
              <a:latin typeface="Open Sans"/>
              <a:ea typeface="Open Sans"/>
              <a:cs typeface="Open Sans"/>
              <a:sym typeface="Open Sans"/>
            </a:endParaRPr>
          </a:p>
          <a:p>
            <a:pPr marL="0" marR="0" lvl="0" indent="0" algn="just" rtl="0">
              <a:lnSpc>
                <a:spcPct val="107000"/>
              </a:lnSpc>
              <a:spcBef>
                <a:spcPts val="800"/>
              </a:spcBef>
              <a:spcAft>
                <a:spcPts val="0"/>
              </a:spcAft>
              <a:buNone/>
            </a:pPr>
            <a:r>
              <a:rPr lang="es-ES" sz="1400" b="1">
                <a:solidFill>
                  <a:srgbClr val="3A3838"/>
                </a:solidFill>
                <a:latin typeface="Open Sans"/>
                <a:ea typeface="Open Sans"/>
                <a:cs typeface="Open Sans"/>
                <a:sym typeface="Open Sans"/>
              </a:rPr>
              <a:t>Mutagénicos: </a:t>
            </a:r>
            <a:r>
              <a:rPr lang="es-ES" sz="1400">
                <a:solidFill>
                  <a:srgbClr val="3A3838"/>
                </a:solidFill>
                <a:latin typeface="Open Sans"/>
                <a:ea typeface="Open Sans"/>
                <a:cs typeface="Open Sans"/>
                <a:sym typeface="Open Sans"/>
              </a:rPr>
              <a:t>sustancia mutagénica: son aquellas sustancias y preparados que a consecuencia de una exposición inhalatoria (respiración), oral (ingestión), o cutánea (piel) pueden producir o aumentar las posibilidades de producir alteraciones en el material genético de las células.</a:t>
            </a:r>
            <a:endParaRPr/>
          </a:p>
        </p:txBody>
      </p:sp>
      <p:sp>
        <p:nvSpPr>
          <p:cNvPr id="3653" name="Google Shape;3653;p169"/>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i="1">
                <a:solidFill>
                  <a:srgbClr val="2C538E"/>
                </a:solidFill>
                <a:latin typeface="Montserrat"/>
                <a:ea typeface="Montserrat"/>
                <a:cs typeface="Montserrat"/>
                <a:sym typeface="Montserrat"/>
              </a:rPr>
              <a:t>Haz clic para conocer cada uno</a:t>
            </a:r>
            <a:endParaRPr sz="1200" i="1">
              <a:solidFill>
                <a:srgbClr val="2C538E"/>
              </a:solidFill>
              <a:latin typeface="Montserrat"/>
              <a:ea typeface="Montserrat"/>
              <a:cs typeface="Montserrat"/>
              <a:sym typeface="Montserrat"/>
            </a:endParaRPr>
          </a:p>
        </p:txBody>
      </p:sp>
      <p:sp>
        <p:nvSpPr>
          <p:cNvPr id="3654" name="Google Shape;3654;p169"/>
          <p:cNvSpPr/>
          <p:nvPr/>
        </p:nvSpPr>
        <p:spPr>
          <a:xfrm>
            <a:off x="5563917"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17" descr="Patrón de fondo&#10;&#10;Descripción generada automáticamente"/>
          <p:cNvPicPr preferRelativeResize="0"/>
          <p:nvPr/>
        </p:nvPicPr>
        <p:blipFill rotWithShape="1">
          <a:blip r:embed="rId3">
            <a:alphaModFix/>
          </a:blip>
          <a:srcRect/>
          <a:stretch/>
        </p:blipFill>
        <p:spPr>
          <a:xfrm>
            <a:off x="549571" y="2095921"/>
            <a:ext cx="6970688" cy="3582459"/>
          </a:xfrm>
          <a:prstGeom prst="rect">
            <a:avLst/>
          </a:prstGeom>
          <a:noFill/>
          <a:ln>
            <a:noFill/>
          </a:ln>
        </p:spPr>
      </p:pic>
      <p:sp>
        <p:nvSpPr>
          <p:cNvPr id="362" name="Google Shape;362;p17"/>
          <p:cNvSpPr/>
          <p:nvPr/>
        </p:nvSpPr>
        <p:spPr>
          <a:xfrm>
            <a:off x="487751" y="5558800"/>
            <a:ext cx="1566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pictograma.png</a:t>
            </a:r>
            <a:endParaRPr sz="1400">
              <a:solidFill>
                <a:schemeClr val="dk1"/>
              </a:solidFill>
              <a:latin typeface="Open Sans"/>
              <a:ea typeface="Open Sans"/>
              <a:cs typeface="Open Sans"/>
              <a:sym typeface="Open Sans"/>
            </a:endParaRPr>
          </a:p>
        </p:txBody>
      </p:sp>
      <p:sp>
        <p:nvSpPr>
          <p:cNvPr id="363" name="Google Shape;363;p17"/>
          <p:cNvSpPr txBox="1"/>
          <p:nvPr/>
        </p:nvSpPr>
        <p:spPr>
          <a:xfrm>
            <a:off x="549571" y="1176439"/>
            <a:ext cx="5199719"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Riesgos específicos:</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Pasa el mouse por cada uno para ver su descripción:</a:t>
            </a:r>
            <a:endParaRPr/>
          </a:p>
          <a:p>
            <a:pPr marL="0" marR="0" lvl="0" indent="0" algn="just" rtl="0">
              <a:spcBef>
                <a:spcPts val="0"/>
              </a:spcBef>
              <a:spcAft>
                <a:spcPts val="0"/>
              </a:spcAft>
              <a:buNone/>
            </a:pPr>
            <a:endParaRPr sz="1300" b="1">
              <a:solidFill>
                <a:srgbClr val="3A3838"/>
              </a:solidFill>
              <a:latin typeface="Calibri"/>
              <a:ea typeface="Calibri"/>
              <a:cs typeface="Calibri"/>
              <a:sym typeface="Calibri"/>
            </a:endParaRPr>
          </a:p>
        </p:txBody>
      </p:sp>
      <p:sp>
        <p:nvSpPr>
          <p:cNvPr id="364" name="Google Shape;364;p17"/>
          <p:cNvSpPr/>
          <p:nvPr/>
        </p:nvSpPr>
        <p:spPr>
          <a:xfrm rot="-2700000">
            <a:off x="1734867" y="3321498"/>
            <a:ext cx="1188662" cy="1131303"/>
          </a:xfrm>
          <a:prstGeom prst="roundRect">
            <a:avLst>
              <a:gd name="adj" fmla="val 16667"/>
            </a:avLst>
          </a:prstGeom>
          <a:solidFill>
            <a:schemeClr val="dk1">
              <a:alpha val="2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5" name="Google Shape;365;p17" descr="Icono&#10;&#10;Descripción generada automáticamente"/>
          <p:cNvPicPr preferRelativeResize="0"/>
          <p:nvPr/>
        </p:nvPicPr>
        <p:blipFill rotWithShape="1">
          <a:blip r:embed="rId4">
            <a:alphaModFix/>
          </a:blip>
          <a:srcRect/>
          <a:stretch/>
        </p:blipFill>
        <p:spPr>
          <a:xfrm>
            <a:off x="1615631" y="4185525"/>
            <a:ext cx="713567" cy="886204"/>
          </a:xfrm>
          <a:prstGeom prst="rect">
            <a:avLst/>
          </a:prstGeom>
          <a:noFill/>
          <a:ln>
            <a:noFill/>
          </a:ln>
        </p:spPr>
      </p:pic>
      <p:sp>
        <p:nvSpPr>
          <p:cNvPr id="366" name="Google Shape;366;p17"/>
          <p:cNvSpPr/>
          <p:nvPr/>
        </p:nvSpPr>
        <p:spPr>
          <a:xfrm>
            <a:off x="7613204" y="1783774"/>
            <a:ext cx="4306908" cy="275215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7" name="Google Shape;367;p17"/>
          <p:cNvSpPr/>
          <p:nvPr/>
        </p:nvSpPr>
        <p:spPr>
          <a:xfrm>
            <a:off x="7520259" y="1473615"/>
            <a:ext cx="4492671" cy="458056"/>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CORROSIVOS</a:t>
            </a:r>
            <a:endParaRPr/>
          </a:p>
        </p:txBody>
      </p:sp>
      <p:sp>
        <p:nvSpPr>
          <p:cNvPr id="368" name="Google Shape;368;p17"/>
          <p:cNvSpPr txBox="1"/>
          <p:nvPr/>
        </p:nvSpPr>
        <p:spPr>
          <a:xfrm>
            <a:off x="7930398" y="2192454"/>
            <a:ext cx="3672300" cy="1754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Son sustancias que al entrar en contacto con la piel provocan daños, también causan la corrosión o el debilitamiento del acero y el aluminio, los vapores que emanan pueden resultar irritantes y/o venenosos, y en muchos casos reaccionan al contacto con el agua. </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Ejemplo: Ácido Nítrico, Hidróxido de Sodio (Soda Caustica), Ácido Hidroclórico, Ácido Sulfúrico.</a:t>
            </a:r>
            <a:endParaRPr sz="1200">
              <a:solidFill>
                <a:schemeClr val="dk1"/>
              </a:solidFill>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658"/>
        <p:cNvGrpSpPr/>
        <p:nvPr/>
      </p:nvGrpSpPr>
      <p:grpSpPr>
        <a:xfrm>
          <a:off x="0" y="0"/>
          <a:ext cx="0" cy="0"/>
          <a:chOff x="0" y="0"/>
          <a:chExt cx="0" cy="0"/>
        </a:xfrm>
      </p:grpSpPr>
      <p:pic>
        <p:nvPicPr>
          <p:cNvPr id="3659" name="Google Shape;3659;p170"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3660" name="Google Shape;3660;p170"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3661" name="Google Shape;3661;p170"/>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2C538E"/>
                </a:solidFill>
                <a:latin typeface="Montserrat"/>
                <a:ea typeface="Montserrat"/>
                <a:cs typeface="Montserrat"/>
                <a:sym typeface="Montserrat"/>
              </a:rPr>
              <a:t>Glosario</a:t>
            </a:r>
            <a:endParaRPr sz="1800">
              <a:solidFill>
                <a:srgbClr val="2C538E"/>
              </a:solidFill>
              <a:latin typeface="Montserrat"/>
              <a:ea typeface="Montserrat"/>
              <a:cs typeface="Montserrat"/>
              <a:sym typeface="Montserrat"/>
            </a:endParaRPr>
          </a:p>
        </p:txBody>
      </p:sp>
      <p:pic>
        <p:nvPicPr>
          <p:cNvPr id="3662" name="Google Shape;3662;p170"/>
          <p:cNvPicPr preferRelativeResize="0"/>
          <p:nvPr/>
        </p:nvPicPr>
        <p:blipFill rotWithShape="1">
          <a:blip r:embed="rId5">
            <a:alphaModFix/>
          </a:blip>
          <a:srcRect/>
          <a:stretch/>
        </p:blipFill>
        <p:spPr>
          <a:xfrm>
            <a:off x="6800178" y="1620290"/>
            <a:ext cx="301759" cy="301759"/>
          </a:xfrm>
          <a:prstGeom prst="rect">
            <a:avLst/>
          </a:prstGeom>
          <a:noFill/>
          <a:ln>
            <a:noFill/>
          </a:ln>
        </p:spPr>
      </p:pic>
      <p:sp>
        <p:nvSpPr>
          <p:cNvPr id="3663" name="Google Shape;3663;p170"/>
          <p:cNvSpPr txBox="1"/>
          <p:nvPr/>
        </p:nvSpPr>
        <p:spPr>
          <a:xfrm>
            <a:off x="912495" y="2410865"/>
            <a:ext cx="10367010" cy="76694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a:solidFill>
                  <a:srgbClr val="3A3838"/>
                </a:solidFill>
                <a:latin typeface="Open Sans"/>
                <a:ea typeface="Open Sans"/>
                <a:cs typeface="Open Sans"/>
                <a:sym typeface="Open Sans"/>
              </a:rPr>
              <a:t>Oxidación</a:t>
            </a:r>
            <a:r>
              <a:rPr lang="es-ES" sz="1400">
                <a:solidFill>
                  <a:srgbClr val="3A3838"/>
                </a:solidFill>
                <a:latin typeface="Open Sans"/>
                <a:ea typeface="Open Sans"/>
                <a:cs typeface="Open Sans"/>
                <a:sym typeface="Open Sans"/>
              </a:rPr>
              <a:t>:  semirreacción que consiste en la pérdida de electrones por parte de la sustancia involucrada. En la oxidación hay aumento en el número de oxidación. Óxido. Compuesto que se forma entre el oxígeno y un metal, o entre el oxígeno y un no metal. Los óxidos metálicos son básicos y los no metálicos son ácidos.</a:t>
            </a:r>
            <a:endParaRPr/>
          </a:p>
        </p:txBody>
      </p:sp>
      <p:sp>
        <p:nvSpPr>
          <p:cNvPr id="3664" name="Google Shape;3664;p170"/>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i="1">
                <a:solidFill>
                  <a:srgbClr val="2C538E"/>
                </a:solidFill>
                <a:latin typeface="Montserrat"/>
                <a:ea typeface="Montserrat"/>
                <a:cs typeface="Montserrat"/>
                <a:sym typeface="Montserrat"/>
              </a:rPr>
              <a:t>Haz clic para conocer cada uno</a:t>
            </a:r>
            <a:endParaRPr sz="1200" i="1">
              <a:solidFill>
                <a:srgbClr val="2C538E"/>
              </a:solidFill>
              <a:latin typeface="Montserrat"/>
              <a:ea typeface="Montserrat"/>
              <a:cs typeface="Montserrat"/>
              <a:sym typeface="Montserrat"/>
            </a:endParaRPr>
          </a:p>
        </p:txBody>
      </p:sp>
      <p:sp>
        <p:nvSpPr>
          <p:cNvPr id="3665" name="Google Shape;3665;p170"/>
          <p:cNvSpPr/>
          <p:nvPr/>
        </p:nvSpPr>
        <p:spPr>
          <a:xfrm>
            <a:off x="6489747"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669"/>
        <p:cNvGrpSpPr/>
        <p:nvPr/>
      </p:nvGrpSpPr>
      <p:grpSpPr>
        <a:xfrm>
          <a:off x="0" y="0"/>
          <a:ext cx="0" cy="0"/>
          <a:chOff x="0" y="0"/>
          <a:chExt cx="0" cy="0"/>
        </a:xfrm>
      </p:grpSpPr>
      <p:pic>
        <p:nvPicPr>
          <p:cNvPr id="3670" name="Google Shape;3670;p171"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3671" name="Google Shape;3671;p171"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3672" name="Google Shape;3672;p171"/>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2C538E"/>
                </a:solidFill>
                <a:latin typeface="Montserrat"/>
                <a:ea typeface="Montserrat"/>
                <a:cs typeface="Montserrat"/>
                <a:sym typeface="Montserrat"/>
              </a:rPr>
              <a:t>Glosario</a:t>
            </a:r>
            <a:endParaRPr sz="1800">
              <a:solidFill>
                <a:srgbClr val="2C538E"/>
              </a:solidFill>
              <a:latin typeface="Montserrat"/>
              <a:ea typeface="Montserrat"/>
              <a:cs typeface="Montserrat"/>
              <a:sym typeface="Montserrat"/>
            </a:endParaRPr>
          </a:p>
        </p:txBody>
      </p:sp>
      <p:pic>
        <p:nvPicPr>
          <p:cNvPr id="3673" name="Google Shape;3673;p171"/>
          <p:cNvPicPr preferRelativeResize="0"/>
          <p:nvPr/>
        </p:nvPicPr>
        <p:blipFill rotWithShape="1">
          <a:blip r:embed="rId5">
            <a:alphaModFix/>
          </a:blip>
          <a:srcRect/>
          <a:stretch/>
        </p:blipFill>
        <p:spPr>
          <a:xfrm>
            <a:off x="8126058" y="1620290"/>
            <a:ext cx="301759" cy="301759"/>
          </a:xfrm>
          <a:prstGeom prst="rect">
            <a:avLst/>
          </a:prstGeom>
          <a:noFill/>
          <a:ln>
            <a:noFill/>
          </a:ln>
        </p:spPr>
      </p:pic>
      <p:sp>
        <p:nvSpPr>
          <p:cNvPr id="3674" name="Google Shape;3674;p171"/>
          <p:cNvSpPr txBox="1"/>
          <p:nvPr/>
        </p:nvSpPr>
        <p:spPr>
          <a:xfrm>
            <a:off x="912495" y="2410865"/>
            <a:ext cx="10367010" cy="97212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a:solidFill>
                  <a:srgbClr val="3A3838"/>
                </a:solidFill>
                <a:latin typeface="Open Sans"/>
                <a:ea typeface="Open Sans"/>
                <a:cs typeface="Open Sans"/>
                <a:sym typeface="Open Sans"/>
              </a:rPr>
              <a:t>Reacción endotérmica: </a:t>
            </a:r>
            <a:r>
              <a:rPr lang="es-ES" sz="1400">
                <a:solidFill>
                  <a:srgbClr val="3A3838"/>
                </a:solidFill>
                <a:latin typeface="Open Sans"/>
                <a:ea typeface="Open Sans"/>
                <a:cs typeface="Open Sans"/>
                <a:sym typeface="Open Sans"/>
              </a:rPr>
              <a:t>la absorción del calor por la disminución de la temperatura.</a:t>
            </a:r>
            <a:endParaRPr/>
          </a:p>
          <a:p>
            <a:pPr marL="0" marR="0" lvl="0" indent="0" algn="just" rtl="0">
              <a:lnSpc>
                <a:spcPct val="107000"/>
              </a:lnSpc>
              <a:spcBef>
                <a:spcPts val="800"/>
              </a:spcBef>
              <a:spcAft>
                <a:spcPts val="0"/>
              </a:spcAft>
              <a:buNone/>
            </a:pPr>
            <a:r>
              <a:rPr lang="es-ES" sz="1400" b="1">
                <a:solidFill>
                  <a:srgbClr val="3A3838"/>
                </a:solidFill>
                <a:latin typeface="Open Sans"/>
                <a:ea typeface="Open Sans"/>
                <a:cs typeface="Open Sans"/>
                <a:sym typeface="Open Sans"/>
              </a:rPr>
              <a:t>Reacción exotérmica: </a:t>
            </a:r>
            <a:r>
              <a:rPr lang="es-ES" sz="1400">
                <a:solidFill>
                  <a:srgbClr val="3A3838"/>
                </a:solidFill>
                <a:latin typeface="Open Sans"/>
                <a:ea typeface="Open Sans"/>
                <a:cs typeface="Open Sans"/>
                <a:sym typeface="Open Sans"/>
              </a:rPr>
              <a:t>la liberación de calor por el aumento de temperatura.</a:t>
            </a:r>
            <a:endParaRPr/>
          </a:p>
          <a:p>
            <a:pPr marL="0" marR="0" lvl="0" indent="0" algn="just" rtl="0">
              <a:lnSpc>
                <a:spcPct val="107000"/>
              </a:lnSpc>
              <a:spcBef>
                <a:spcPts val="800"/>
              </a:spcBef>
              <a:spcAft>
                <a:spcPts val="0"/>
              </a:spcAft>
              <a:buNone/>
            </a:pPr>
            <a:r>
              <a:rPr lang="es-ES" sz="1400" b="1">
                <a:solidFill>
                  <a:srgbClr val="3A3838"/>
                </a:solidFill>
                <a:latin typeface="Open Sans"/>
                <a:ea typeface="Open Sans"/>
                <a:cs typeface="Open Sans"/>
                <a:sym typeface="Open Sans"/>
              </a:rPr>
              <a:t>Reactividad química: </a:t>
            </a:r>
            <a:r>
              <a:rPr lang="es-ES" sz="1400">
                <a:solidFill>
                  <a:srgbClr val="3A3838"/>
                </a:solidFill>
                <a:latin typeface="Open Sans"/>
                <a:ea typeface="Open Sans"/>
                <a:cs typeface="Open Sans"/>
                <a:sym typeface="Open Sans"/>
              </a:rPr>
              <a:t>es la capacidad de una sustancia que al estar en contacto con otra modifica su estructura interna</a:t>
            </a:r>
            <a:r>
              <a:rPr lang="es-ES" sz="1400" b="1">
                <a:solidFill>
                  <a:srgbClr val="3A3838"/>
                </a:solidFill>
                <a:latin typeface="Open Sans"/>
                <a:ea typeface="Open Sans"/>
                <a:cs typeface="Open Sans"/>
                <a:sym typeface="Open Sans"/>
              </a:rPr>
              <a:t>.</a:t>
            </a:r>
            <a:endParaRPr/>
          </a:p>
        </p:txBody>
      </p:sp>
      <p:sp>
        <p:nvSpPr>
          <p:cNvPr id="3675" name="Google Shape;3675;p171"/>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i="1">
                <a:solidFill>
                  <a:srgbClr val="2C538E"/>
                </a:solidFill>
                <a:latin typeface="Montserrat"/>
                <a:ea typeface="Montserrat"/>
                <a:cs typeface="Montserrat"/>
                <a:sym typeface="Montserrat"/>
              </a:rPr>
              <a:t>Haz clic para conocer cada uno</a:t>
            </a:r>
            <a:endParaRPr sz="1200" i="1">
              <a:solidFill>
                <a:srgbClr val="2C538E"/>
              </a:solidFill>
              <a:latin typeface="Montserrat"/>
              <a:ea typeface="Montserrat"/>
              <a:cs typeface="Montserrat"/>
              <a:sym typeface="Montserrat"/>
            </a:endParaRPr>
          </a:p>
        </p:txBody>
      </p:sp>
      <p:sp>
        <p:nvSpPr>
          <p:cNvPr id="3676" name="Google Shape;3676;p171"/>
          <p:cNvSpPr/>
          <p:nvPr/>
        </p:nvSpPr>
        <p:spPr>
          <a:xfrm>
            <a:off x="7815627"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680"/>
        <p:cNvGrpSpPr/>
        <p:nvPr/>
      </p:nvGrpSpPr>
      <p:grpSpPr>
        <a:xfrm>
          <a:off x="0" y="0"/>
          <a:ext cx="0" cy="0"/>
          <a:chOff x="0" y="0"/>
          <a:chExt cx="0" cy="0"/>
        </a:xfrm>
      </p:grpSpPr>
      <p:pic>
        <p:nvPicPr>
          <p:cNvPr id="3681" name="Google Shape;3681;p172"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3682" name="Google Shape;3682;p172"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3683" name="Google Shape;3683;p172"/>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2C538E"/>
                </a:solidFill>
                <a:latin typeface="Montserrat"/>
                <a:ea typeface="Montserrat"/>
                <a:cs typeface="Montserrat"/>
                <a:sym typeface="Montserrat"/>
              </a:rPr>
              <a:t>Glosario</a:t>
            </a:r>
            <a:endParaRPr sz="1800">
              <a:solidFill>
                <a:srgbClr val="2C538E"/>
              </a:solidFill>
              <a:latin typeface="Montserrat"/>
              <a:ea typeface="Montserrat"/>
              <a:cs typeface="Montserrat"/>
              <a:sym typeface="Montserrat"/>
            </a:endParaRPr>
          </a:p>
        </p:txBody>
      </p:sp>
      <p:pic>
        <p:nvPicPr>
          <p:cNvPr id="3684" name="Google Shape;3684;p172"/>
          <p:cNvPicPr preferRelativeResize="0"/>
          <p:nvPr/>
        </p:nvPicPr>
        <p:blipFill rotWithShape="1">
          <a:blip r:embed="rId5">
            <a:alphaModFix/>
          </a:blip>
          <a:srcRect/>
          <a:stretch/>
        </p:blipFill>
        <p:spPr>
          <a:xfrm>
            <a:off x="8606118" y="1620290"/>
            <a:ext cx="301759" cy="301759"/>
          </a:xfrm>
          <a:prstGeom prst="rect">
            <a:avLst/>
          </a:prstGeom>
          <a:noFill/>
          <a:ln>
            <a:noFill/>
          </a:ln>
        </p:spPr>
      </p:pic>
      <p:sp>
        <p:nvSpPr>
          <p:cNvPr id="3685" name="Google Shape;3685;p172"/>
          <p:cNvSpPr txBox="1"/>
          <p:nvPr/>
        </p:nvSpPr>
        <p:spPr>
          <a:xfrm>
            <a:off x="912495" y="2136545"/>
            <a:ext cx="10367010" cy="26883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a:solidFill>
                  <a:srgbClr val="3A3838"/>
                </a:solidFill>
                <a:latin typeface="Open Sans"/>
                <a:ea typeface="Open Sans"/>
                <a:cs typeface="Open Sans"/>
                <a:sym typeface="Open Sans"/>
              </a:rPr>
              <a:t>Sensibilizante: </a:t>
            </a:r>
            <a:r>
              <a:rPr lang="es-ES" sz="1400">
                <a:solidFill>
                  <a:srgbClr val="3A3838"/>
                </a:solidFill>
                <a:latin typeface="Open Sans"/>
                <a:ea typeface="Open Sans"/>
                <a:cs typeface="Open Sans"/>
                <a:sym typeface="Open Sans"/>
              </a:rPr>
              <a:t>las sustancias y preparados que, por inhalación o penetración cutánea, puedan ocasionar una reacción de hipersensibilidad, de forma que una exposición posterior a esa sustancia o preparado dé lugar a efectos negativos característicos.  </a:t>
            </a:r>
            <a:endParaRPr/>
          </a:p>
          <a:p>
            <a:pPr marL="0" marR="0" lvl="0" indent="0" algn="just" rtl="0">
              <a:lnSpc>
                <a:spcPct val="107000"/>
              </a:lnSpc>
              <a:spcBef>
                <a:spcPts val="800"/>
              </a:spcBef>
              <a:spcAft>
                <a:spcPts val="0"/>
              </a:spcAft>
              <a:buNone/>
            </a:pPr>
            <a:r>
              <a:rPr lang="es-ES" sz="1400" b="1">
                <a:solidFill>
                  <a:srgbClr val="3A3838"/>
                </a:solidFill>
                <a:latin typeface="Open Sans"/>
                <a:ea typeface="Open Sans"/>
                <a:cs typeface="Open Sans"/>
                <a:sym typeface="Open Sans"/>
              </a:rPr>
              <a:t>Sustancias: </a:t>
            </a:r>
            <a:r>
              <a:rPr lang="es-ES" sz="1400">
                <a:solidFill>
                  <a:srgbClr val="3A3838"/>
                </a:solidFill>
                <a:latin typeface="Open Sans"/>
                <a:ea typeface="Open Sans"/>
                <a:cs typeface="Open Sans"/>
                <a:sym typeface="Open Sans"/>
              </a:rPr>
              <a:t>son los materiales con los que trabaja el químico y éstas pueden ser puras o no. Las sustancias puras se clasifican en elementos y compuestos.</a:t>
            </a:r>
            <a:endParaRPr/>
          </a:p>
          <a:p>
            <a:pPr marL="0" marR="0" lvl="0" indent="0" algn="just" rtl="0">
              <a:lnSpc>
                <a:spcPct val="107000"/>
              </a:lnSpc>
              <a:spcBef>
                <a:spcPts val="800"/>
              </a:spcBef>
              <a:spcAft>
                <a:spcPts val="0"/>
              </a:spcAft>
              <a:buNone/>
            </a:pPr>
            <a:r>
              <a:rPr lang="es-ES" sz="1400" b="1">
                <a:solidFill>
                  <a:srgbClr val="3A3838"/>
                </a:solidFill>
                <a:latin typeface="Open Sans"/>
                <a:ea typeface="Open Sans"/>
                <a:cs typeface="Open Sans"/>
                <a:sym typeface="Open Sans"/>
              </a:rPr>
              <a:t>Sustancias inorgánicas: </a:t>
            </a:r>
            <a:r>
              <a:rPr lang="es-ES" sz="1400">
                <a:solidFill>
                  <a:srgbClr val="3A3838"/>
                </a:solidFill>
                <a:latin typeface="Open Sans"/>
                <a:ea typeface="Open Sans"/>
                <a:cs typeface="Open Sans"/>
                <a:sym typeface="Open Sans"/>
              </a:rPr>
              <a:t>se denomina sustancia inorgánica a toda sustancia que carece de átomos de carbono en su composición química, con algunas excepciones. Un ejemplo de sustancia inorgánica es el ácido sulfúrico o el cloruro de sodio. </a:t>
            </a:r>
            <a:endParaRPr/>
          </a:p>
          <a:p>
            <a:pPr marL="0" marR="0" lvl="0" indent="0" algn="just" rtl="0">
              <a:lnSpc>
                <a:spcPct val="107000"/>
              </a:lnSpc>
              <a:spcBef>
                <a:spcPts val="800"/>
              </a:spcBef>
              <a:spcAft>
                <a:spcPts val="0"/>
              </a:spcAft>
              <a:buNone/>
            </a:pPr>
            <a:r>
              <a:rPr lang="es-ES" sz="1400" b="1">
                <a:solidFill>
                  <a:srgbClr val="3A3838"/>
                </a:solidFill>
                <a:latin typeface="Open Sans"/>
                <a:ea typeface="Open Sans"/>
                <a:cs typeface="Open Sans"/>
                <a:sym typeface="Open Sans"/>
              </a:rPr>
              <a:t>Sustancias orgánicas: </a:t>
            </a:r>
            <a:r>
              <a:rPr lang="es-ES" sz="1400">
                <a:solidFill>
                  <a:srgbClr val="3A3838"/>
                </a:solidFill>
                <a:latin typeface="Open Sans"/>
                <a:ea typeface="Open Sans"/>
                <a:cs typeface="Open Sans"/>
                <a:sym typeface="Open Sans"/>
              </a:rPr>
              <a:t>se consideran compuestos orgánicos a todas aquellas sustancias químicas que contienen algún átomo de carbono en su molécula. La diferencia fundamental entre un compuesto orgánico y uno inorgánico es que el primero cuenta con enlaces del tipo carbono-carbono, carbono-nitrógeno o carbono hidrógeno, mientras que los inorgánicos no tienen este tipo de enlaces.</a:t>
            </a:r>
            <a:endParaRPr/>
          </a:p>
        </p:txBody>
      </p:sp>
      <p:sp>
        <p:nvSpPr>
          <p:cNvPr id="3686" name="Google Shape;3686;p172"/>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i="1">
                <a:solidFill>
                  <a:srgbClr val="2C538E"/>
                </a:solidFill>
                <a:latin typeface="Montserrat"/>
                <a:ea typeface="Montserrat"/>
                <a:cs typeface="Montserrat"/>
                <a:sym typeface="Montserrat"/>
              </a:rPr>
              <a:t>Haz clic para conocer cada uno</a:t>
            </a:r>
            <a:endParaRPr sz="1200" i="1">
              <a:solidFill>
                <a:srgbClr val="2C538E"/>
              </a:solidFill>
              <a:latin typeface="Montserrat"/>
              <a:ea typeface="Montserrat"/>
              <a:cs typeface="Montserrat"/>
              <a:sym typeface="Montserrat"/>
            </a:endParaRPr>
          </a:p>
        </p:txBody>
      </p:sp>
      <p:sp>
        <p:nvSpPr>
          <p:cNvPr id="3687" name="Google Shape;3687;p172"/>
          <p:cNvSpPr/>
          <p:nvPr/>
        </p:nvSpPr>
        <p:spPr>
          <a:xfrm>
            <a:off x="8295687"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691"/>
        <p:cNvGrpSpPr/>
        <p:nvPr/>
      </p:nvGrpSpPr>
      <p:grpSpPr>
        <a:xfrm>
          <a:off x="0" y="0"/>
          <a:ext cx="0" cy="0"/>
          <a:chOff x="0" y="0"/>
          <a:chExt cx="0" cy="0"/>
        </a:xfrm>
      </p:grpSpPr>
      <p:pic>
        <p:nvPicPr>
          <p:cNvPr id="3692" name="Google Shape;3692;p173"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3693" name="Google Shape;3693;p173"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3694" name="Google Shape;3694;p173"/>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2C538E"/>
                </a:solidFill>
                <a:latin typeface="Montserrat"/>
                <a:ea typeface="Montserrat"/>
                <a:cs typeface="Montserrat"/>
                <a:sym typeface="Montserrat"/>
              </a:rPr>
              <a:t>Glosario</a:t>
            </a:r>
            <a:endParaRPr sz="1800">
              <a:solidFill>
                <a:srgbClr val="2C538E"/>
              </a:solidFill>
              <a:latin typeface="Montserrat"/>
              <a:ea typeface="Montserrat"/>
              <a:cs typeface="Montserrat"/>
              <a:sym typeface="Montserrat"/>
            </a:endParaRPr>
          </a:p>
        </p:txBody>
      </p:sp>
      <p:pic>
        <p:nvPicPr>
          <p:cNvPr id="3695" name="Google Shape;3695;p173"/>
          <p:cNvPicPr preferRelativeResize="0"/>
          <p:nvPr/>
        </p:nvPicPr>
        <p:blipFill rotWithShape="1">
          <a:blip r:embed="rId5">
            <a:alphaModFix/>
          </a:blip>
          <a:srcRect/>
          <a:stretch/>
        </p:blipFill>
        <p:spPr>
          <a:xfrm>
            <a:off x="9040458" y="1620290"/>
            <a:ext cx="301759" cy="301759"/>
          </a:xfrm>
          <a:prstGeom prst="rect">
            <a:avLst/>
          </a:prstGeom>
          <a:noFill/>
          <a:ln>
            <a:noFill/>
          </a:ln>
        </p:spPr>
      </p:pic>
      <p:sp>
        <p:nvSpPr>
          <p:cNvPr id="3696" name="Google Shape;3696;p173"/>
          <p:cNvSpPr txBox="1"/>
          <p:nvPr/>
        </p:nvSpPr>
        <p:spPr>
          <a:xfrm>
            <a:off x="912495" y="2136545"/>
            <a:ext cx="10367010" cy="222727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a:solidFill>
                  <a:srgbClr val="3A3838"/>
                </a:solidFill>
                <a:latin typeface="Open Sans"/>
                <a:ea typeface="Open Sans"/>
                <a:cs typeface="Open Sans"/>
                <a:sym typeface="Open Sans"/>
              </a:rPr>
              <a:t>Temperatura:  </a:t>
            </a:r>
            <a:r>
              <a:rPr lang="es-ES" sz="1400">
                <a:solidFill>
                  <a:srgbClr val="3A3838"/>
                </a:solidFill>
                <a:latin typeface="Open Sans"/>
                <a:ea typeface="Open Sans"/>
                <a:cs typeface="Open Sans"/>
                <a:sym typeface="Open Sans"/>
              </a:rPr>
              <a:t>medida del grado o nivel de energía interna de un cuerpo. Existen varias escalas de temperatura: Celsius o centígrada, Farenheit, Reaumur y Kelvin, esta última se llama escala absoluta.</a:t>
            </a:r>
            <a:endParaRPr/>
          </a:p>
          <a:p>
            <a:pPr marL="0" marR="0" lvl="0" indent="0" algn="just" rtl="0">
              <a:lnSpc>
                <a:spcPct val="107000"/>
              </a:lnSpc>
              <a:spcBef>
                <a:spcPts val="800"/>
              </a:spcBef>
              <a:spcAft>
                <a:spcPts val="0"/>
              </a:spcAft>
              <a:buNone/>
            </a:pPr>
            <a:r>
              <a:rPr lang="es-ES" sz="1400" b="1">
                <a:solidFill>
                  <a:srgbClr val="3A3838"/>
                </a:solidFill>
                <a:latin typeface="Open Sans"/>
                <a:ea typeface="Open Sans"/>
                <a:cs typeface="Open Sans"/>
                <a:sym typeface="Open Sans"/>
              </a:rPr>
              <a:t>Teratógenos: </a:t>
            </a:r>
            <a:r>
              <a:rPr lang="es-ES" sz="1400">
                <a:solidFill>
                  <a:srgbClr val="3A3838"/>
                </a:solidFill>
                <a:latin typeface="Open Sans"/>
                <a:ea typeface="Open Sans"/>
                <a:cs typeface="Open Sans"/>
                <a:sym typeface="Open Sans"/>
              </a:rPr>
              <a:t>el agente teratógeno es toda sustancia química, agente físico, agente infeccioso o estado carencial que es capaz de producir una alteración morfológica o funcional en el periodo postnatal y que actúa durante el periodo embrionario o fetal.</a:t>
            </a:r>
            <a:endParaRPr sz="1400" b="1">
              <a:solidFill>
                <a:srgbClr val="3A3838"/>
              </a:solidFill>
              <a:latin typeface="Open Sans"/>
              <a:ea typeface="Open Sans"/>
              <a:cs typeface="Open Sans"/>
              <a:sym typeface="Open Sans"/>
            </a:endParaRPr>
          </a:p>
          <a:p>
            <a:pPr marL="0" marR="0" lvl="0" indent="0" algn="just" rtl="0">
              <a:lnSpc>
                <a:spcPct val="107000"/>
              </a:lnSpc>
              <a:spcBef>
                <a:spcPts val="800"/>
              </a:spcBef>
              <a:spcAft>
                <a:spcPts val="0"/>
              </a:spcAft>
              <a:buNone/>
            </a:pPr>
            <a:r>
              <a:rPr lang="es-ES" sz="1400" b="1">
                <a:solidFill>
                  <a:srgbClr val="3A3838"/>
                </a:solidFill>
                <a:latin typeface="Open Sans"/>
                <a:ea typeface="Open Sans"/>
                <a:cs typeface="Open Sans"/>
                <a:sym typeface="Open Sans"/>
              </a:rPr>
              <a:t>Termoquímica: </a:t>
            </a:r>
            <a:r>
              <a:rPr lang="es-ES" sz="1400">
                <a:solidFill>
                  <a:srgbClr val="3A3838"/>
                </a:solidFill>
                <a:latin typeface="Open Sans"/>
                <a:ea typeface="Open Sans"/>
                <a:cs typeface="Open Sans"/>
                <a:sym typeface="Open Sans"/>
              </a:rPr>
              <a:t>estudia los cambios de calor que acompañan a las reacciones químicas.</a:t>
            </a:r>
            <a:endParaRPr sz="1400" b="1">
              <a:solidFill>
                <a:srgbClr val="3A3838"/>
              </a:solidFill>
              <a:latin typeface="Open Sans"/>
              <a:ea typeface="Open Sans"/>
              <a:cs typeface="Open Sans"/>
              <a:sym typeface="Open Sans"/>
            </a:endParaRPr>
          </a:p>
          <a:p>
            <a:pPr marL="0" marR="0" lvl="0" indent="0" algn="just" rtl="0">
              <a:lnSpc>
                <a:spcPct val="107000"/>
              </a:lnSpc>
              <a:spcBef>
                <a:spcPts val="800"/>
              </a:spcBef>
              <a:spcAft>
                <a:spcPts val="0"/>
              </a:spcAft>
              <a:buNone/>
            </a:pPr>
            <a:r>
              <a:rPr lang="es-ES" sz="1400" b="1">
                <a:solidFill>
                  <a:srgbClr val="3A3838"/>
                </a:solidFill>
                <a:latin typeface="Open Sans"/>
                <a:ea typeface="Open Sans"/>
                <a:cs typeface="Open Sans"/>
                <a:sym typeface="Open Sans"/>
              </a:rPr>
              <a:t>Toxico para la reproducción: </a:t>
            </a:r>
            <a:r>
              <a:rPr lang="es-ES" sz="1400">
                <a:solidFill>
                  <a:srgbClr val="3A3838"/>
                </a:solidFill>
                <a:latin typeface="Open Sans"/>
                <a:ea typeface="Open Sans"/>
                <a:cs typeface="Open Sans"/>
                <a:sym typeface="Open Sans"/>
              </a:rPr>
              <a:t>las sustancias tóxicas para la reproducción son las que, por inhalación, ingestión o penetración cutánea, pueden producir efectos negativos no hereditarios en la descendencia, o aumentar la frecuencia de éstos, o afectar de forma negativa a la función o capacidad reproductora masculina o femenina.</a:t>
            </a:r>
            <a:endParaRPr/>
          </a:p>
        </p:txBody>
      </p:sp>
      <p:sp>
        <p:nvSpPr>
          <p:cNvPr id="3697" name="Google Shape;3697;p173"/>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i="1">
                <a:solidFill>
                  <a:srgbClr val="2C538E"/>
                </a:solidFill>
                <a:latin typeface="Montserrat"/>
                <a:ea typeface="Montserrat"/>
                <a:cs typeface="Montserrat"/>
                <a:sym typeface="Montserrat"/>
              </a:rPr>
              <a:t>Haz clic para conocer cada uno</a:t>
            </a:r>
            <a:endParaRPr sz="1200" i="1">
              <a:solidFill>
                <a:srgbClr val="2C538E"/>
              </a:solidFill>
              <a:latin typeface="Montserrat"/>
              <a:ea typeface="Montserrat"/>
              <a:cs typeface="Montserrat"/>
              <a:sym typeface="Montserrat"/>
            </a:endParaRPr>
          </a:p>
        </p:txBody>
      </p:sp>
      <p:sp>
        <p:nvSpPr>
          <p:cNvPr id="3698" name="Google Shape;3698;p173"/>
          <p:cNvSpPr/>
          <p:nvPr/>
        </p:nvSpPr>
        <p:spPr>
          <a:xfrm>
            <a:off x="8730027"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702"/>
        <p:cNvGrpSpPr/>
        <p:nvPr/>
      </p:nvGrpSpPr>
      <p:grpSpPr>
        <a:xfrm>
          <a:off x="0" y="0"/>
          <a:ext cx="0" cy="0"/>
          <a:chOff x="0" y="0"/>
          <a:chExt cx="0" cy="0"/>
        </a:xfrm>
      </p:grpSpPr>
      <p:pic>
        <p:nvPicPr>
          <p:cNvPr id="3703" name="Google Shape;3703;p174" descr="C:\Users\María Medina\Desktop\1x\1x\Mesa de trabajo 8.png"/>
          <p:cNvPicPr preferRelativeResize="0"/>
          <p:nvPr/>
        </p:nvPicPr>
        <p:blipFill rotWithShape="1">
          <a:blip r:embed="rId3">
            <a:alphaModFix/>
          </a:blip>
          <a:srcRect/>
          <a:stretch/>
        </p:blipFill>
        <p:spPr>
          <a:xfrm>
            <a:off x="-124623" y="1236433"/>
            <a:ext cx="12192001" cy="790575"/>
          </a:xfrm>
          <a:prstGeom prst="rect">
            <a:avLst/>
          </a:prstGeom>
          <a:noFill/>
          <a:ln>
            <a:noFill/>
          </a:ln>
        </p:spPr>
      </p:pic>
      <p:pic>
        <p:nvPicPr>
          <p:cNvPr id="3704" name="Google Shape;3704;p174" descr="C:\Users\María Medina\Desktop\1x\1x\Mesa de trabajo 1.png"/>
          <p:cNvPicPr preferRelativeResize="0"/>
          <p:nvPr/>
        </p:nvPicPr>
        <p:blipFill rotWithShape="1">
          <a:blip r:embed="rId4">
            <a:alphaModFix/>
          </a:blip>
          <a:srcRect/>
          <a:stretch/>
        </p:blipFill>
        <p:spPr>
          <a:xfrm>
            <a:off x="699741" y="181359"/>
            <a:ext cx="11079303" cy="6232108"/>
          </a:xfrm>
          <a:prstGeom prst="rect">
            <a:avLst/>
          </a:prstGeom>
          <a:noFill/>
          <a:ln>
            <a:noFill/>
          </a:ln>
        </p:spPr>
      </p:pic>
      <p:sp>
        <p:nvSpPr>
          <p:cNvPr id="3705" name="Google Shape;3705;p174"/>
          <p:cNvSpPr txBox="1"/>
          <p:nvPr/>
        </p:nvSpPr>
        <p:spPr>
          <a:xfrm>
            <a:off x="5287881" y="988142"/>
            <a:ext cx="11304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2C538E"/>
                </a:solidFill>
                <a:latin typeface="Montserrat"/>
                <a:ea typeface="Montserrat"/>
                <a:cs typeface="Montserrat"/>
                <a:sym typeface="Montserrat"/>
              </a:rPr>
              <a:t>Glosario</a:t>
            </a:r>
            <a:endParaRPr sz="1800">
              <a:solidFill>
                <a:srgbClr val="2C538E"/>
              </a:solidFill>
              <a:latin typeface="Montserrat"/>
              <a:ea typeface="Montserrat"/>
              <a:cs typeface="Montserrat"/>
              <a:sym typeface="Montserrat"/>
            </a:endParaRPr>
          </a:p>
        </p:txBody>
      </p:sp>
      <p:pic>
        <p:nvPicPr>
          <p:cNvPr id="3706" name="Google Shape;3706;p174"/>
          <p:cNvPicPr preferRelativeResize="0"/>
          <p:nvPr/>
        </p:nvPicPr>
        <p:blipFill rotWithShape="1">
          <a:blip r:embed="rId5">
            <a:alphaModFix/>
          </a:blip>
          <a:srcRect/>
          <a:stretch/>
        </p:blipFill>
        <p:spPr>
          <a:xfrm>
            <a:off x="9954858" y="1620290"/>
            <a:ext cx="301759" cy="301759"/>
          </a:xfrm>
          <a:prstGeom prst="rect">
            <a:avLst/>
          </a:prstGeom>
          <a:noFill/>
          <a:ln>
            <a:noFill/>
          </a:ln>
        </p:spPr>
      </p:pic>
      <p:sp>
        <p:nvSpPr>
          <p:cNvPr id="3707" name="Google Shape;3707;p174"/>
          <p:cNvSpPr txBox="1"/>
          <p:nvPr/>
        </p:nvSpPr>
        <p:spPr>
          <a:xfrm>
            <a:off x="912495" y="2344960"/>
            <a:ext cx="10367010" cy="1100045"/>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1400" b="1">
                <a:solidFill>
                  <a:srgbClr val="3A3838"/>
                </a:solidFill>
                <a:latin typeface="Open Sans"/>
                <a:ea typeface="Open Sans"/>
                <a:cs typeface="Open Sans"/>
                <a:sym typeface="Open Sans"/>
              </a:rPr>
              <a:t>Vapor:  </a:t>
            </a:r>
            <a:r>
              <a:rPr lang="es-ES" sz="1400">
                <a:solidFill>
                  <a:srgbClr val="3A3838"/>
                </a:solidFill>
                <a:latin typeface="Open Sans"/>
                <a:ea typeface="Open Sans"/>
                <a:cs typeface="Open Sans"/>
                <a:sym typeface="Open Sans"/>
              </a:rPr>
              <a:t>gas formado a partir de una sustancia sólida o líquida. Por ejemplo, vapor de mercurio, vapor de agua. El término gas se aplica a sustancias que se encuentran en este estado en su forma natural.</a:t>
            </a:r>
            <a:endParaRPr/>
          </a:p>
          <a:p>
            <a:pPr marL="0" marR="0" lvl="0" indent="0" algn="just" rtl="0">
              <a:lnSpc>
                <a:spcPct val="107000"/>
              </a:lnSpc>
              <a:spcBef>
                <a:spcPts val="800"/>
              </a:spcBef>
              <a:spcAft>
                <a:spcPts val="0"/>
              </a:spcAft>
              <a:buNone/>
            </a:pPr>
            <a:r>
              <a:rPr lang="es-ES" sz="1400" b="1">
                <a:solidFill>
                  <a:srgbClr val="3A3838"/>
                </a:solidFill>
                <a:latin typeface="Open Sans"/>
                <a:ea typeface="Open Sans"/>
                <a:cs typeface="Open Sans"/>
                <a:sym typeface="Open Sans"/>
              </a:rPr>
              <a:t>Volátil: </a:t>
            </a:r>
            <a:r>
              <a:rPr lang="es-ES" sz="1400">
                <a:solidFill>
                  <a:srgbClr val="3A3838"/>
                </a:solidFill>
                <a:latin typeface="Open Sans"/>
                <a:ea typeface="Open Sans"/>
                <a:cs typeface="Open Sans"/>
                <a:sym typeface="Open Sans"/>
              </a:rPr>
              <a:t>término que se aplica a un líquido que se evapora con facilidad. Los líquidos volátiles tienen alta presión de vapor. Por ejemplo, acetona, éter.</a:t>
            </a:r>
            <a:endParaRPr/>
          </a:p>
        </p:txBody>
      </p:sp>
      <p:sp>
        <p:nvSpPr>
          <p:cNvPr id="3708" name="Google Shape;3708;p174"/>
          <p:cNvSpPr txBox="1"/>
          <p:nvPr/>
        </p:nvSpPr>
        <p:spPr>
          <a:xfrm>
            <a:off x="4798209" y="5963047"/>
            <a:ext cx="25955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i="1">
                <a:solidFill>
                  <a:srgbClr val="2C538E"/>
                </a:solidFill>
                <a:latin typeface="Montserrat"/>
                <a:ea typeface="Montserrat"/>
                <a:cs typeface="Montserrat"/>
                <a:sym typeface="Montserrat"/>
              </a:rPr>
              <a:t>Haz clic para conocer cada uno</a:t>
            </a:r>
            <a:endParaRPr sz="1200" i="1">
              <a:solidFill>
                <a:srgbClr val="2C538E"/>
              </a:solidFill>
              <a:latin typeface="Montserrat"/>
              <a:ea typeface="Montserrat"/>
              <a:cs typeface="Montserrat"/>
              <a:sym typeface="Montserrat"/>
            </a:endParaRPr>
          </a:p>
        </p:txBody>
      </p:sp>
      <p:sp>
        <p:nvSpPr>
          <p:cNvPr id="3709" name="Google Shape;3709;p174"/>
          <p:cNvSpPr/>
          <p:nvPr/>
        </p:nvSpPr>
        <p:spPr>
          <a:xfrm>
            <a:off x="9644427" y="1429393"/>
            <a:ext cx="461311" cy="422267"/>
          </a:xfrm>
          <a:prstGeom prst="ellipse">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18" descr="Patrón de fondo&#10;&#10;Descripción generada automáticamente"/>
          <p:cNvPicPr preferRelativeResize="0"/>
          <p:nvPr/>
        </p:nvPicPr>
        <p:blipFill rotWithShape="1">
          <a:blip r:embed="rId3">
            <a:alphaModFix/>
          </a:blip>
          <a:srcRect/>
          <a:stretch/>
        </p:blipFill>
        <p:spPr>
          <a:xfrm>
            <a:off x="549571" y="2095921"/>
            <a:ext cx="6970688" cy="3582459"/>
          </a:xfrm>
          <a:prstGeom prst="rect">
            <a:avLst/>
          </a:prstGeom>
          <a:noFill/>
          <a:ln>
            <a:noFill/>
          </a:ln>
        </p:spPr>
      </p:pic>
      <p:sp>
        <p:nvSpPr>
          <p:cNvPr id="375" name="Google Shape;375;p18"/>
          <p:cNvSpPr/>
          <p:nvPr/>
        </p:nvSpPr>
        <p:spPr>
          <a:xfrm>
            <a:off x="487752" y="5558800"/>
            <a:ext cx="1684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pictograma.png</a:t>
            </a:r>
            <a:endParaRPr sz="1400">
              <a:solidFill>
                <a:schemeClr val="dk1"/>
              </a:solidFill>
              <a:latin typeface="Open Sans"/>
              <a:ea typeface="Open Sans"/>
              <a:cs typeface="Open Sans"/>
              <a:sym typeface="Open Sans"/>
            </a:endParaRPr>
          </a:p>
        </p:txBody>
      </p:sp>
      <p:sp>
        <p:nvSpPr>
          <p:cNvPr id="376" name="Google Shape;376;p18"/>
          <p:cNvSpPr txBox="1"/>
          <p:nvPr/>
        </p:nvSpPr>
        <p:spPr>
          <a:xfrm>
            <a:off x="549571" y="1176439"/>
            <a:ext cx="5199719"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Riesgos específicos:</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Pasa el mouse por cada uno para ver su descripción:</a:t>
            </a:r>
            <a:endParaRPr/>
          </a:p>
          <a:p>
            <a:pPr marL="0" marR="0" lvl="0" indent="0" algn="just" rtl="0">
              <a:spcBef>
                <a:spcPts val="0"/>
              </a:spcBef>
              <a:spcAft>
                <a:spcPts val="0"/>
              </a:spcAft>
              <a:buNone/>
            </a:pPr>
            <a:endParaRPr sz="1300" b="1">
              <a:solidFill>
                <a:srgbClr val="3A3838"/>
              </a:solidFill>
              <a:latin typeface="Calibri"/>
              <a:ea typeface="Calibri"/>
              <a:cs typeface="Calibri"/>
              <a:sym typeface="Calibri"/>
            </a:endParaRPr>
          </a:p>
        </p:txBody>
      </p:sp>
      <p:sp>
        <p:nvSpPr>
          <p:cNvPr id="377" name="Google Shape;377;p18"/>
          <p:cNvSpPr/>
          <p:nvPr/>
        </p:nvSpPr>
        <p:spPr>
          <a:xfrm rot="-2700000">
            <a:off x="2617757" y="2465443"/>
            <a:ext cx="1128341" cy="1131303"/>
          </a:xfrm>
          <a:prstGeom prst="roundRect">
            <a:avLst>
              <a:gd name="adj" fmla="val 16667"/>
            </a:avLst>
          </a:prstGeom>
          <a:solidFill>
            <a:schemeClr val="dk1">
              <a:alpha val="2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8" name="Google Shape;378;p18" descr="Icono&#10;&#10;Descripción generada automáticamente"/>
          <p:cNvPicPr preferRelativeResize="0"/>
          <p:nvPr/>
        </p:nvPicPr>
        <p:blipFill rotWithShape="1">
          <a:blip r:embed="rId4">
            <a:alphaModFix/>
          </a:blip>
          <a:srcRect/>
          <a:stretch/>
        </p:blipFill>
        <p:spPr>
          <a:xfrm>
            <a:off x="2825143" y="3333400"/>
            <a:ext cx="713567" cy="886204"/>
          </a:xfrm>
          <a:prstGeom prst="rect">
            <a:avLst/>
          </a:prstGeom>
          <a:noFill/>
          <a:ln>
            <a:noFill/>
          </a:ln>
        </p:spPr>
      </p:pic>
      <p:sp>
        <p:nvSpPr>
          <p:cNvPr id="379" name="Google Shape;379;p18"/>
          <p:cNvSpPr/>
          <p:nvPr/>
        </p:nvSpPr>
        <p:spPr>
          <a:xfrm>
            <a:off x="7613204" y="1783774"/>
            <a:ext cx="4306908" cy="2753936"/>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 name="Google Shape;380;p18"/>
          <p:cNvSpPr/>
          <p:nvPr/>
        </p:nvSpPr>
        <p:spPr>
          <a:xfrm>
            <a:off x="7520259" y="1473615"/>
            <a:ext cx="4492671" cy="458056"/>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INFLAMABLE</a:t>
            </a:r>
            <a:endParaRPr/>
          </a:p>
        </p:txBody>
      </p:sp>
      <p:sp>
        <p:nvSpPr>
          <p:cNvPr id="381" name="Google Shape;381;p18"/>
          <p:cNvSpPr txBox="1"/>
          <p:nvPr/>
        </p:nvSpPr>
        <p:spPr>
          <a:xfrm>
            <a:off x="7930398" y="2060739"/>
            <a:ext cx="3672392"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Es todo producto que por efecto de la llama o por aumento de la temperatura puede incendiarse. En algunas ocasiones y según las sustancias puede quemarse espontáneamente. </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Almacenar retirado de productos comburentes, aislado de fuentes de calor o chispas, con buena ventilación y dispuestos de tal manera que permitan una fácil evacuación en caso de incendio. También se deben ubicar en el sitio de almacenamiento los extintores adecuados, mantas y alarmas contra incendios.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19" descr="Patrón de fondo&#10;&#10;Descripción generada automáticamente"/>
          <p:cNvPicPr preferRelativeResize="0"/>
          <p:nvPr/>
        </p:nvPicPr>
        <p:blipFill rotWithShape="1">
          <a:blip r:embed="rId3">
            <a:alphaModFix/>
          </a:blip>
          <a:srcRect/>
          <a:stretch/>
        </p:blipFill>
        <p:spPr>
          <a:xfrm>
            <a:off x="549571" y="2095921"/>
            <a:ext cx="6970688" cy="3582459"/>
          </a:xfrm>
          <a:prstGeom prst="rect">
            <a:avLst/>
          </a:prstGeom>
          <a:noFill/>
          <a:ln>
            <a:noFill/>
          </a:ln>
        </p:spPr>
      </p:pic>
      <p:sp>
        <p:nvSpPr>
          <p:cNvPr id="388" name="Google Shape;388;p19"/>
          <p:cNvSpPr/>
          <p:nvPr/>
        </p:nvSpPr>
        <p:spPr>
          <a:xfrm>
            <a:off x="487751" y="5558800"/>
            <a:ext cx="1597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pictograma.png</a:t>
            </a:r>
            <a:endParaRPr sz="1400">
              <a:solidFill>
                <a:schemeClr val="dk1"/>
              </a:solidFill>
              <a:latin typeface="Open Sans"/>
              <a:ea typeface="Open Sans"/>
              <a:cs typeface="Open Sans"/>
              <a:sym typeface="Open Sans"/>
            </a:endParaRPr>
          </a:p>
        </p:txBody>
      </p:sp>
      <p:sp>
        <p:nvSpPr>
          <p:cNvPr id="389" name="Google Shape;389;p19"/>
          <p:cNvSpPr txBox="1"/>
          <p:nvPr/>
        </p:nvSpPr>
        <p:spPr>
          <a:xfrm>
            <a:off x="549571" y="1176439"/>
            <a:ext cx="5199719"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Riesgos específicos:</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Pasa el mouse por cada uno para ver su descripción:</a:t>
            </a:r>
            <a:endParaRPr/>
          </a:p>
          <a:p>
            <a:pPr marL="0" marR="0" lvl="0" indent="0" algn="just" rtl="0">
              <a:spcBef>
                <a:spcPts val="0"/>
              </a:spcBef>
              <a:spcAft>
                <a:spcPts val="0"/>
              </a:spcAft>
              <a:buNone/>
            </a:pPr>
            <a:endParaRPr sz="1300" b="1">
              <a:solidFill>
                <a:srgbClr val="3A3838"/>
              </a:solidFill>
              <a:latin typeface="Calibri"/>
              <a:ea typeface="Calibri"/>
              <a:cs typeface="Calibri"/>
              <a:sym typeface="Calibri"/>
            </a:endParaRPr>
          </a:p>
        </p:txBody>
      </p:sp>
      <p:sp>
        <p:nvSpPr>
          <p:cNvPr id="390" name="Google Shape;390;p19"/>
          <p:cNvSpPr/>
          <p:nvPr/>
        </p:nvSpPr>
        <p:spPr>
          <a:xfrm rot="-2700000">
            <a:off x="2671839" y="4210017"/>
            <a:ext cx="1128341" cy="1131303"/>
          </a:xfrm>
          <a:prstGeom prst="roundRect">
            <a:avLst>
              <a:gd name="adj" fmla="val 16667"/>
            </a:avLst>
          </a:prstGeom>
          <a:solidFill>
            <a:schemeClr val="dk1">
              <a:alpha val="2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1" name="Google Shape;391;p19" descr="Icono&#10;&#10;Descripción generada automáticamente"/>
          <p:cNvPicPr preferRelativeResize="0"/>
          <p:nvPr/>
        </p:nvPicPr>
        <p:blipFill rotWithShape="1">
          <a:blip r:embed="rId4">
            <a:alphaModFix/>
          </a:blip>
          <a:srcRect/>
          <a:stretch/>
        </p:blipFill>
        <p:spPr>
          <a:xfrm>
            <a:off x="2955250" y="5115692"/>
            <a:ext cx="713567" cy="886204"/>
          </a:xfrm>
          <a:prstGeom prst="rect">
            <a:avLst/>
          </a:prstGeom>
          <a:noFill/>
          <a:ln>
            <a:noFill/>
          </a:ln>
        </p:spPr>
      </p:pic>
      <p:sp>
        <p:nvSpPr>
          <p:cNvPr id="392" name="Google Shape;392;p19"/>
          <p:cNvSpPr/>
          <p:nvPr/>
        </p:nvSpPr>
        <p:spPr>
          <a:xfrm>
            <a:off x="7613204" y="1498023"/>
            <a:ext cx="4306908" cy="526297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19"/>
          <p:cNvSpPr/>
          <p:nvPr/>
        </p:nvSpPr>
        <p:spPr>
          <a:xfrm>
            <a:off x="7520259" y="1187865"/>
            <a:ext cx="4492671" cy="458056"/>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PELIGRO GRAVE PARA LA SALUD</a:t>
            </a:r>
            <a:endParaRPr/>
          </a:p>
        </p:txBody>
      </p:sp>
      <p:sp>
        <p:nvSpPr>
          <p:cNvPr id="394" name="Google Shape;394;p19"/>
          <p:cNvSpPr txBox="1"/>
          <p:nvPr/>
        </p:nvSpPr>
        <p:spPr>
          <a:xfrm>
            <a:off x="7812093" y="1763559"/>
            <a:ext cx="3909000" cy="5079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Los productos, sustancias y/o preparados no corrosivos que, al contacto breve, prolongado o repetido con la piel o las mucosas puedan causar una reacción inflamatoria.</a:t>
            </a:r>
            <a:endParaRPr/>
          </a:p>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Estas sustancias, al entrar en contacto con nuestro organismo producen molestias de menor relevancia, como ardor, inflamación, irritación, picazón o generar algunas alergias. También presentan un olor desagradable.</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Sensibilizante: ocasionan una reacción de hipersensibilidad.</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Carcinogénicos: ocasionan cáncer o incrementan su frecuencia. </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Mutagénicos: producen o aumentan las posibilidades de producir alteraciones en el material genético de las células.</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Teratógenos: producen alteración morfológica o funcional en el periodo postnatal. </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Tóxico para la reproducción:  afectan de forma negativa a la función o capacidad reproductora masculina o femenina.</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p:txBody>
      </p:sp>
      <p:cxnSp>
        <p:nvCxnSpPr>
          <p:cNvPr id="395" name="Google Shape;395;p19"/>
          <p:cNvCxnSpPr/>
          <p:nvPr/>
        </p:nvCxnSpPr>
        <p:spPr>
          <a:xfrm>
            <a:off x="11761470" y="2043002"/>
            <a:ext cx="0" cy="4286731"/>
          </a:xfrm>
          <a:prstGeom prst="straightConnector1">
            <a:avLst/>
          </a:prstGeom>
          <a:noFill/>
          <a:ln w="76200" cap="flat" cmpd="sng">
            <a:solidFill>
              <a:schemeClr val="dk1"/>
            </a:solidFill>
            <a:prstDash val="solid"/>
            <a:round/>
            <a:headEnd type="none" w="sm" len="sm"/>
            <a:tailEnd type="none" w="sm" len="sm"/>
          </a:ln>
        </p:spPr>
      </p:cxnSp>
      <p:pic>
        <p:nvPicPr>
          <p:cNvPr id="396" name="Google Shape;396;p19" descr="Icono&#10;&#10;Descripción generada automáticamente"/>
          <p:cNvPicPr preferRelativeResize="0"/>
          <p:nvPr/>
        </p:nvPicPr>
        <p:blipFill rotWithShape="1">
          <a:blip r:embed="rId4">
            <a:alphaModFix/>
          </a:blip>
          <a:srcRect/>
          <a:stretch/>
        </p:blipFill>
        <p:spPr>
          <a:xfrm>
            <a:off x="11506435" y="6176861"/>
            <a:ext cx="429317" cy="5331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p:nvPr/>
        </p:nvSpPr>
        <p:spPr>
          <a:xfrm>
            <a:off x="6619165" y="28552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8" name="Google Shape;98;p2" descr="Icono&#10;&#10;Descripción generada automáticamente"/>
          <p:cNvPicPr preferRelativeResize="0"/>
          <p:nvPr/>
        </p:nvPicPr>
        <p:blipFill rotWithShape="1">
          <a:blip r:embed="rId3">
            <a:alphaModFix/>
          </a:blip>
          <a:srcRect/>
          <a:stretch/>
        </p:blipFill>
        <p:spPr>
          <a:xfrm>
            <a:off x="7428362" y="1743062"/>
            <a:ext cx="530557" cy="658918"/>
          </a:xfrm>
          <a:prstGeom prst="rect">
            <a:avLst/>
          </a:prstGeom>
          <a:noFill/>
          <a:ln>
            <a:noFill/>
          </a:ln>
        </p:spPr>
      </p:pic>
      <p:grpSp>
        <p:nvGrpSpPr>
          <p:cNvPr id="99" name="Google Shape;99;p2"/>
          <p:cNvGrpSpPr/>
          <p:nvPr/>
        </p:nvGrpSpPr>
        <p:grpSpPr>
          <a:xfrm>
            <a:off x="6458340" y="1620577"/>
            <a:ext cx="1383741" cy="372489"/>
            <a:chOff x="4042" y="3636"/>
            <a:chExt cx="2925" cy="565"/>
          </a:xfrm>
        </p:grpSpPr>
        <p:cxnSp>
          <p:nvCxnSpPr>
            <p:cNvPr id="100" name="Google Shape;100;p2"/>
            <p:cNvCxnSpPr/>
            <p:nvPr/>
          </p:nvCxnSpPr>
          <p:spPr>
            <a:xfrm rot="10800000" flipH="1">
              <a:off x="4052" y="3636"/>
              <a:ext cx="2" cy="565"/>
            </a:xfrm>
            <a:prstGeom prst="straightConnector1">
              <a:avLst/>
            </a:prstGeom>
            <a:noFill/>
            <a:ln w="19050" cap="flat" cmpd="sng">
              <a:solidFill>
                <a:schemeClr val="accent1"/>
              </a:solidFill>
              <a:prstDash val="solid"/>
              <a:miter lim="800000"/>
              <a:headEnd type="none" w="sm" len="sm"/>
              <a:tailEnd type="none" w="sm" len="sm"/>
            </a:ln>
          </p:spPr>
        </p:cxnSp>
        <p:cxnSp>
          <p:nvCxnSpPr>
            <p:cNvPr id="101" name="Google Shape;101;p2"/>
            <p:cNvCxnSpPr/>
            <p:nvPr/>
          </p:nvCxnSpPr>
          <p:spPr>
            <a:xfrm>
              <a:off x="4042" y="3636"/>
              <a:ext cx="2925" cy="0"/>
            </a:xfrm>
            <a:prstGeom prst="straightConnector1">
              <a:avLst/>
            </a:prstGeom>
            <a:noFill/>
            <a:ln w="19050" cap="flat" cmpd="sng">
              <a:solidFill>
                <a:schemeClr val="accent1"/>
              </a:solidFill>
              <a:prstDash val="solid"/>
              <a:miter lim="800000"/>
              <a:headEnd type="none" w="sm" len="sm"/>
              <a:tailEnd type="none" w="sm" len="sm"/>
            </a:ln>
          </p:spPr>
        </p:cxnSp>
        <p:cxnSp>
          <p:nvCxnSpPr>
            <p:cNvPr id="102" name="Google Shape;102;p2"/>
            <p:cNvCxnSpPr/>
            <p:nvPr/>
          </p:nvCxnSpPr>
          <p:spPr>
            <a:xfrm>
              <a:off x="6952" y="3636"/>
              <a:ext cx="0" cy="540"/>
            </a:xfrm>
            <a:prstGeom prst="straightConnector1">
              <a:avLst/>
            </a:prstGeom>
            <a:noFill/>
            <a:ln w="19050" cap="flat" cmpd="sng">
              <a:solidFill>
                <a:schemeClr val="accent1"/>
              </a:solidFill>
              <a:prstDash val="solid"/>
              <a:miter lim="800000"/>
              <a:headEnd type="none" w="sm" len="sm"/>
              <a:tailEnd type="none" w="sm" len="sm"/>
            </a:ln>
          </p:spPr>
        </p:cxnSp>
      </p:grpSp>
      <p:sp>
        <p:nvSpPr>
          <p:cNvPr id="103" name="Google Shape;103;p2"/>
          <p:cNvSpPr txBox="1"/>
          <p:nvPr/>
        </p:nvSpPr>
        <p:spPr>
          <a:xfrm>
            <a:off x="6701552" y="1675931"/>
            <a:ext cx="105657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1A3255"/>
                </a:solidFill>
                <a:latin typeface="Calibri"/>
                <a:ea typeface="Calibri"/>
                <a:cs typeface="Calibri"/>
                <a:sym typeface="Calibri"/>
              </a:rPr>
              <a:t>Objetivo</a:t>
            </a:r>
            <a:endParaRPr/>
          </a:p>
        </p:txBody>
      </p:sp>
      <p:grpSp>
        <p:nvGrpSpPr>
          <p:cNvPr id="104" name="Google Shape;104;p2"/>
          <p:cNvGrpSpPr/>
          <p:nvPr/>
        </p:nvGrpSpPr>
        <p:grpSpPr>
          <a:xfrm>
            <a:off x="7967252" y="1620577"/>
            <a:ext cx="2076147" cy="372489"/>
            <a:chOff x="4042" y="3636"/>
            <a:chExt cx="2925" cy="565"/>
          </a:xfrm>
        </p:grpSpPr>
        <p:cxnSp>
          <p:nvCxnSpPr>
            <p:cNvPr id="105" name="Google Shape;105;p2"/>
            <p:cNvCxnSpPr/>
            <p:nvPr/>
          </p:nvCxnSpPr>
          <p:spPr>
            <a:xfrm rot="10800000" flipH="1">
              <a:off x="4052" y="3636"/>
              <a:ext cx="2" cy="565"/>
            </a:xfrm>
            <a:prstGeom prst="straightConnector1">
              <a:avLst/>
            </a:prstGeom>
            <a:noFill/>
            <a:ln w="19050" cap="flat" cmpd="sng">
              <a:solidFill>
                <a:schemeClr val="accent1"/>
              </a:solidFill>
              <a:prstDash val="solid"/>
              <a:miter lim="800000"/>
              <a:headEnd type="none" w="sm" len="sm"/>
              <a:tailEnd type="none" w="sm" len="sm"/>
            </a:ln>
          </p:spPr>
        </p:cxnSp>
        <p:cxnSp>
          <p:nvCxnSpPr>
            <p:cNvPr id="106" name="Google Shape;106;p2"/>
            <p:cNvCxnSpPr/>
            <p:nvPr/>
          </p:nvCxnSpPr>
          <p:spPr>
            <a:xfrm>
              <a:off x="4042" y="3636"/>
              <a:ext cx="2925" cy="0"/>
            </a:xfrm>
            <a:prstGeom prst="straightConnector1">
              <a:avLst/>
            </a:prstGeom>
            <a:noFill/>
            <a:ln w="19050" cap="flat" cmpd="sng">
              <a:solidFill>
                <a:schemeClr val="accent1"/>
              </a:solidFill>
              <a:prstDash val="solid"/>
              <a:miter lim="800000"/>
              <a:headEnd type="none" w="sm" len="sm"/>
              <a:tailEnd type="none" w="sm" len="sm"/>
            </a:ln>
          </p:spPr>
        </p:cxnSp>
        <p:cxnSp>
          <p:nvCxnSpPr>
            <p:cNvPr id="107" name="Google Shape;107;p2"/>
            <p:cNvCxnSpPr/>
            <p:nvPr/>
          </p:nvCxnSpPr>
          <p:spPr>
            <a:xfrm>
              <a:off x="6952" y="3636"/>
              <a:ext cx="0" cy="540"/>
            </a:xfrm>
            <a:prstGeom prst="straightConnector1">
              <a:avLst/>
            </a:prstGeom>
            <a:noFill/>
            <a:ln w="19050" cap="flat" cmpd="sng">
              <a:solidFill>
                <a:schemeClr val="accent1"/>
              </a:solidFill>
              <a:prstDash val="solid"/>
              <a:miter lim="800000"/>
              <a:headEnd type="none" w="sm" len="sm"/>
              <a:tailEnd type="none" w="sm" len="sm"/>
            </a:ln>
          </p:spPr>
        </p:cxnSp>
      </p:grpSp>
      <p:sp>
        <p:nvSpPr>
          <p:cNvPr id="108" name="Google Shape;108;p2"/>
          <p:cNvSpPr txBox="1"/>
          <p:nvPr/>
        </p:nvSpPr>
        <p:spPr>
          <a:xfrm>
            <a:off x="8066769" y="1675932"/>
            <a:ext cx="19659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1A3255"/>
                </a:solidFill>
                <a:latin typeface="Calibri"/>
                <a:ea typeface="Calibri"/>
                <a:cs typeface="Calibri"/>
                <a:sym typeface="Calibri"/>
              </a:rPr>
              <a:t>Contenido temático</a:t>
            </a:r>
            <a:endParaRPr/>
          </a:p>
        </p:txBody>
      </p:sp>
      <p:grpSp>
        <p:nvGrpSpPr>
          <p:cNvPr id="109" name="Google Shape;109;p2"/>
          <p:cNvGrpSpPr/>
          <p:nvPr/>
        </p:nvGrpSpPr>
        <p:grpSpPr>
          <a:xfrm>
            <a:off x="10164508" y="1608737"/>
            <a:ext cx="1570897" cy="372489"/>
            <a:chOff x="4042" y="3636"/>
            <a:chExt cx="2925" cy="565"/>
          </a:xfrm>
        </p:grpSpPr>
        <p:cxnSp>
          <p:nvCxnSpPr>
            <p:cNvPr id="110" name="Google Shape;110;p2"/>
            <p:cNvCxnSpPr/>
            <p:nvPr/>
          </p:nvCxnSpPr>
          <p:spPr>
            <a:xfrm rot="10800000" flipH="1">
              <a:off x="4052" y="3636"/>
              <a:ext cx="2" cy="565"/>
            </a:xfrm>
            <a:prstGeom prst="straightConnector1">
              <a:avLst/>
            </a:prstGeom>
            <a:noFill/>
            <a:ln w="19050" cap="flat" cmpd="sng">
              <a:solidFill>
                <a:schemeClr val="accent1"/>
              </a:solidFill>
              <a:prstDash val="solid"/>
              <a:miter lim="800000"/>
              <a:headEnd type="none" w="sm" len="sm"/>
              <a:tailEnd type="none" w="sm" len="sm"/>
            </a:ln>
          </p:spPr>
        </p:cxnSp>
        <p:cxnSp>
          <p:nvCxnSpPr>
            <p:cNvPr id="111" name="Google Shape;111;p2"/>
            <p:cNvCxnSpPr/>
            <p:nvPr/>
          </p:nvCxnSpPr>
          <p:spPr>
            <a:xfrm>
              <a:off x="4042" y="3636"/>
              <a:ext cx="2925" cy="0"/>
            </a:xfrm>
            <a:prstGeom prst="straightConnector1">
              <a:avLst/>
            </a:prstGeom>
            <a:noFill/>
            <a:ln w="19050" cap="flat" cmpd="sng">
              <a:solidFill>
                <a:schemeClr val="accent1"/>
              </a:solidFill>
              <a:prstDash val="solid"/>
              <a:miter lim="800000"/>
              <a:headEnd type="none" w="sm" len="sm"/>
              <a:tailEnd type="none" w="sm" len="sm"/>
            </a:ln>
          </p:spPr>
        </p:cxnSp>
        <p:cxnSp>
          <p:nvCxnSpPr>
            <p:cNvPr id="112" name="Google Shape;112;p2"/>
            <p:cNvCxnSpPr/>
            <p:nvPr/>
          </p:nvCxnSpPr>
          <p:spPr>
            <a:xfrm>
              <a:off x="6952" y="3636"/>
              <a:ext cx="0" cy="540"/>
            </a:xfrm>
            <a:prstGeom prst="straightConnector1">
              <a:avLst/>
            </a:prstGeom>
            <a:noFill/>
            <a:ln w="19050" cap="flat" cmpd="sng">
              <a:solidFill>
                <a:schemeClr val="accent1"/>
              </a:solidFill>
              <a:prstDash val="solid"/>
              <a:miter lim="800000"/>
              <a:headEnd type="none" w="sm" len="sm"/>
              <a:tailEnd type="none" w="sm" len="sm"/>
            </a:ln>
          </p:spPr>
        </p:cxnSp>
      </p:grpSp>
      <p:sp>
        <p:nvSpPr>
          <p:cNvPr id="113" name="Google Shape;113;p2"/>
          <p:cNvSpPr txBox="1"/>
          <p:nvPr/>
        </p:nvSpPr>
        <p:spPr>
          <a:xfrm>
            <a:off x="10313461" y="1685289"/>
            <a:ext cx="12729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1A3255"/>
                </a:solidFill>
                <a:latin typeface="Calibri"/>
                <a:ea typeface="Calibri"/>
                <a:cs typeface="Calibri"/>
                <a:sym typeface="Calibri"/>
              </a:rPr>
              <a:t>Metodología</a:t>
            </a:r>
            <a:endParaRPr/>
          </a:p>
        </p:txBody>
      </p:sp>
      <p:pic>
        <p:nvPicPr>
          <p:cNvPr id="114" name="Google Shape;114;p2" descr="Imagen que contiene Gráfico de embudo&#10;&#10;Descripción generada automáticamente"/>
          <p:cNvPicPr preferRelativeResize="0"/>
          <p:nvPr/>
        </p:nvPicPr>
        <p:blipFill rotWithShape="1">
          <a:blip r:embed="rId4">
            <a:alphaModFix/>
          </a:blip>
          <a:srcRect/>
          <a:stretch/>
        </p:blipFill>
        <p:spPr>
          <a:xfrm>
            <a:off x="8742333" y="1164827"/>
            <a:ext cx="512221" cy="512221"/>
          </a:xfrm>
          <a:prstGeom prst="rect">
            <a:avLst/>
          </a:prstGeom>
          <a:noFill/>
          <a:ln>
            <a:noFill/>
          </a:ln>
        </p:spPr>
      </p:pic>
      <p:pic>
        <p:nvPicPr>
          <p:cNvPr id="115" name="Google Shape;115;p2" descr="Icono&#10;&#10;Descripción generada automáticamente"/>
          <p:cNvPicPr preferRelativeResize="0"/>
          <p:nvPr/>
        </p:nvPicPr>
        <p:blipFill rotWithShape="1">
          <a:blip r:embed="rId5">
            <a:alphaModFix/>
          </a:blip>
          <a:srcRect/>
          <a:stretch/>
        </p:blipFill>
        <p:spPr>
          <a:xfrm>
            <a:off x="10767574" y="1173067"/>
            <a:ext cx="512222" cy="512222"/>
          </a:xfrm>
          <a:prstGeom prst="rect">
            <a:avLst/>
          </a:prstGeom>
          <a:noFill/>
          <a:ln>
            <a:noFill/>
          </a:ln>
        </p:spPr>
      </p:pic>
      <p:pic>
        <p:nvPicPr>
          <p:cNvPr id="116" name="Google Shape;116;p2" descr="Icono&#10;&#10;Descripción generada automáticamente"/>
          <p:cNvPicPr preferRelativeResize="0"/>
          <p:nvPr/>
        </p:nvPicPr>
        <p:blipFill rotWithShape="1">
          <a:blip r:embed="rId6">
            <a:alphaModFix/>
          </a:blip>
          <a:srcRect/>
          <a:stretch/>
        </p:blipFill>
        <p:spPr>
          <a:xfrm>
            <a:off x="6899386" y="1155316"/>
            <a:ext cx="520615" cy="520615"/>
          </a:xfrm>
          <a:prstGeom prst="rect">
            <a:avLst/>
          </a:prstGeom>
          <a:noFill/>
          <a:ln>
            <a:noFill/>
          </a:ln>
        </p:spPr>
      </p:pic>
      <p:sp>
        <p:nvSpPr>
          <p:cNvPr id="117" name="Google Shape;117;p2"/>
          <p:cNvSpPr txBox="1"/>
          <p:nvPr/>
        </p:nvSpPr>
        <p:spPr>
          <a:xfrm>
            <a:off x="6992203" y="3429000"/>
            <a:ext cx="4362450" cy="19236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3A3838"/>
                </a:solidFill>
                <a:latin typeface="Open Sans"/>
                <a:ea typeface="Open Sans"/>
                <a:cs typeface="Open Sans"/>
                <a:sym typeface="Open Sans"/>
              </a:rPr>
              <a:t>Objetivo:</a:t>
            </a:r>
            <a:endParaRPr/>
          </a:p>
          <a:p>
            <a:pPr marL="0" marR="0" lvl="0" indent="0" algn="just" rtl="0">
              <a:spcBef>
                <a:spcPts val="0"/>
              </a:spcBef>
              <a:spcAft>
                <a:spcPts val="0"/>
              </a:spcAft>
              <a:buNone/>
            </a:pPr>
            <a:r>
              <a:rPr lang="es-ES" sz="1500">
                <a:solidFill>
                  <a:srgbClr val="3A3838"/>
                </a:solidFill>
                <a:latin typeface="Open Sans"/>
                <a:ea typeface="Open Sans"/>
                <a:cs typeface="Open Sans"/>
                <a:sym typeface="Open Sans"/>
              </a:rPr>
              <a:t>Reconocer e identificar los elementos necesarios para el manejo de sustancias químicas, la identificación de etiquetas y pictogramas de seguridad para el correcto almacenamiento de productos químicos, al igual que las medidas de intervención básicas en caso de accidente, tipos de extintores y manejo de residuos. </a:t>
            </a:r>
            <a:endParaRPr/>
          </a:p>
        </p:txBody>
      </p:sp>
      <p:pic>
        <p:nvPicPr>
          <p:cNvPr id="118" name="Google Shape;118;p2" descr="Imagen que contiene Diagrama, Dibujo de ingeniería&#10;&#10;Descripción generada automáticamente"/>
          <p:cNvPicPr preferRelativeResize="0"/>
          <p:nvPr/>
        </p:nvPicPr>
        <p:blipFill rotWithShape="1">
          <a:blip r:embed="rId7">
            <a:alphaModFix/>
          </a:blip>
          <a:srcRect/>
          <a:stretch/>
        </p:blipFill>
        <p:spPr>
          <a:xfrm>
            <a:off x="612775" y="1188720"/>
            <a:ext cx="5645950" cy="44805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20" descr="Patrón de fondo&#10;&#10;Descripción generada automáticamente"/>
          <p:cNvPicPr preferRelativeResize="0"/>
          <p:nvPr/>
        </p:nvPicPr>
        <p:blipFill rotWithShape="1">
          <a:blip r:embed="rId3">
            <a:alphaModFix/>
          </a:blip>
          <a:srcRect/>
          <a:stretch/>
        </p:blipFill>
        <p:spPr>
          <a:xfrm>
            <a:off x="549571" y="2095921"/>
            <a:ext cx="6970688" cy="3582459"/>
          </a:xfrm>
          <a:prstGeom prst="rect">
            <a:avLst/>
          </a:prstGeom>
          <a:noFill/>
          <a:ln>
            <a:noFill/>
          </a:ln>
        </p:spPr>
      </p:pic>
      <p:sp>
        <p:nvSpPr>
          <p:cNvPr id="403" name="Google Shape;403;p20"/>
          <p:cNvSpPr/>
          <p:nvPr/>
        </p:nvSpPr>
        <p:spPr>
          <a:xfrm>
            <a:off x="487751" y="5558800"/>
            <a:ext cx="1597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pictograma.png</a:t>
            </a:r>
            <a:endParaRPr sz="1400">
              <a:solidFill>
                <a:schemeClr val="dk1"/>
              </a:solidFill>
              <a:latin typeface="Open Sans"/>
              <a:ea typeface="Open Sans"/>
              <a:cs typeface="Open Sans"/>
              <a:sym typeface="Open Sans"/>
            </a:endParaRPr>
          </a:p>
        </p:txBody>
      </p:sp>
      <p:sp>
        <p:nvSpPr>
          <p:cNvPr id="404" name="Google Shape;404;p20"/>
          <p:cNvSpPr txBox="1"/>
          <p:nvPr/>
        </p:nvSpPr>
        <p:spPr>
          <a:xfrm>
            <a:off x="549571" y="1176439"/>
            <a:ext cx="5199719"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Riesgos específicos:</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Pasa el mouse por cada uno para ver su descripción:</a:t>
            </a:r>
            <a:endParaRPr/>
          </a:p>
          <a:p>
            <a:pPr marL="0" marR="0" lvl="0" indent="0" algn="just" rtl="0">
              <a:spcBef>
                <a:spcPts val="0"/>
              </a:spcBef>
              <a:spcAft>
                <a:spcPts val="0"/>
              </a:spcAft>
              <a:buNone/>
            </a:pPr>
            <a:endParaRPr sz="1300" b="1">
              <a:solidFill>
                <a:srgbClr val="3A3838"/>
              </a:solidFill>
              <a:latin typeface="Calibri"/>
              <a:ea typeface="Calibri"/>
              <a:cs typeface="Calibri"/>
              <a:sym typeface="Calibri"/>
            </a:endParaRPr>
          </a:p>
        </p:txBody>
      </p:sp>
      <p:sp>
        <p:nvSpPr>
          <p:cNvPr id="405" name="Google Shape;405;p20"/>
          <p:cNvSpPr/>
          <p:nvPr/>
        </p:nvSpPr>
        <p:spPr>
          <a:xfrm rot="-2700000">
            <a:off x="3546767" y="3321498"/>
            <a:ext cx="1128341" cy="1131303"/>
          </a:xfrm>
          <a:prstGeom prst="roundRect">
            <a:avLst>
              <a:gd name="adj" fmla="val 16667"/>
            </a:avLst>
          </a:prstGeom>
          <a:solidFill>
            <a:schemeClr val="dk1">
              <a:alpha val="2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06" name="Google Shape;406;p20" descr="Icono&#10;&#10;Descripción generada automáticamente"/>
          <p:cNvPicPr preferRelativeResize="0"/>
          <p:nvPr/>
        </p:nvPicPr>
        <p:blipFill rotWithShape="1">
          <a:blip r:embed="rId4">
            <a:alphaModFix/>
          </a:blip>
          <a:srcRect/>
          <a:stretch/>
        </p:blipFill>
        <p:spPr>
          <a:xfrm>
            <a:off x="3754153" y="4220231"/>
            <a:ext cx="713567" cy="886204"/>
          </a:xfrm>
          <a:prstGeom prst="rect">
            <a:avLst/>
          </a:prstGeom>
          <a:noFill/>
          <a:ln>
            <a:noFill/>
          </a:ln>
        </p:spPr>
      </p:pic>
      <p:sp>
        <p:nvSpPr>
          <p:cNvPr id="407" name="Google Shape;407;p20"/>
          <p:cNvSpPr/>
          <p:nvPr/>
        </p:nvSpPr>
        <p:spPr>
          <a:xfrm>
            <a:off x="7613204" y="1783774"/>
            <a:ext cx="4306908" cy="4159826"/>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20"/>
          <p:cNvSpPr/>
          <p:nvPr/>
        </p:nvSpPr>
        <p:spPr>
          <a:xfrm>
            <a:off x="7520259" y="1473615"/>
            <a:ext cx="4492671" cy="458056"/>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TÓXICOS</a:t>
            </a:r>
            <a:endParaRPr/>
          </a:p>
        </p:txBody>
      </p:sp>
      <p:sp>
        <p:nvSpPr>
          <p:cNvPr id="409" name="Google Shape;409;p20"/>
          <p:cNvSpPr txBox="1"/>
          <p:nvPr/>
        </p:nvSpPr>
        <p:spPr>
          <a:xfrm>
            <a:off x="7795260" y="2015019"/>
            <a:ext cx="3909000" cy="3047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Sustancias o preparados que pueden producir daños graves a la salud o provocar la muerte al ser ingeridos, entrar en contacto con la piel en muy pequeña cantidad, o al ser inhalados.</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Para la manipulación de estos productos, se debe:</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171450" marR="0" lvl="0" indent="-171450" algn="just" rtl="0">
              <a:spcBef>
                <a:spcPts val="0"/>
              </a:spcBef>
              <a:spcAft>
                <a:spcPts val="0"/>
              </a:spcAft>
              <a:buClr>
                <a:schemeClr val="dk1"/>
              </a:buClr>
              <a:buSzPts val="1200"/>
              <a:buFont typeface="Arial"/>
              <a:buChar char="•"/>
            </a:pPr>
            <a:r>
              <a:rPr lang="es-ES" sz="1200">
                <a:solidFill>
                  <a:schemeClr val="dk1"/>
                </a:solidFill>
                <a:latin typeface="Open Sans"/>
                <a:ea typeface="Open Sans"/>
                <a:cs typeface="Open Sans"/>
                <a:sym typeface="Open Sans"/>
              </a:rPr>
              <a:t>Utilizar guantes, bata, careta para vapores o polvos, gafas y zapatos adecuados y después de manipularlos se deben lavar muy bien las manos. </a:t>
            </a:r>
            <a:endParaRPr/>
          </a:p>
          <a:p>
            <a:pPr marL="171450" marR="0" lvl="0" indent="-95250" algn="just" rtl="0">
              <a:spcBef>
                <a:spcPts val="0"/>
              </a:spcBef>
              <a:spcAft>
                <a:spcPts val="0"/>
              </a:spcAft>
              <a:buClr>
                <a:schemeClr val="dk1"/>
              </a:buClr>
              <a:buSzPts val="1200"/>
              <a:buFont typeface="Arial"/>
              <a:buNone/>
            </a:pPr>
            <a:endParaRPr sz="1200">
              <a:solidFill>
                <a:schemeClr val="dk1"/>
              </a:solidFill>
              <a:latin typeface="Open Sans"/>
              <a:ea typeface="Open Sans"/>
              <a:cs typeface="Open Sans"/>
              <a:sym typeface="Open Sans"/>
            </a:endParaRPr>
          </a:p>
          <a:p>
            <a:pPr marL="171450" marR="0" lvl="0" indent="-171450" algn="just" rtl="0">
              <a:spcBef>
                <a:spcPts val="0"/>
              </a:spcBef>
              <a:spcAft>
                <a:spcPts val="0"/>
              </a:spcAft>
              <a:buClr>
                <a:schemeClr val="dk1"/>
              </a:buClr>
              <a:buSzPts val="1200"/>
              <a:buFont typeface="Arial"/>
              <a:buChar char="•"/>
            </a:pPr>
            <a:r>
              <a:rPr lang="es-ES" sz="1200">
                <a:solidFill>
                  <a:schemeClr val="dk1"/>
                </a:solidFill>
                <a:latin typeface="Open Sans"/>
                <a:ea typeface="Open Sans"/>
                <a:cs typeface="Open Sans"/>
                <a:sym typeface="Open Sans"/>
              </a:rPr>
              <a:t>El sitio de almacenamiento de productos tóxicos debe tener teléfono, ducha, botiquín y listado de los centros médicos más cercanos, y de ninguna manera debe ser trabajado por personas solas.</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21" descr="Patrón de fondo&#10;&#10;Descripción generada automáticamente"/>
          <p:cNvPicPr preferRelativeResize="0"/>
          <p:nvPr/>
        </p:nvPicPr>
        <p:blipFill rotWithShape="1">
          <a:blip r:embed="rId3">
            <a:alphaModFix/>
          </a:blip>
          <a:srcRect/>
          <a:stretch/>
        </p:blipFill>
        <p:spPr>
          <a:xfrm>
            <a:off x="549571" y="2095921"/>
            <a:ext cx="6970688" cy="3582459"/>
          </a:xfrm>
          <a:prstGeom prst="rect">
            <a:avLst/>
          </a:prstGeom>
          <a:noFill/>
          <a:ln>
            <a:noFill/>
          </a:ln>
        </p:spPr>
      </p:pic>
      <p:sp>
        <p:nvSpPr>
          <p:cNvPr id="416" name="Google Shape;416;p21"/>
          <p:cNvSpPr/>
          <p:nvPr/>
        </p:nvSpPr>
        <p:spPr>
          <a:xfrm>
            <a:off x="487752" y="5558800"/>
            <a:ext cx="17109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pictograma.png</a:t>
            </a:r>
            <a:endParaRPr sz="1400">
              <a:solidFill>
                <a:schemeClr val="dk1"/>
              </a:solidFill>
              <a:latin typeface="Open Sans"/>
              <a:ea typeface="Open Sans"/>
              <a:cs typeface="Open Sans"/>
              <a:sym typeface="Open Sans"/>
            </a:endParaRPr>
          </a:p>
        </p:txBody>
      </p:sp>
      <p:sp>
        <p:nvSpPr>
          <p:cNvPr id="417" name="Google Shape;417;p21"/>
          <p:cNvSpPr txBox="1"/>
          <p:nvPr/>
        </p:nvSpPr>
        <p:spPr>
          <a:xfrm>
            <a:off x="549571" y="1176439"/>
            <a:ext cx="5199719"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Riesgos específicos:</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Pasa el mouse por cada uno para ver su descripción:</a:t>
            </a:r>
            <a:endParaRPr/>
          </a:p>
          <a:p>
            <a:pPr marL="0" marR="0" lvl="0" indent="0" algn="just" rtl="0">
              <a:spcBef>
                <a:spcPts val="0"/>
              </a:spcBef>
              <a:spcAft>
                <a:spcPts val="0"/>
              </a:spcAft>
              <a:buNone/>
            </a:pPr>
            <a:endParaRPr sz="1300" b="1">
              <a:solidFill>
                <a:srgbClr val="3A3838"/>
              </a:solidFill>
              <a:latin typeface="Calibri"/>
              <a:ea typeface="Calibri"/>
              <a:cs typeface="Calibri"/>
              <a:sym typeface="Calibri"/>
            </a:endParaRPr>
          </a:p>
        </p:txBody>
      </p:sp>
      <p:sp>
        <p:nvSpPr>
          <p:cNvPr id="418" name="Google Shape;418;p21"/>
          <p:cNvSpPr/>
          <p:nvPr/>
        </p:nvSpPr>
        <p:spPr>
          <a:xfrm rot="-2700000">
            <a:off x="4345671" y="2419723"/>
            <a:ext cx="1128341" cy="1131303"/>
          </a:xfrm>
          <a:prstGeom prst="roundRect">
            <a:avLst>
              <a:gd name="adj" fmla="val 16667"/>
            </a:avLst>
          </a:prstGeom>
          <a:solidFill>
            <a:schemeClr val="dk1">
              <a:alpha val="2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9" name="Google Shape;419;p21" descr="Icono&#10;&#10;Descripción generada automáticamente"/>
          <p:cNvPicPr preferRelativeResize="0"/>
          <p:nvPr/>
        </p:nvPicPr>
        <p:blipFill rotWithShape="1">
          <a:blip r:embed="rId4">
            <a:alphaModFix/>
          </a:blip>
          <a:srcRect/>
          <a:stretch/>
        </p:blipFill>
        <p:spPr>
          <a:xfrm>
            <a:off x="4553057" y="3193091"/>
            <a:ext cx="713567" cy="886204"/>
          </a:xfrm>
          <a:prstGeom prst="rect">
            <a:avLst/>
          </a:prstGeom>
          <a:noFill/>
          <a:ln>
            <a:noFill/>
          </a:ln>
        </p:spPr>
      </p:pic>
      <p:sp>
        <p:nvSpPr>
          <p:cNvPr id="420" name="Google Shape;420;p21"/>
          <p:cNvSpPr/>
          <p:nvPr/>
        </p:nvSpPr>
        <p:spPr>
          <a:xfrm>
            <a:off x="7613204" y="1783774"/>
            <a:ext cx="4306908" cy="2925386"/>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1" name="Google Shape;421;p21"/>
          <p:cNvSpPr/>
          <p:nvPr/>
        </p:nvSpPr>
        <p:spPr>
          <a:xfrm>
            <a:off x="7520259" y="1473615"/>
            <a:ext cx="4492671" cy="458056"/>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COMBURENTE</a:t>
            </a:r>
            <a:endParaRPr/>
          </a:p>
        </p:txBody>
      </p:sp>
      <p:sp>
        <p:nvSpPr>
          <p:cNvPr id="422" name="Google Shape;422;p21"/>
          <p:cNvSpPr txBox="1"/>
          <p:nvPr/>
        </p:nvSpPr>
        <p:spPr>
          <a:xfrm>
            <a:off x="7812093" y="2226123"/>
            <a:ext cx="3909000" cy="1938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Sustancia que no es necesariamente combustible, pero que puede por el desprendimiento de oxígeno, provocar o contribuir a la combustión de otro elemento.</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Se recomienda:</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171450" marR="0" lvl="0" indent="-171450" algn="just" rtl="0">
              <a:spcBef>
                <a:spcPts val="0"/>
              </a:spcBef>
              <a:spcAft>
                <a:spcPts val="0"/>
              </a:spcAft>
              <a:buClr>
                <a:schemeClr val="dk1"/>
              </a:buClr>
              <a:buSzPts val="1200"/>
              <a:buFont typeface="Arial"/>
              <a:buChar char="•"/>
            </a:pPr>
            <a:r>
              <a:rPr lang="es-ES" sz="1200">
                <a:solidFill>
                  <a:schemeClr val="dk1"/>
                </a:solidFill>
                <a:latin typeface="Open Sans"/>
                <a:ea typeface="Open Sans"/>
                <a:cs typeface="Open Sans"/>
                <a:sym typeface="Open Sans"/>
              </a:rPr>
              <a:t>Almacenar lejos de sustancias combustibles.</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22" descr="Patrón de fondo&#10;&#10;Descripción generada automáticamente"/>
          <p:cNvPicPr preferRelativeResize="0"/>
          <p:nvPr/>
        </p:nvPicPr>
        <p:blipFill rotWithShape="1">
          <a:blip r:embed="rId3">
            <a:alphaModFix/>
          </a:blip>
          <a:srcRect/>
          <a:stretch/>
        </p:blipFill>
        <p:spPr>
          <a:xfrm>
            <a:off x="549571" y="2095921"/>
            <a:ext cx="6970688" cy="3582459"/>
          </a:xfrm>
          <a:prstGeom prst="rect">
            <a:avLst/>
          </a:prstGeom>
          <a:noFill/>
          <a:ln>
            <a:noFill/>
          </a:ln>
        </p:spPr>
      </p:pic>
      <p:sp>
        <p:nvSpPr>
          <p:cNvPr id="429" name="Google Shape;429;p22"/>
          <p:cNvSpPr/>
          <p:nvPr/>
        </p:nvSpPr>
        <p:spPr>
          <a:xfrm>
            <a:off x="487751" y="5558800"/>
            <a:ext cx="1597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pictograma.png</a:t>
            </a:r>
            <a:endParaRPr sz="1400">
              <a:solidFill>
                <a:schemeClr val="dk1"/>
              </a:solidFill>
              <a:latin typeface="Open Sans"/>
              <a:ea typeface="Open Sans"/>
              <a:cs typeface="Open Sans"/>
              <a:sym typeface="Open Sans"/>
            </a:endParaRPr>
          </a:p>
        </p:txBody>
      </p:sp>
      <p:sp>
        <p:nvSpPr>
          <p:cNvPr id="430" name="Google Shape;430;p22"/>
          <p:cNvSpPr txBox="1"/>
          <p:nvPr/>
        </p:nvSpPr>
        <p:spPr>
          <a:xfrm>
            <a:off x="549571" y="1176439"/>
            <a:ext cx="5199719"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Riesgos específicos:</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Pasa el mouse por cada uno para ver su descripción:</a:t>
            </a:r>
            <a:endParaRPr/>
          </a:p>
          <a:p>
            <a:pPr marL="0" marR="0" lvl="0" indent="0" algn="just" rtl="0">
              <a:spcBef>
                <a:spcPts val="0"/>
              </a:spcBef>
              <a:spcAft>
                <a:spcPts val="0"/>
              </a:spcAft>
              <a:buNone/>
            </a:pPr>
            <a:endParaRPr sz="1300" b="1">
              <a:solidFill>
                <a:srgbClr val="3A3838"/>
              </a:solidFill>
              <a:latin typeface="Calibri"/>
              <a:ea typeface="Calibri"/>
              <a:cs typeface="Calibri"/>
              <a:sym typeface="Calibri"/>
            </a:endParaRPr>
          </a:p>
        </p:txBody>
      </p:sp>
      <p:sp>
        <p:nvSpPr>
          <p:cNvPr id="431" name="Google Shape;431;p22"/>
          <p:cNvSpPr/>
          <p:nvPr/>
        </p:nvSpPr>
        <p:spPr>
          <a:xfrm rot="-2700000">
            <a:off x="4386215" y="4140245"/>
            <a:ext cx="1128341" cy="1131303"/>
          </a:xfrm>
          <a:prstGeom prst="roundRect">
            <a:avLst>
              <a:gd name="adj" fmla="val 16667"/>
            </a:avLst>
          </a:prstGeom>
          <a:solidFill>
            <a:schemeClr val="dk1">
              <a:alpha val="2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2" name="Google Shape;432;p22" descr="Icono&#10;&#10;Descripción generada automáticamente"/>
          <p:cNvPicPr preferRelativeResize="0"/>
          <p:nvPr/>
        </p:nvPicPr>
        <p:blipFill rotWithShape="1">
          <a:blip r:embed="rId4">
            <a:alphaModFix/>
          </a:blip>
          <a:srcRect/>
          <a:stretch/>
        </p:blipFill>
        <p:spPr>
          <a:xfrm>
            <a:off x="4783695" y="5019161"/>
            <a:ext cx="713567" cy="886204"/>
          </a:xfrm>
          <a:prstGeom prst="rect">
            <a:avLst/>
          </a:prstGeom>
          <a:noFill/>
          <a:ln>
            <a:noFill/>
          </a:ln>
        </p:spPr>
      </p:pic>
      <p:sp>
        <p:nvSpPr>
          <p:cNvPr id="433" name="Google Shape;433;p22"/>
          <p:cNvSpPr/>
          <p:nvPr/>
        </p:nvSpPr>
        <p:spPr>
          <a:xfrm>
            <a:off x="7613204" y="1772343"/>
            <a:ext cx="4306908" cy="4586841"/>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 name="Google Shape;434;p22"/>
          <p:cNvSpPr/>
          <p:nvPr/>
        </p:nvSpPr>
        <p:spPr>
          <a:xfrm>
            <a:off x="7520259" y="1462185"/>
            <a:ext cx="4492671" cy="458056"/>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EFECTOS SOBRE EL MEDIO AMBIENTE</a:t>
            </a:r>
            <a:endParaRPr/>
          </a:p>
        </p:txBody>
      </p:sp>
      <p:sp>
        <p:nvSpPr>
          <p:cNvPr id="435" name="Google Shape;435;p22"/>
          <p:cNvSpPr txBox="1"/>
          <p:nvPr/>
        </p:nvSpPr>
        <p:spPr>
          <a:xfrm>
            <a:off x="7812093" y="2019535"/>
            <a:ext cx="3909001" cy="43396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Dentro de los peligros para el medio ambiente están, la malignidad para los seres vivos, la posible capacidad de contaminar el agua, la atmósfera o el suelo. Son especialmente preocupantes las sustancias que son perdurables y bioacumulativas.</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b="1">
                <a:solidFill>
                  <a:schemeClr val="dk1"/>
                </a:solidFill>
                <a:latin typeface="Open Sans"/>
                <a:ea typeface="Open Sans"/>
                <a:cs typeface="Open Sans"/>
                <a:sym typeface="Open Sans"/>
              </a:rPr>
              <a:t>Ecotóxicas: </a:t>
            </a:r>
            <a:r>
              <a:rPr lang="es-ES" sz="1200">
                <a:solidFill>
                  <a:schemeClr val="dk1"/>
                </a:solidFill>
                <a:latin typeface="Open Sans"/>
                <a:ea typeface="Open Sans"/>
                <a:cs typeface="Open Sans"/>
                <a:sym typeface="Open Sans"/>
              </a:rPr>
              <a:t>tóxicas para los seres vivos.</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b="1">
                <a:solidFill>
                  <a:schemeClr val="dk1"/>
                </a:solidFill>
                <a:latin typeface="Open Sans"/>
                <a:ea typeface="Open Sans"/>
                <a:cs typeface="Open Sans"/>
                <a:sym typeface="Open Sans"/>
              </a:rPr>
              <a:t>Contaminantes del agua: </a:t>
            </a:r>
            <a:r>
              <a:rPr lang="es-ES" sz="1200">
                <a:solidFill>
                  <a:schemeClr val="dk1"/>
                </a:solidFill>
                <a:latin typeface="Open Sans"/>
                <a:ea typeface="Open Sans"/>
                <a:cs typeface="Open Sans"/>
                <a:sym typeface="Open Sans"/>
              </a:rPr>
              <a:t>favorecen el crecimiento excesivo de algas o plantas dificultando la vida.</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b="1">
                <a:solidFill>
                  <a:schemeClr val="dk1"/>
                </a:solidFill>
                <a:latin typeface="Open Sans"/>
                <a:ea typeface="Open Sans"/>
                <a:cs typeface="Open Sans"/>
                <a:sym typeface="Open Sans"/>
              </a:rPr>
              <a:t>Contaminantes atmosféricos: </a:t>
            </a:r>
            <a:r>
              <a:rPr lang="es-ES" sz="1200">
                <a:solidFill>
                  <a:schemeClr val="dk1"/>
                </a:solidFill>
                <a:latin typeface="Open Sans"/>
                <a:ea typeface="Open Sans"/>
                <a:cs typeface="Open Sans"/>
                <a:sym typeface="Open Sans"/>
              </a:rPr>
              <a:t>forman las nieblas de ciudades y zonas industriales.</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b="1">
                <a:solidFill>
                  <a:schemeClr val="dk1"/>
                </a:solidFill>
                <a:latin typeface="Open Sans"/>
                <a:ea typeface="Open Sans"/>
                <a:cs typeface="Open Sans"/>
                <a:sym typeface="Open Sans"/>
              </a:rPr>
              <a:t>Persistente: </a:t>
            </a:r>
            <a:r>
              <a:rPr lang="es-ES" sz="1200">
                <a:solidFill>
                  <a:schemeClr val="dk1"/>
                </a:solidFill>
                <a:latin typeface="Open Sans"/>
                <a:ea typeface="Open Sans"/>
                <a:cs typeface="Open Sans"/>
                <a:sym typeface="Open Sans"/>
              </a:rPr>
              <a:t>no se degrada fácilmente y permanecen en el agua o suelo durante años generando una amenaza para la salud.</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200" b="1">
                <a:solidFill>
                  <a:schemeClr val="dk1"/>
                </a:solidFill>
                <a:latin typeface="Open Sans"/>
                <a:ea typeface="Open Sans"/>
                <a:cs typeface="Open Sans"/>
                <a:sym typeface="Open Sans"/>
              </a:rPr>
              <a:t>Bioacumulativas: </a:t>
            </a:r>
            <a:r>
              <a:rPr lang="es-ES" sz="1200">
                <a:solidFill>
                  <a:schemeClr val="dk1"/>
                </a:solidFill>
                <a:latin typeface="Open Sans"/>
                <a:ea typeface="Open Sans"/>
                <a:cs typeface="Open Sans"/>
                <a:sym typeface="Open Sans"/>
              </a:rPr>
              <a:t>Se acumulan en los tejidos grasos de los organismos y, por tanto, en la grasa de las personas y de los animales que consumimos, pudiendo provocar graves daños a la salud.</a:t>
            </a:r>
            <a:endParaRPr/>
          </a:p>
          <a:p>
            <a:pPr marL="0" marR="0" lvl="0" indent="0" algn="just"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23" descr="Patrón de fondo&#10;&#10;Descripción generada automáticamente"/>
          <p:cNvPicPr preferRelativeResize="0"/>
          <p:nvPr/>
        </p:nvPicPr>
        <p:blipFill rotWithShape="1">
          <a:blip r:embed="rId3">
            <a:alphaModFix/>
          </a:blip>
          <a:srcRect/>
          <a:stretch/>
        </p:blipFill>
        <p:spPr>
          <a:xfrm>
            <a:off x="549571" y="2095921"/>
            <a:ext cx="6970688" cy="3582459"/>
          </a:xfrm>
          <a:prstGeom prst="rect">
            <a:avLst/>
          </a:prstGeom>
          <a:noFill/>
          <a:ln>
            <a:noFill/>
          </a:ln>
        </p:spPr>
      </p:pic>
      <p:sp>
        <p:nvSpPr>
          <p:cNvPr id="442" name="Google Shape;442;p23"/>
          <p:cNvSpPr/>
          <p:nvPr/>
        </p:nvSpPr>
        <p:spPr>
          <a:xfrm>
            <a:off x="487751" y="5558800"/>
            <a:ext cx="1597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pictograma.png</a:t>
            </a:r>
            <a:endParaRPr sz="1400">
              <a:solidFill>
                <a:schemeClr val="dk1"/>
              </a:solidFill>
              <a:latin typeface="Open Sans"/>
              <a:ea typeface="Open Sans"/>
              <a:cs typeface="Open Sans"/>
              <a:sym typeface="Open Sans"/>
            </a:endParaRPr>
          </a:p>
        </p:txBody>
      </p:sp>
      <p:sp>
        <p:nvSpPr>
          <p:cNvPr id="443" name="Google Shape;443;p23"/>
          <p:cNvSpPr txBox="1"/>
          <p:nvPr/>
        </p:nvSpPr>
        <p:spPr>
          <a:xfrm>
            <a:off x="549571" y="1176439"/>
            <a:ext cx="5199719"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Riesgos específicos:</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Pasa el mouse por cada uno para ver su descripción:</a:t>
            </a:r>
            <a:endParaRPr/>
          </a:p>
          <a:p>
            <a:pPr marL="0" marR="0" lvl="0" indent="0" algn="just" rtl="0">
              <a:spcBef>
                <a:spcPts val="0"/>
              </a:spcBef>
              <a:spcAft>
                <a:spcPts val="0"/>
              </a:spcAft>
              <a:buNone/>
            </a:pPr>
            <a:endParaRPr sz="1300" b="1">
              <a:solidFill>
                <a:srgbClr val="3A3838"/>
              </a:solidFill>
              <a:latin typeface="Calibri"/>
              <a:ea typeface="Calibri"/>
              <a:cs typeface="Calibri"/>
              <a:sym typeface="Calibri"/>
            </a:endParaRPr>
          </a:p>
        </p:txBody>
      </p:sp>
      <p:sp>
        <p:nvSpPr>
          <p:cNvPr id="444" name="Google Shape;444;p23"/>
          <p:cNvSpPr/>
          <p:nvPr/>
        </p:nvSpPr>
        <p:spPr>
          <a:xfrm rot="-2700000">
            <a:off x="5215017" y="3275779"/>
            <a:ext cx="1128341" cy="1131303"/>
          </a:xfrm>
          <a:prstGeom prst="roundRect">
            <a:avLst>
              <a:gd name="adj" fmla="val 16667"/>
            </a:avLst>
          </a:prstGeom>
          <a:solidFill>
            <a:schemeClr val="dk1">
              <a:alpha val="2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5" name="Google Shape;445;p23" descr="Icono&#10;&#10;Descripción generada automáticamente"/>
          <p:cNvPicPr preferRelativeResize="0"/>
          <p:nvPr/>
        </p:nvPicPr>
        <p:blipFill rotWithShape="1">
          <a:blip r:embed="rId4">
            <a:alphaModFix/>
          </a:blip>
          <a:srcRect/>
          <a:stretch/>
        </p:blipFill>
        <p:spPr>
          <a:xfrm>
            <a:off x="5815784" y="3788146"/>
            <a:ext cx="713567" cy="886204"/>
          </a:xfrm>
          <a:prstGeom prst="rect">
            <a:avLst/>
          </a:prstGeom>
          <a:noFill/>
          <a:ln>
            <a:noFill/>
          </a:ln>
        </p:spPr>
      </p:pic>
      <p:sp>
        <p:nvSpPr>
          <p:cNvPr id="446" name="Google Shape;446;p23"/>
          <p:cNvSpPr/>
          <p:nvPr/>
        </p:nvSpPr>
        <p:spPr>
          <a:xfrm>
            <a:off x="7613204" y="1772344"/>
            <a:ext cx="4306908" cy="1656656"/>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23"/>
          <p:cNvSpPr/>
          <p:nvPr/>
        </p:nvSpPr>
        <p:spPr>
          <a:xfrm>
            <a:off x="7520259" y="1462185"/>
            <a:ext cx="4492671" cy="458056"/>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IRRITANTES</a:t>
            </a:r>
            <a:endParaRPr/>
          </a:p>
        </p:txBody>
      </p:sp>
      <p:sp>
        <p:nvSpPr>
          <p:cNvPr id="448" name="Google Shape;448;p23"/>
          <p:cNvSpPr txBox="1"/>
          <p:nvPr/>
        </p:nvSpPr>
        <p:spPr>
          <a:xfrm>
            <a:off x="7812093" y="2181024"/>
            <a:ext cx="3909001" cy="10156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Son los productos, sustancias y preparados no corrosivos, que al contacto ocasional o prolongado por ingestión, inhalación o penetración cutánea pueden provocar efectos agudos o crónicos graves, como una reacción alérgica inflamatoria o irritante.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24" descr="Patrón de fondo&#10;&#10;Descripción generada automáticamente"/>
          <p:cNvPicPr preferRelativeResize="0"/>
          <p:nvPr/>
        </p:nvPicPr>
        <p:blipFill rotWithShape="1">
          <a:blip r:embed="rId3">
            <a:alphaModFix/>
          </a:blip>
          <a:srcRect/>
          <a:stretch/>
        </p:blipFill>
        <p:spPr>
          <a:xfrm>
            <a:off x="549571" y="2095921"/>
            <a:ext cx="6970688" cy="3582459"/>
          </a:xfrm>
          <a:prstGeom prst="rect">
            <a:avLst/>
          </a:prstGeom>
          <a:noFill/>
          <a:ln>
            <a:noFill/>
          </a:ln>
        </p:spPr>
      </p:pic>
      <p:sp>
        <p:nvSpPr>
          <p:cNvPr id="455" name="Google Shape;455;p24"/>
          <p:cNvSpPr/>
          <p:nvPr/>
        </p:nvSpPr>
        <p:spPr>
          <a:xfrm>
            <a:off x="487751" y="5558800"/>
            <a:ext cx="1597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pictograma.png</a:t>
            </a:r>
            <a:endParaRPr sz="1400">
              <a:solidFill>
                <a:schemeClr val="dk1"/>
              </a:solidFill>
              <a:latin typeface="Open Sans"/>
              <a:ea typeface="Open Sans"/>
              <a:cs typeface="Open Sans"/>
              <a:sym typeface="Open Sans"/>
            </a:endParaRPr>
          </a:p>
        </p:txBody>
      </p:sp>
      <p:sp>
        <p:nvSpPr>
          <p:cNvPr id="456" name="Google Shape;456;p24"/>
          <p:cNvSpPr txBox="1"/>
          <p:nvPr/>
        </p:nvSpPr>
        <p:spPr>
          <a:xfrm>
            <a:off x="549571" y="1176439"/>
            <a:ext cx="5199719"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Riesgos específicos:</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Pasa el mouse por cada uno para ver su descripción:</a:t>
            </a:r>
            <a:endParaRPr/>
          </a:p>
          <a:p>
            <a:pPr marL="0" marR="0" lvl="0" indent="0" algn="just" rtl="0">
              <a:spcBef>
                <a:spcPts val="0"/>
              </a:spcBef>
              <a:spcAft>
                <a:spcPts val="0"/>
              </a:spcAft>
              <a:buNone/>
            </a:pPr>
            <a:endParaRPr sz="1300" b="1">
              <a:solidFill>
                <a:srgbClr val="3A3838"/>
              </a:solidFill>
              <a:latin typeface="Calibri"/>
              <a:ea typeface="Calibri"/>
              <a:cs typeface="Calibri"/>
              <a:sym typeface="Calibri"/>
            </a:endParaRPr>
          </a:p>
        </p:txBody>
      </p:sp>
      <p:sp>
        <p:nvSpPr>
          <p:cNvPr id="457" name="Google Shape;457;p24"/>
          <p:cNvSpPr/>
          <p:nvPr/>
        </p:nvSpPr>
        <p:spPr>
          <a:xfrm rot="-2700000">
            <a:off x="6128221" y="2379342"/>
            <a:ext cx="1128341" cy="1131303"/>
          </a:xfrm>
          <a:prstGeom prst="roundRect">
            <a:avLst>
              <a:gd name="adj" fmla="val 16667"/>
            </a:avLst>
          </a:prstGeom>
          <a:solidFill>
            <a:schemeClr val="dk1">
              <a:alpha val="2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8" name="Google Shape;458;p24" descr="Icono&#10;&#10;Descripción generada automáticamente"/>
          <p:cNvPicPr preferRelativeResize="0"/>
          <p:nvPr/>
        </p:nvPicPr>
        <p:blipFill rotWithShape="1">
          <a:blip r:embed="rId4">
            <a:alphaModFix/>
          </a:blip>
          <a:srcRect/>
          <a:stretch/>
        </p:blipFill>
        <p:spPr>
          <a:xfrm>
            <a:off x="6692392" y="3058485"/>
            <a:ext cx="713567" cy="886204"/>
          </a:xfrm>
          <a:prstGeom prst="rect">
            <a:avLst/>
          </a:prstGeom>
          <a:noFill/>
          <a:ln>
            <a:noFill/>
          </a:ln>
        </p:spPr>
      </p:pic>
      <p:sp>
        <p:nvSpPr>
          <p:cNvPr id="459" name="Google Shape;459;p24"/>
          <p:cNvSpPr/>
          <p:nvPr/>
        </p:nvSpPr>
        <p:spPr>
          <a:xfrm>
            <a:off x="7613204" y="1795203"/>
            <a:ext cx="4306908" cy="194869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p24"/>
          <p:cNvSpPr/>
          <p:nvPr/>
        </p:nvSpPr>
        <p:spPr>
          <a:xfrm>
            <a:off x="7520259" y="1485045"/>
            <a:ext cx="4492671" cy="458056"/>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lt1"/>
                </a:solidFill>
                <a:latin typeface="Open Sans"/>
                <a:ea typeface="Open Sans"/>
                <a:cs typeface="Open Sans"/>
                <a:sym typeface="Open Sans"/>
              </a:rPr>
              <a:t>GAS A PRESIÓN</a:t>
            </a:r>
            <a:endParaRPr/>
          </a:p>
        </p:txBody>
      </p:sp>
      <p:sp>
        <p:nvSpPr>
          <p:cNvPr id="461" name="Google Shape;461;p24"/>
          <p:cNvSpPr txBox="1"/>
          <p:nvPr/>
        </p:nvSpPr>
        <p:spPr>
          <a:xfrm>
            <a:off x="7812093" y="2203884"/>
            <a:ext cx="3909001" cy="10156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Los productos etiquetados con este símbolo, contienen gas a presión y presentan peligro de explosión en caso de aumento de la temperatura. Igualmente se pueden referir a los productos con gas refrigerado capaz de provocar quemaduras.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5"/>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1.1</a:t>
            </a:r>
            <a:endParaRPr/>
          </a:p>
        </p:txBody>
      </p:sp>
      <p:sp>
        <p:nvSpPr>
          <p:cNvPr id="468" name="Google Shape;468;p25"/>
          <p:cNvSpPr/>
          <p:nvPr/>
        </p:nvSpPr>
        <p:spPr>
          <a:xfrm>
            <a:off x="8182107" y="6097656"/>
            <a:ext cx="1640193"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fichaseguridad.jpg</a:t>
            </a:r>
            <a:endParaRPr sz="1400">
              <a:solidFill>
                <a:schemeClr val="dk1"/>
              </a:solidFill>
              <a:latin typeface="Open Sans"/>
              <a:ea typeface="Open Sans"/>
              <a:cs typeface="Open Sans"/>
              <a:sym typeface="Open Sans"/>
            </a:endParaRPr>
          </a:p>
        </p:txBody>
      </p:sp>
      <p:sp>
        <p:nvSpPr>
          <p:cNvPr id="469" name="Google Shape;469;p25"/>
          <p:cNvSpPr txBox="1"/>
          <p:nvPr/>
        </p:nvSpPr>
        <p:spPr>
          <a:xfrm>
            <a:off x="549571" y="1176439"/>
            <a:ext cx="5199719"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1A3255"/>
                </a:solidFill>
                <a:latin typeface="Open Sans"/>
                <a:ea typeface="Open Sans"/>
                <a:cs typeface="Open Sans"/>
                <a:sym typeface="Open Sans"/>
              </a:rPr>
              <a:t>Ficha de datos de seguridad:</a:t>
            </a:r>
            <a:endParaRPr/>
          </a:p>
          <a:p>
            <a:pPr marL="0" marR="0" lvl="0" indent="0" algn="just" rtl="0">
              <a:spcBef>
                <a:spcPts val="0"/>
              </a:spcBef>
              <a:spcAft>
                <a:spcPts val="0"/>
              </a:spcAft>
              <a:buNone/>
            </a:pPr>
            <a:endParaRPr sz="1300">
              <a:solidFill>
                <a:srgbClr val="1A3255"/>
              </a:solidFill>
              <a:latin typeface="Open Sans"/>
              <a:ea typeface="Open Sans"/>
              <a:cs typeface="Open Sans"/>
              <a:sym typeface="Open Sans"/>
            </a:endParaRPr>
          </a:p>
          <a:p>
            <a:pPr marL="0" marR="0" lvl="0" indent="0" algn="just" rtl="0">
              <a:spcBef>
                <a:spcPts val="0"/>
              </a:spcBef>
              <a:spcAft>
                <a:spcPts val="0"/>
              </a:spcAft>
              <a:buNone/>
            </a:pPr>
            <a:endParaRPr sz="1300" b="1">
              <a:solidFill>
                <a:schemeClr val="dk1"/>
              </a:solidFill>
              <a:latin typeface="Calibri"/>
              <a:ea typeface="Calibri"/>
              <a:cs typeface="Calibri"/>
              <a:sym typeface="Calibri"/>
            </a:endParaRPr>
          </a:p>
        </p:txBody>
      </p:sp>
      <p:pic>
        <p:nvPicPr>
          <p:cNvPr id="470" name="Google Shape;470;p25" descr="Icono&#10;&#10;Descripción generada automáticamente"/>
          <p:cNvPicPr preferRelativeResize="0"/>
          <p:nvPr/>
        </p:nvPicPr>
        <p:blipFill rotWithShape="1">
          <a:blip r:embed="rId3">
            <a:alphaModFix/>
          </a:blip>
          <a:srcRect/>
          <a:stretch/>
        </p:blipFill>
        <p:spPr>
          <a:xfrm>
            <a:off x="6692392" y="3058485"/>
            <a:ext cx="713567" cy="886204"/>
          </a:xfrm>
          <a:prstGeom prst="rect">
            <a:avLst/>
          </a:prstGeom>
          <a:noFill/>
          <a:ln>
            <a:noFill/>
          </a:ln>
        </p:spPr>
      </p:pic>
      <p:pic>
        <p:nvPicPr>
          <p:cNvPr id="471" name="Google Shape;471;p25" descr="Interfaz de usuario gráfica, Aplicación&#10;&#10;Descripción generada automáticamente"/>
          <p:cNvPicPr preferRelativeResize="0"/>
          <p:nvPr/>
        </p:nvPicPr>
        <p:blipFill rotWithShape="1">
          <a:blip r:embed="rId4">
            <a:alphaModFix/>
          </a:blip>
          <a:srcRect/>
          <a:stretch/>
        </p:blipFill>
        <p:spPr>
          <a:xfrm>
            <a:off x="6747738" y="1077576"/>
            <a:ext cx="4436745" cy="4921217"/>
          </a:xfrm>
          <a:prstGeom prst="rect">
            <a:avLst/>
          </a:prstGeom>
          <a:noFill/>
          <a:ln>
            <a:noFill/>
          </a:ln>
        </p:spPr>
      </p:pic>
      <p:sp>
        <p:nvSpPr>
          <p:cNvPr id="472" name="Google Shape;472;p25"/>
          <p:cNvSpPr/>
          <p:nvPr/>
        </p:nvSpPr>
        <p:spPr>
          <a:xfrm>
            <a:off x="750842" y="3501587"/>
            <a:ext cx="4436744" cy="249720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La Ficha de Datos de Seguridad (FDS), </a:t>
            </a:r>
            <a:r>
              <a:rPr lang="es-ES" sz="1400">
                <a:solidFill>
                  <a:srgbClr val="3A3838"/>
                </a:solidFill>
                <a:latin typeface="Open Sans"/>
                <a:ea typeface="Open Sans"/>
                <a:cs typeface="Open Sans"/>
                <a:sym typeface="Open Sans"/>
              </a:rPr>
              <a:t>Material Safety Data Sheets (MSDS) en inglés, es un método aceptado y eficaz que contiene información relevante para el destinatario de sustancias y mezclas químicas. En la FDS se especifican las </a:t>
            </a:r>
            <a:r>
              <a:rPr lang="es-ES" sz="1400" b="1">
                <a:solidFill>
                  <a:srgbClr val="3A3838"/>
                </a:solidFill>
                <a:latin typeface="Open Sans"/>
                <a:ea typeface="Open Sans"/>
                <a:cs typeface="Open Sans"/>
                <a:sym typeface="Open Sans"/>
              </a:rPr>
              <a:t>particularidades, propiedades y peligrosidad</a:t>
            </a:r>
            <a:r>
              <a:rPr lang="es-ES" sz="1400">
                <a:solidFill>
                  <a:srgbClr val="3A3838"/>
                </a:solidFill>
                <a:latin typeface="Open Sans"/>
                <a:ea typeface="Open Sans"/>
                <a:cs typeface="Open Sans"/>
                <a:sym typeface="Open Sans"/>
              </a:rPr>
              <a:t> de una determinada sustancia o mezcla.</a:t>
            </a:r>
            <a:endParaRPr sz="1400">
              <a:solidFill>
                <a:srgbClr val="3A3838"/>
              </a:solidFill>
              <a:latin typeface="Open Sans"/>
              <a:ea typeface="Open Sans"/>
              <a:cs typeface="Open Sans"/>
              <a:sym typeface="Open Sans"/>
            </a:endParaRPr>
          </a:p>
          <a:p>
            <a:pPr marL="0" marR="0" lvl="0" indent="0" algn="ctr" rtl="0">
              <a:spcBef>
                <a:spcPts val="0"/>
              </a:spcBef>
              <a:spcAft>
                <a:spcPts val="0"/>
              </a:spcAft>
              <a:buNone/>
            </a:pPr>
            <a:endParaRPr sz="1800" b="1">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pic>
        <p:nvPicPr>
          <p:cNvPr id="473" name="Google Shape;473;p25" descr="Icono&#10;&#10;Descripción generada automáticamente"/>
          <p:cNvPicPr preferRelativeResize="0"/>
          <p:nvPr/>
        </p:nvPicPr>
        <p:blipFill rotWithShape="1">
          <a:blip r:embed="rId5">
            <a:alphaModFix/>
          </a:blip>
          <a:srcRect/>
          <a:stretch/>
        </p:blipFill>
        <p:spPr>
          <a:xfrm>
            <a:off x="1676070" y="1517932"/>
            <a:ext cx="2310408" cy="2310408"/>
          </a:xfrm>
          <a:prstGeom prst="rect">
            <a:avLst/>
          </a:prstGeom>
          <a:noFill/>
          <a:ln>
            <a:noFill/>
          </a:ln>
        </p:spPr>
      </p:pic>
      <p:cxnSp>
        <p:nvCxnSpPr>
          <p:cNvPr id="474" name="Google Shape;474;p25"/>
          <p:cNvCxnSpPr>
            <a:stCxn id="472" idx="3"/>
          </p:cNvCxnSpPr>
          <p:nvPr/>
        </p:nvCxnSpPr>
        <p:spPr>
          <a:xfrm>
            <a:off x="5187586" y="4750190"/>
            <a:ext cx="1213200" cy="4800"/>
          </a:xfrm>
          <a:prstGeom prst="straightConnector1">
            <a:avLst/>
          </a:prstGeom>
          <a:noFill/>
          <a:ln w="38100" cap="flat" cmpd="sng">
            <a:solidFill>
              <a:schemeClr val="accent4"/>
            </a:solidFill>
            <a:prstDash val="solid"/>
            <a:miter lim="800000"/>
            <a:headEnd type="none" w="sm" len="sm"/>
            <a:tailEnd type="none" w="sm" len="sm"/>
          </a:ln>
        </p:spPr>
      </p:cxnSp>
      <p:cxnSp>
        <p:nvCxnSpPr>
          <p:cNvPr id="475" name="Google Shape;475;p25"/>
          <p:cNvCxnSpPr/>
          <p:nvPr/>
        </p:nvCxnSpPr>
        <p:spPr>
          <a:xfrm rot="10800000" flipH="1">
            <a:off x="6400800" y="1545771"/>
            <a:ext cx="55250" cy="3249341"/>
          </a:xfrm>
          <a:prstGeom prst="straightConnector1">
            <a:avLst/>
          </a:prstGeom>
          <a:noFill/>
          <a:ln w="38100" cap="flat" cmpd="sng">
            <a:solidFill>
              <a:schemeClr val="accent4"/>
            </a:solidFill>
            <a:prstDash val="solid"/>
            <a:miter lim="800000"/>
            <a:headEnd type="none" w="sm" len="sm"/>
            <a:tailEnd type="none" w="sm" len="sm"/>
          </a:ln>
        </p:spPr>
      </p:cxnSp>
      <p:cxnSp>
        <p:nvCxnSpPr>
          <p:cNvPr id="476" name="Google Shape;476;p25"/>
          <p:cNvCxnSpPr/>
          <p:nvPr/>
        </p:nvCxnSpPr>
        <p:spPr>
          <a:xfrm>
            <a:off x="6456050" y="1545771"/>
            <a:ext cx="593125" cy="0"/>
          </a:xfrm>
          <a:prstGeom prst="straightConnector1">
            <a:avLst/>
          </a:prstGeom>
          <a:noFill/>
          <a:ln w="38100" cap="rnd" cmpd="sng">
            <a:solidFill>
              <a:schemeClr val="accent4"/>
            </a:solidFill>
            <a:prstDash val="solid"/>
            <a:miter lim="800000"/>
            <a:headEnd type="none" w="sm" len="sm"/>
            <a:tailEnd type="none" w="sm" len="sm"/>
          </a:ln>
        </p:spPr>
      </p:cxnSp>
      <p:sp>
        <p:nvSpPr>
          <p:cNvPr id="477" name="Google Shape;477;p25"/>
          <p:cNvSpPr/>
          <p:nvPr/>
        </p:nvSpPr>
        <p:spPr>
          <a:xfrm>
            <a:off x="7014755" y="1465761"/>
            <a:ext cx="160020" cy="16002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p25"/>
          <p:cNvSpPr/>
          <p:nvPr/>
        </p:nvSpPr>
        <p:spPr>
          <a:xfrm>
            <a:off x="3883975" y="2391125"/>
            <a:ext cx="18654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6"/>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1.1</a:t>
            </a:r>
            <a:endParaRPr/>
          </a:p>
        </p:txBody>
      </p:sp>
      <p:sp>
        <p:nvSpPr>
          <p:cNvPr id="485" name="Google Shape;485;p26"/>
          <p:cNvSpPr/>
          <p:nvPr/>
        </p:nvSpPr>
        <p:spPr>
          <a:xfrm>
            <a:off x="2254601" y="5525025"/>
            <a:ext cx="1649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documento.png</a:t>
            </a:r>
            <a:endParaRPr sz="1400">
              <a:solidFill>
                <a:schemeClr val="dk1"/>
              </a:solidFill>
              <a:latin typeface="Open Sans"/>
              <a:ea typeface="Open Sans"/>
              <a:cs typeface="Open Sans"/>
              <a:sym typeface="Open Sans"/>
            </a:endParaRPr>
          </a:p>
        </p:txBody>
      </p:sp>
      <p:sp>
        <p:nvSpPr>
          <p:cNvPr id="486" name="Google Shape;486;p26"/>
          <p:cNvSpPr txBox="1"/>
          <p:nvPr/>
        </p:nvSpPr>
        <p:spPr>
          <a:xfrm>
            <a:off x="579817" y="1014856"/>
            <a:ext cx="5199719"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1A3255"/>
                </a:solidFill>
                <a:latin typeface="Open Sans"/>
                <a:ea typeface="Open Sans"/>
                <a:cs typeface="Open Sans"/>
                <a:sym typeface="Open Sans"/>
              </a:rPr>
              <a:t>Tarjetas de emergencia:</a:t>
            </a:r>
            <a:endParaRPr sz="1300" b="1">
              <a:solidFill>
                <a:schemeClr val="dk1"/>
              </a:solidFill>
              <a:latin typeface="Calibri"/>
              <a:ea typeface="Calibri"/>
              <a:cs typeface="Calibri"/>
              <a:sym typeface="Calibri"/>
            </a:endParaRPr>
          </a:p>
        </p:txBody>
      </p:sp>
      <p:sp>
        <p:nvSpPr>
          <p:cNvPr id="487" name="Google Shape;487;p26"/>
          <p:cNvSpPr/>
          <p:nvPr/>
        </p:nvSpPr>
        <p:spPr>
          <a:xfrm>
            <a:off x="4857750" y="1959704"/>
            <a:ext cx="6240432" cy="293859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Es el documento adicional de la Ficha de Datos de Seguridad, el cual se elabora particularmente para ayudar en la atención primaria de las emergencias durante el transporte de los productos o materiales químicos, que pueden ser peligrosos o no. </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Proporcionan información sobre el producto, su fabricante, el proveedor en caso de alguna contingencia o eventual emergencia. Identifica los riesgos, la forma de protegerse, la reactividad y las precauciones a tomar en caso de incendio, derrame o afectación a salud de las personas.</a:t>
            </a:r>
            <a:endParaRPr sz="1400">
              <a:solidFill>
                <a:srgbClr val="1A3255"/>
              </a:solidFill>
              <a:latin typeface="Open Sans"/>
              <a:ea typeface="Open Sans"/>
              <a:cs typeface="Open Sans"/>
              <a:sym typeface="Open Sans"/>
            </a:endParaRPr>
          </a:p>
        </p:txBody>
      </p:sp>
      <p:sp>
        <p:nvSpPr>
          <p:cNvPr id="488" name="Google Shape;488;p26"/>
          <p:cNvSpPr/>
          <p:nvPr/>
        </p:nvSpPr>
        <p:spPr>
          <a:xfrm>
            <a:off x="7014755" y="1465761"/>
            <a:ext cx="160020" cy="16002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89" name="Google Shape;489;p26" descr="Icono&#10;&#10;Descripción generada automáticamente"/>
          <p:cNvPicPr preferRelativeResize="0"/>
          <p:nvPr/>
        </p:nvPicPr>
        <p:blipFill rotWithShape="1">
          <a:blip r:embed="rId3">
            <a:alphaModFix/>
          </a:blip>
          <a:srcRect/>
          <a:stretch/>
        </p:blipFill>
        <p:spPr>
          <a:xfrm>
            <a:off x="1097862" y="1740081"/>
            <a:ext cx="3759888" cy="3759888"/>
          </a:xfrm>
          <a:prstGeom prst="rect">
            <a:avLst/>
          </a:prstGeom>
          <a:noFill/>
          <a:ln>
            <a:noFill/>
          </a:ln>
        </p:spPr>
      </p:pic>
      <p:pic>
        <p:nvPicPr>
          <p:cNvPr id="490" name="Google Shape;490;p26" descr="Forma&#10;&#10;Descripción generada automáticamente"/>
          <p:cNvPicPr preferRelativeResize="0"/>
          <p:nvPr/>
        </p:nvPicPr>
        <p:blipFill rotWithShape="1">
          <a:blip r:embed="rId4">
            <a:alphaModFix/>
          </a:blip>
          <a:srcRect/>
          <a:stretch/>
        </p:blipFill>
        <p:spPr>
          <a:xfrm>
            <a:off x="7014077" y="5031220"/>
            <a:ext cx="1927777" cy="576686"/>
          </a:xfrm>
          <a:prstGeom prst="rect">
            <a:avLst/>
          </a:prstGeom>
          <a:noFill/>
          <a:ln>
            <a:noFill/>
          </a:ln>
        </p:spPr>
      </p:pic>
      <p:sp>
        <p:nvSpPr>
          <p:cNvPr id="491" name="Google Shape;491;p26"/>
          <p:cNvSpPr txBox="1"/>
          <p:nvPr/>
        </p:nvSpPr>
        <p:spPr>
          <a:xfrm>
            <a:off x="7174768" y="5073250"/>
            <a:ext cx="10722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7"/>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1.1</a:t>
            </a:r>
            <a:endParaRPr/>
          </a:p>
        </p:txBody>
      </p:sp>
      <p:sp>
        <p:nvSpPr>
          <p:cNvPr id="498" name="Google Shape;498;p27"/>
          <p:cNvSpPr/>
          <p:nvPr/>
        </p:nvSpPr>
        <p:spPr>
          <a:xfrm>
            <a:off x="2254595" y="5525030"/>
            <a:ext cx="1446422"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documento.png</a:t>
            </a:r>
            <a:endParaRPr sz="1400">
              <a:solidFill>
                <a:schemeClr val="dk1"/>
              </a:solidFill>
              <a:latin typeface="Open Sans"/>
              <a:ea typeface="Open Sans"/>
              <a:cs typeface="Open Sans"/>
              <a:sym typeface="Open Sans"/>
            </a:endParaRPr>
          </a:p>
        </p:txBody>
      </p:sp>
      <p:sp>
        <p:nvSpPr>
          <p:cNvPr id="499" name="Google Shape;499;p27"/>
          <p:cNvSpPr txBox="1"/>
          <p:nvPr/>
        </p:nvSpPr>
        <p:spPr>
          <a:xfrm>
            <a:off x="579817" y="1014856"/>
            <a:ext cx="5199719"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1A3255"/>
                </a:solidFill>
                <a:latin typeface="Open Sans"/>
                <a:ea typeface="Open Sans"/>
                <a:cs typeface="Open Sans"/>
                <a:sym typeface="Open Sans"/>
              </a:rPr>
              <a:t>Tarjetas de emergencia:</a:t>
            </a:r>
            <a:endParaRPr sz="1300" b="1">
              <a:solidFill>
                <a:schemeClr val="dk1"/>
              </a:solidFill>
              <a:latin typeface="Calibri"/>
              <a:ea typeface="Calibri"/>
              <a:cs typeface="Calibri"/>
              <a:sym typeface="Calibri"/>
            </a:endParaRPr>
          </a:p>
        </p:txBody>
      </p:sp>
      <p:sp>
        <p:nvSpPr>
          <p:cNvPr id="500" name="Google Shape;500;p27"/>
          <p:cNvSpPr/>
          <p:nvPr/>
        </p:nvSpPr>
        <p:spPr>
          <a:xfrm>
            <a:off x="4857750" y="1959704"/>
            <a:ext cx="6240432" cy="293859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Es el documento adicional de la Ficha de Datos de Seguridad, el cual se elabora particularmente para ayudar en la atención primaria de las emergencias durante el transporte de los productos o materiales químicos, que pueden ser peligrosos o no. </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Proporciona información sobre el producto, su fabricante, el proveedor en caso de alguna contingencia o eventual emergencia. Identifica los riesgos, la forma de protegerse, la reactividad y las precauciones a tomar en caso de incendio, derrame o afectación a salud de las personas.</a:t>
            </a:r>
            <a:endParaRPr sz="1400">
              <a:solidFill>
                <a:srgbClr val="1A3255"/>
              </a:solidFill>
              <a:latin typeface="Open Sans"/>
              <a:ea typeface="Open Sans"/>
              <a:cs typeface="Open Sans"/>
              <a:sym typeface="Open Sans"/>
            </a:endParaRPr>
          </a:p>
        </p:txBody>
      </p:sp>
      <p:sp>
        <p:nvSpPr>
          <p:cNvPr id="501" name="Google Shape;501;p27"/>
          <p:cNvSpPr/>
          <p:nvPr/>
        </p:nvSpPr>
        <p:spPr>
          <a:xfrm>
            <a:off x="7014755" y="1465761"/>
            <a:ext cx="160020" cy="16002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02" name="Google Shape;502;p27" descr="Icono&#10;&#10;Descripción generada automáticamente"/>
          <p:cNvPicPr preferRelativeResize="0"/>
          <p:nvPr/>
        </p:nvPicPr>
        <p:blipFill rotWithShape="1">
          <a:blip r:embed="rId3">
            <a:alphaModFix/>
          </a:blip>
          <a:srcRect/>
          <a:stretch/>
        </p:blipFill>
        <p:spPr>
          <a:xfrm>
            <a:off x="1097862" y="1740081"/>
            <a:ext cx="3759888" cy="3759888"/>
          </a:xfrm>
          <a:prstGeom prst="rect">
            <a:avLst/>
          </a:prstGeom>
          <a:noFill/>
          <a:ln>
            <a:noFill/>
          </a:ln>
        </p:spPr>
      </p:pic>
      <p:pic>
        <p:nvPicPr>
          <p:cNvPr id="503" name="Google Shape;503;p27" descr="Forma&#10;&#10;Descripción generada automáticamente"/>
          <p:cNvPicPr preferRelativeResize="0"/>
          <p:nvPr/>
        </p:nvPicPr>
        <p:blipFill rotWithShape="1">
          <a:blip r:embed="rId4">
            <a:alphaModFix/>
          </a:blip>
          <a:srcRect/>
          <a:stretch/>
        </p:blipFill>
        <p:spPr>
          <a:xfrm>
            <a:off x="7014077" y="5031220"/>
            <a:ext cx="1927777" cy="576686"/>
          </a:xfrm>
          <a:prstGeom prst="rect">
            <a:avLst/>
          </a:prstGeom>
          <a:noFill/>
          <a:ln>
            <a:noFill/>
          </a:ln>
        </p:spPr>
      </p:pic>
      <p:sp>
        <p:nvSpPr>
          <p:cNvPr id="504" name="Google Shape;504;p27"/>
          <p:cNvSpPr txBox="1"/>
          <p:nvPr/>
        </p:nvSpPr>
        <p:spPr>
          <a:xfrm>
            <a:off x="7220918" y="5204950"/>
            <a:ext cx="1072148"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
        <p:nvSpPr>
          <p:cNvPr id="505" name="Google Shape;505;p27"/>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6" name="Google Shape;506;p27"/>
          <p:cNvSpPr/>
          <p:nvPr/>
        </p:nvSpPr>
        <p:spPr>
          <a:xfrm>
            <a:off x="579818" y="137160"/>
            <a:ext cx="10698276" cy="6606539"/>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7" name="Google Shape;507;p27"/>
          <p:cNvSpPr/>
          <p:nvPr/>
        </p:nvSpPr>
        <p:spPr>
          <a:xfrm>
            <a:off x="10727982" y="207406"/>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a:p>
        </p:txBody>
      </p:sp>
      <p:sp>
        <p:nvSpPr>
          <p:cNvPr id="508" name="Google Shape;508;p27"/>
          <p:cNvSpPr/>
          <p:nvPr/>
        </p:nvSpPr>
        <p:spPr>
          <a:xfrm>
            <a:off x="5133049" y="6368536"/>
            <a:ext cx="188102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a:solidFill>
                  <a:schemeClr val="dk1"/>
                </a:solidFill>
                <a:latin typeface="Calibri"/>
                <a:ea typeface="Calibri"/>
                <a:cs typeface="Calibri"/>
                <a:sym typeface="Calibri"/>
              </a:rPr>
              <a:t>tarjeta_emergencia.jpg</a:t>
            </a:r>
            <a:endParaRPr/>
          </a:p>
        </p:txBody>
      </p:sp>
      <p:pic>
        <p:nvPicPr>
          <p:cNvPr id="509" name="Google Shape;509;p27" descr="Interfaz de usuario gráfica, Texto&#10;&#10;Descripción generada automáticamente"/>
          <p:cNvPicPr preferRelativeResize="0"/>
          <p:nvPr/>
        </p:nvPicPr>
        <p:blipFill rotWithShape="1">
          <a:blip r:embed="rId5">
            <a:alphaModFix/>
          </a:blip>
          <a:srcRect/>
          <a:stretch/>
        </p:blipFill>
        <p:spPr>
          <a:xfrm>
            <a:off x="1454127" y="446919"/>
            <a:ext cx="8965995" cy="580731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8"/>
          <p:cNvSpPr/>
          <p:nvPr/>
        </p:nvSpPr>
        <p:spPr>
          <a:xfrm>
            <a:off x="580026" y="934900"/>
            <a:ext cx="3357600" cy="49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a:solidFill>
                  <a:srgbClr val="2C538E"/>
                </a:solidFill>
                <a:latin typeface="Open Sans"/>
                <a:ea typeface="Open Sans"/>
                <a:cs typeface="Open Sans"/>
                <a:sym typeface="Open Sans"/>
              </a:rPr>
              <a:t>Ejercicio de aprendizaje</a:t>
            </a:r>
            <a:endParaRPr/>
          </a:p>
        </p:txBody>
      </p:sp>
      <p:sp>
        <p:nvSpPr>
          <p:cNvPr id="516" name="Google Shape;516;p28"/>
          <p:cNvSpPr/>
          <p:nvPr/>
        </p:nvSpPr>
        <p:spPr>
          <a:xfrm>
            <a:off x="580016" y="1431574"/>
            <a:ext cx="4357744" cy="11587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p:txBody>
      </p:sp>
      <p:pic>
        <p:nvPicPr>
          <p:cNvPr id="517" name="Google Shape;517;p28" descr="Imagen que contiene señal&#10;&#10;Descripción generada automáticamente"/>
          <p:cNvPicPr preferRelativeResize="0"/>
          <p:nvPr/>
        </p:nvPicPr>
        <p:blipFill rotWithShape="1">
          <a:blip r:embed="rId3">
            <a:alphaModFix/>
          </a:blip>
          <a:srcRect/>
          <a:stretch/>
        </p:blipFill>
        <p:spPr>
          <a:xfrm>
            <a:off x="3937606" y="1016792"/>
            <a:ext cx="699337" cy="699337"/>
          </a:xfrm>
          <a:prstGeom prst="rect">
            <a:avLst/>
          </a:prstGeom>
          <a:noFill/>
          <a:ln>
            <a:noFill/>
          </a:ln>
        </p:spPr>
      </p:pic>
      <p:sp>
        <p:nvSpPr>
          <p:cNvPr id="518" name="Google Shape;518;p28"/>
          <p:cNvSpPr/>
          <p:nvPr/>
        </p:nvSpPr>
        <p:spPr>
          <a:xfrm>
            <a:off x="580016" y="2072950"/>
            <a:ext cx="10814815"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dk1"/>
                </a:solidFill>
                <a:latin typeface="Open Sans"/>
                <a:ea typeface="Open Sans"/>
                <a:cs typeface="Open Sans"/>
                <a:sym typeface="Open Sans"/>
              </a:rPr>
              <a:t>Arrastra cada nombre del pictograma de la columna izquierda con su ícono correspondiente:</a:t>
            </a:r>
            <a:endParaRPr/>
          </a:p>
        </p:txBody>
      </p:sp>
      <p:sp>
        <p:nvSpPr>
          <p:cNvPr id="519" name="Google Shape;519;p28"/>
          <p:cNvSpPr/>
          <p:nvPr/>
        </p:nvSpPr>
        <p:spPr>
          <a:xfrm>
            <a:off x="580026" y="1512875"/>
            <a:ext cx="2763900" cy="49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a:solidFill>
                  <a:srgbClr val="2C538E"/>
                </a:solidFill>
                <a:latin typeface="Open Sans"/>
                <a:ea typeface="Open Sans"/>
                <a:cs typeface="Open Sans"/>
                <a:sym typeface="Open Sans"/>
              </a:rPr>
              <a:t>EMPAREJAMIENTO</a:t>
            </a:r>
            <a:endParaRPr sz="2000" b="1">
              <a:solidFill>
                <a:srgbClr val="2C538E"/>
              </a:solidFill>
              <a:latin typeface="Open Sans"/>
              <a:ea typeface="Open Sans"/>
              <a:cs typeface="Open Sans"/>
              <a:sym typeface="Open Sans"/>
            </a:endParaRPr>
          </a:p>
        </p:txBody>
      </p:sp>
      <p:sp>
        <p:nvSpPr>
          <p:cNvPr id="520" name="Google Shape;520;p28"/>
          <p:cNvSpPr/>
          <p:nvPr/>
        </p:nvSpPr>
        <p:spPr>
          <a:xfrm>
            <a:off x="580016" y="2693786"/>
            <a:ext cx="2325267" cy="436582"/>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lt1"/>
                </a:solidFill>
                <a:latin typeface="Open Sans"/>
                <a:ea typeface="Open Sans"/>
                <a:cs typeface="Open Sans"/>
                <a:sym typeface="Open Sans"/>
              </a:rPr>
              <a:t>Corrosivos</a:t>
            </a:r>
            <a:endParaRPr sz="1600" b="1">
              <a:solidFill>
                <a:schemeClr val="lt1"/>
              </a:solidFill>
              <a:latin typeface="Open Sans"/>
              <a:ea typeface="Open Sans"/>
              <a:cs typeface="Open Sans"/>
              <a:sym typeface="Open Sans"/>
            </a:endParaRPr>
          </a:p>
        </p:txBody>
      </p:sp>
      <p:sp>
        <p:nvSpPr>
          <p:cNvPr id="521" name="Google Shape;521;p28"/>
          <p:cNvSpPr/>
          <p:nvPr/>
        </p:nvSpPr>
        <p:spPr>
          <a:xfrm>
            <a:off x="580016" y="3409630"/>
            <a:ext cx="2325267" cy="444919"/>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lt1"/>
                </a:solidFill>
                <a:latin typeface="Open Sans"/>
                <a:ea typeface="Open Sans"/>
                <a:cs typeface="Open Sans"/>
                <a:sym typeface="Open Sans"/>
              </a:rPr>
              <a:t>Tóxico</a:t>
            </a:r>
            <a:endParaRPr sz="1600" b="1">
              <a:solidFill>
                <a:schemeClr val="lt1"/>
              </a:solidFill>
              <a:latin typeface="Open Sans"/>
              <a:ea typeface="Open Sans"/>
              <a:cs typeface="Open Sans"/>
              <a:sym typeface="Open Sans"/>
            </a:endParaRPr>
          </a:p>
        </p:txBody>
      </p:sp>
      <p:sp>
        <p:nvSpPr>
          <p:cNvPr id="522" name="Google Shape;522;p28"/>
          <p:cNvSpPr/>
          <p:nvPr/>
        </p:nvSpPr>
        <p:spPr>
          <a:xfrm>
            <a:off x="580004" y="4189266"/>
            <a:ext cx="2325267" cy="455486"/>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lt1"/>
                </a:solidFill>
                <a:latin typeface="Open Sans"/>
                <a:ea typeface="Open Sans"/>
                <a:cs typeface="Open Sans"/>
                <a:sym typeface="Open Sans"/>
              </a:rPr>
              <a:t>Inflamable</a:t>
            </a:r>
            <a:endParaRPr sz="1600" b="1">
              <a:solidFill>
                <a:schemeClr val="lt1"/>
              </a:solidFill>
              <a:latin typeface="Open Sans"/>
              <a:ea typeface="Open Sans"/>
              <a:cs typeface="Open Sans"/>
              <a:sym typeface="Open Sans"/>
            </a:endParaRPr>
          </a:p>
        </p:txBody>
      </p:sp>
      <p:sp>
        <p:nvSpPr>
          <p:cNvPr id="523" name="Google Shape;523;p28"/>
          <p:cNvSpPr/>
          <p:nvPr/>
        </p:nvSpPr>
        <p:spPr>
          <a:xfrm>
            <a:off x="580014" y="4879111"/>
            <a:ext cx="2325267" cy="455485"/>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lt1"/>
                </a:solidFill>
                <a:latin typeface="Open Sans"/>
                <a:ea typeface="Open Sans"/>
                <a:cs typeface="Open Sans"/>
                <a:sym typeface="Open Sans"/>
              </a:rPr>
              <a:t>Explosivos</a:t>
            </a:r>
            <a:endParaRPr sz="1600" b="1">
              <a:solidFill>
                <a:schemeClr val="lt1"/>
              </a:solidFill>
              <a:latin typeface="Open Sans"/>
              <a:ea typeface="Open Sans"/>
              <a:cs typeface="Open Sans"/>
              <a:sym typeface="Open Sans"/>
            </a:endParaRPr>
          </a:p>
        </p:txBody>
      </p:sp>
      <p:cxnSp>
        <p:nvCxnSpPr>
          <p:cNvPr id="524" name="Google Shape;524;p28"/>
          <p:cNvCxnSpPr/>
          <p:nvPr/>
        </p:nvCxnSpPr>
        <p:spPr>
          <a:xfrm>
            <a:off x="2905271" y="2918233"/>
            <a:ext cx="2764009" cy="327887"/>
          </a:xfrm>
          <a:prstGeom prst="straightConnector1">
            <a:avLst/>
          </a:prstGeom>
          <a:noFill/>
          <a:ln w="57150" cap="flat" cmpd="sng">
            <a:solidFill>
              <a:schemeClr val="accent1"/>
            </a:solidFill>
            <a:prstDash val="solid"/>
            <a:miter lim="800000"/>
            <a:headEnd type="none" w="sm" len="sm"/>
            <a:tailEnd type="triangle" w="med" len="med"/>
          </a:ln>
        </p:spPr>
      </p:cxnSp>
      <p:cxnSp>
        <p:nvCxnSpPr>
          <p:cNvPr id="525" name="Google Shape;525;p28"/>
          <p:cNvCxnSpPr/>
          <p:nvPr/>
        </p:nvCxnSpPr>
        <p:spPr>
          <a:xfrm>
            <a:off x="2905271" y="3632089"/>
            <a:ext cx="3082152" cy="1247022"/>
          </a:xfrm>
          <a:prstGeom prst="straightConnector1">
            <a:avLst/>
          </a:prstGeom>
          <a:noFill/>
          <a:ln w="57150" cap="flat" cmpd="sng">
            <a:solidFill>
              <a:schemeClr val="accent1"/>
            </a:solidFill>
            <a:prstDash val="solid"/>
            <a:miter lim="800000"/>
            <a:headEnd type="none" w="sm" len="sm"/>
            <a:tailEnd type="triangle" w="med" len="med"/>
          </a:ln>
        </p:spPr>
      </p:cxnSp>
      <p:sp>
        <p:nvSpPr>
          <p:cNvPr id="526" name="Google Shape;526;p28"/>
          <p:cNvSpPr/>
          <p:nvPr/>
        </p:nvSpPr>
        <p:spPr>
          <a:xfrm>
            <a:off x="580015" y="5633021"/>
            <a:ext cx="2325267" cy="396402"/>
          </a:xfrm>
          <a:prstGeom prst="roundRect">
            <a:avLst>
              <a:gd name="adj" fmla="val 16667"/>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lt1"/>
                </a:solidFill>
                <a:latin typeface="Open Sans"/>
                <a:ea typeface="Open Sans"/>
                <a:cs typeface="Open Sans"/>
                <a:sym typeface="Open Sans"/>
              </a:rPr>
              <a:t>Irritantes</a:t>
            </a:r>
            <a:endParaRPr sz="1600" b="1">
              <a:solidFill>
                <a:schemeClr val="lt1"/>
              </a:solidFill>
              <a:latin typeface="Open Sans"/>
              <a:ea typeface="Open Sans"/>
              <a:cs typeface="Open Sans"/>
              <a:sym typeface="Open Sans"/>
            </a:endParaRPr>
          </a:p>
        </p:txBody>
      </p:sp>
      <p:pic>
        <p:nvPicPr>
          <p:cNvPr id="527" name="Google Shape;527;p28" descr="Imagen que contiene objeto, firmar, parada, reloj&#10;&#10;Descripción generada automáticamente"/>
          <p:cNvPicPr preferRelativeResize="0"/>
          <p:nvPr/>
        </p:nvPicPr>
        <p:blipFill rotWithShape="1">
          <a:blip r:embed="rId4">
            <a:alphaModFix/>
          </a:blip>
          <a:srcRect/>
          <a:stretch/>
        </p:blipFill>
        <p:spPr>
          <a:xfrm>
            <a:off x="5578982" y="2607867"/>
            <a:ext cx="1597652" cy="1603525"/>
          </a:xfrm>
          <a:prstGeom prst="rect">
            <a:avLst/>
          </a:prstGeom>
          <a:noFill/>
          <a:ln>
            <a:noFill/>
          </a:ln>
        </p:spPr>
      </p:pic>
      <p:pic>
        <p:nvPicPr>
          <p:cNvPr id="528" name="Google Shape;528;p28" descr="Imagen que contiene objeto, reloj&#10;&#10;Descripción generada automáticamente"/>
          <p:cNvPicPr preferRelativeResize="0"/>
          <p:nvPr/>
        </p:nvPicPr>
        <p:blipFill rotWithShape="1">
          <a:blip r:embed="rId5">
            <a:alphaModFix/>
          </a:blip>
          <a:srcRect/>
          <a:stretch/>
        </p:blipFill>
        <p:spPr>
          <a:xfrm>
            <a:off x="9441760" y="2626064"/>
            <a:ext cx="1820377" cy="1678824"/>
          </a:xfrm>
          <a:prstGeom prst="rect">
            <a:avLst/>
          </a:prstGeom>
          <a:noFill/>
          <a:ln>
            <a:noFill/>
          </a:ln>
        </p:spPr>
      </p:pic>
      <p:pic>
        <p:nvPicPr>
          <p:cNvPr id="529" name="Google Shape;529;p28" descr="Forma, Flecha&#10;&#10;Descripción generada automáticamente"/>
          <p:cNvPicPr preferRelativeResize="0"/>
          <p:nvPr/>
        </p:nvPicPr>
        <p:blipFill rotWithShape="1">
          <a:blip r:embed="rId6">
            <a:alphaModFix/>
          </a:blip>
          <a:srcRect/>
          <a:stretch/>
        </p:blipFill>
        <p:spPr>
          <a:xfrm>
            <a:off x="7640864" y="3632089"/>
            <a:ext cx="1578521" cy="1584325"/>
          </a:xfrm>
          <a:prstGeom prst="rect">
            <a:avLst/>
          </a:prstGeom>
          <a:noFill/>
          <a:ln>
            <a:noFill/>
          </a:ln>
        </p:spPr>
      </p:pic>
      <p:pic>
        <p:nvPicPr>
          <p:cNvPr id="530" name="Google Shape;530;p28" descr="Forma&#10;&#10;Descripción generada automáticamente"/>
          <p:cNvPicPr preferRelativeResize="0"/>
          <p:nvPr/>
        </p:nvPicPr>
        <p:blipFill rotWithShape="1">
          <a:blip r:embed="rId7">
            <a:alphaModFix/>
          </a:blip>
          <a:srcRect/>
          <a:stretch/>
        </p:blipFill>
        <p:spPr>
          <a:xfrm>
            <a:off x="9683615" y="4754644"/>
            <a:ext cx="1578522" cy="1584325"/>
          </a:xfrm>
          <a:prstGeom prst="rect">
            <a:avLst/>
          </a:prstGeom>
          <a:noFill/>
          <a:ln>
            <a:noFill/>
          </a:ln>
        </p:spPr>
      </p:pic>
      <p:pic>
        <p:nvPicPr>
          <p:cNvPr id="531" name="Google Shape;531;p28" descr="Forma&#10;&#10;Descripción generada automáticamente"/>
          <p:cNvPicPr preferRelativeResize="0"/>
          <p:nvPr/>
        </p:nvPicPr>
        <p:blipFill rotWithShape="1">
          <a:blip r:embed="rId8">
            <a:alphaModFix/>
          </a:blip>
          <a:srcRect/>
          <a:stretch/>
        </p:blipFill>
        <p:spPr>
          <a:xfrm>
            <a:off x="5493141" y="4490088"/>
            <a:ext cx="1683493" cy="1689682"/>
          </a:xfrm>
          <a:prstGeom prst="rect">
            <a:avLst/>
          </a:prstGeom>
          <a:noFill/>
          <a:ln>
            <a:noFill/>
          </a:ln>
        </p:spPr>
      </p:pic>
      <p:sp>
        <p:nvSpPr>
          <p:cNvPr id="532" name="Google Shape;532;p28"/>
          <p:cNvSpPr/>
          <p:nvPr/>
        </p:nvSpPr>
        <p:spPr>
          <a:xfrm>
            <a:off x="5215174" y="3930716"/>
            <a:ext cx="2325267" cy="436582"/>
          </a:xfrm>
          <a:prstGeom prst="roundRect">
            <a:avLst>
              <a:gd name="adj" fmla="val 16667"/>
            </a:avLst>
          </a:prstGeom>
          <a:solidFill>
            <a:schemeClr val="lt1"/>
          </a:solid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Open Sans"/>
              <a:ea typeface="Open Sans"/>
              <a:cs typeface="Open Sans"/>
              <a:sym typeface="Open Sans"/>
            </a:endParaRPr>
          </a:p>
        </p:txBody>
      </p:sp>
      <p:sp>
        <p:nvSpPr>
          <p:cNvPr id="533" name="Google Shape;533;p28"/>
          <p:cNvSpPr/>
          <p:nvPr/>
        </p:nvSpPr>
        <p:spPr>
          <a:xfrm>
            <a:off x="7358348" y="4932658"/>
            <a:ext cx="2325267" cy="436582"/>
          </a:xfrm>
          <a:prstGeom prst="roundRect">
            <a:avLst>
              <a:gd name="adj" fmla="val 16667"/>
            </a:avLst>
          </a:prstGeom>
          <a:solidFill>
            <a:schemeClr val="lt1"/>
          </a:solid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Open Sans"/>
              <a:ea typeface="Open Sans"/>
              <a:cs typeface="Open Sans"/>
              <a:sym typeface="Open Sans"/>
            </a:endParaRPr>
          </a:p>
        </p:txBody>
      </p:sp>
      <p:sp>
        <p:nvSpPr>
          <p:cNvPr id="534" name="Google Shape;534;p28"/>
          <p:cNvSpPr/>
          <p:nvPr/>
        </p:nvSpPr>
        <p:spPr>
          <a:xfrm>
            <a:off x="9286729" y="3963900"/>
            <a:ext cx="2325267" cy="436582"/>
          </a:xfrm>
          <a:prstGeom prst="roundRect">
            <a:avLst>
              <a:gd name="adj" fmla="val 16667"/>
            </a:avLst>
          </a:prstGeom>
          <a:solidFill>
            <a:schemeClr val="lt1"/>
          </a:solid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Open Sans"/>
              <a:ea typeface="Open Sans"/>
              <a:cs typeface="Open Sans"/>
              <a:sym typeface="Open Sans"/>
            </a:endParaRPr>
          </a:p>
        </p:txBody>
      </p:sp>
      <p:sp>
        <p:nvSpPr>
          <p:cNvPr id="535" name="Google Shape;535;p28"/>
          <p:cNvSpPr/>
          <p:nvPr/>
        </p:nvSpPr>
        <p:spPr>
          <a:xfrm>
            <a:off x="9310242" y="6072227"/>
            <a:ext cx="2325267" cy="436582"/>
          </a:xfrm>
          <a:prstGeom prst="roundRect">
            <a:avLst>
              <a:gd name="adj" fmla="val 16667"/>
            </a:avLst>
          </a:prstGeom>
          <a:solidFill>
            <a:schemeClr val="lt1"/>
          </a:solid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Open Sans"/>
              <a:ea typeface="Open Sans"/>
              <a:cs typeface="Open Sans"/>
              <a:sym typeface="Open Sans"/>
            </a:endParaRPr>
          </a:p>
        </p:txBody>
      </p:sp>
      <p:sp>
        <p:nvSpPr>
          <p:cNvPr id="536" name="Google Shape;536;p28"/>
          <p:cNvSpPr/>
          <p:nvPr/>
        </p:nvSpPr>
        <p:spPr>
          <a:xfrm>
            <a:off x="5265101" y="5880556"/>
            <a:ext cx="2325267" cy="436582"/>
          </a:xfrm>
          <a:prstGeom prst="roundRect">
            <a:avLst>
              <a:gd name="adj" fmla="val 16667"/>
            </a:avLst>
          </a:prstGeom>
          <a:solidFill>
            <a:schemeClr val="lt1"/>
          </a:solid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Open Sans"/>
              <a:ea typeface="Open Sans"/>
              <a:cs typeface="Open Sans"/>
              <a:sym typeface="Open Sans"/>
            </a:endParaRPr>
          </a:p>
        </p:txBody>
      </p:sp>
      <p:cxnSp>
        <p:nvCxnSpPr>
          <p:cNvPr id="537" name="Google Shape;537;p28"/>
          <p:cNvCxnSpPr/>
          <p:nvPr/>
        </p:nvCxnSpPr>
        <p:spPr>
          <a:xfrm>
            <a:off x="2905271" y="4490088"/>
            <a:ext cx="7164559" cy="1056718"/>
          </a:xfrm>
          <a:prstGeom prst="straightConnector1">
            <a:avLst/>
          </a:prstGeom>
          <a:noFill/>
          <a:ln w="57150" cap="flat" cmpd="sng">
            <a:solidFill>
              <a:schemeClr val="accent1"/>
            </a:solidFill>
            <a:prstDash val="solid"/>
            <a:miter lim="800000"/>
            <a:headEnd type="none" w="sm" len="sm"/>
            <a:tailEnd type="triangle" w="med" len="med"/>
          </a:ln>
        </p:spPr>
      </p:cxnSp>
      <p:cxnSp>
        <p:nvCxnSpPr>
          <p:cNvPr id="538" name="Google Shape;538;p28"/>
          <p:cNvCxnSpPr/>
          <p:nvPr/>
        </p:nvCxnSpPr>
        <p:spPr>
          <a:xfrm rot="10800000" flipH="1">
            <a:off x="2932527" y="3409629"/>
            <a:ext cx="6840123" cy="1741320"/>
          </a:xfrm>
          <a:prstGeom prst="straightConnector1">
            <a:avLst/>
          </a:prstGeom>
          <a:noFill/>
          <a:ln w="57150" cap="flat" cmpd="sng">
            <a:solidFill>
              <a:schemeClr val="accent1"/>
            </a:solidFill>
            <a:prstDash val="solid"/>
            <a:miter lim="800000"/>
            <a:headEnd type="none" w="sm" len="sm"/>
            <a:tailEnd type="triangle" w="med" len="med"/>
          </a:ln>
        </p:spPr>
      </p:cxnSp>
      <p:cxnSp>
        <p:nvCxnSpPr>
          <p:cNvPr id="539" name="Google Shape;539;p28"/>
          <p:cNvCxnSpPr/>
          <p:nvPr/>
        </p:nvCxnSpPr>
        <p:spPr>
          <a:xfrm rot="10800000" flipH="1">
            <a:off x="2905271" y="4490088"/>
            <a:ext cx="4912849" cy="1390468"/>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29"/>
          <p:cNvSpPr/>
          <p:nvPr/>
        </p:nvSpPr>
        <p:spPr>
          <a:xfrm>
            <a:off x="6619165" y="2740953"/>
            <a:ext cx="5130436" cy="3006594"/>
          </a:xfrm>
          <a:prstGeom prst="roundRect">
            <a:avLst>
              <a:gd name="adj" fmla="val 16667"/>
            </a:avLst>
          </a:prstGeom>
          <a:solidFill>
            <a:schemeClr val="lt1"/>
          </a:solidFill>
          <a:ln w="1905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45" name="Google Shape;545;p29"/>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2</a:t>
            </a:r>
            <a:endParaRPr/>
          </a:p>
        </p:txBody>
      </p:sp>
      <p:sp>
        <p:nvSpPr>
          <p:cNvPr id="546" name="Google Shape;546;p29"/>
          <p:cNvSpPr txBox="1"/>
          <p:nvPr/>
        </p:nvSpPr>
        <p:spPr>
          <a:xfrm>
            <a:off x="6946054" y="3104533"/>
            <a:ext cx="4362300" cy="1816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Bienvenidos a la actividad de aprendizaje  “Almacenamiento y factores que ocasionan cambios en los productos químicos". A continuación, se presenta la situación a resolver dentro de esta actividad. </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Clic en el botón siguiente:</a:t>
            </a:r>
            <a:endParaRPr/>
          </a:p>
        </p:txBody>
      </p:sp>
      <p:sp>
        <p:nvSpPr>
          <p:cNvPr id="547" name="Google Shape;547;p29"/>
          <p:cNvSpPr/>
          <p:nvPr/>
        </p:nvSpPr>
        <p:spPr>
          <a:xfrm>
            <a:off x="11439900" y="116664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a:t>
            </a:r>
            <a:endParaRPr/>
          </a:p>
        </p:txBody>
      </p:sp>
      <p:pic>
        <p:nvPicPr>
          <p:cNvPr id="548" name="Google Shape;548;p29"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549" name="Google Shape;549;p29" descr="Imagen que contiene Interfaz de usuario gráfica&#10;&#10;Descripción generada automáticamente"/>
          <p:cNvPicPr preferRelativeResize="0"/>
          <p:nvPr/>
        </p:nvPicPr>
        <p:blipFill rotWithShape="1">
          <a:blip r:embed="rId4">
            <a:alphaModFix/>
          </a:blip>
          <a:srcRect/>
          <a:stretch/>
        </p:blipFill>
        <p:spPr>
          <a:xfrm>
            <a:off x="9127279" y="4870564"/>
            <a:ext cx="1582008" cy="536389"/>
          </a:xfrm>
          <a:prstGeom prst="rect">
            <a:avLst/>
          </a:prstGeom>
          <a:noFill/>
          <a:ln>
            <a:noFill/>
          </a:ln>
        </p:spPr>
      </p:pic>
      <p:pic>
        <p:nvPicPr>
          <p:cNvPr id="550" name="Google Shape;550;p29" descr="Icono&#10;&#10;Descripción generada automáticamente"/>
          <p:cNvPicPr preferRelativeResize="0"/>
          <p:nvPr/>
        </p:nvPicPr>
        <p:blipFill rotWithShape="1">
          <a:blip r:embed="rId5">
            <a:alphaModFix/>
          </a:blip>
          <a:srcRect/>
          <a:stretch/>
        </p:blipFill>
        <p:spPr>
          <a:xfrm>
            <a:off x="10367010" y="5064270"/>
            <a:ext cx="434340" cy="5394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p:nvPr/>
        </p:nvSpPr>
        <p:spPr>
          <a:xfrm>
            <a:off x="6619165" y="2640333"/>
            <a:ext cx="5130436" cy="322151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3"/>
          <p:cNvSpPr txBox="1"/>
          <p:nvPr/>
        </p:nvSpPr>
        <p:spPr>
          <a:xfrm>
            <a:off x="6803488" y="2897722"/>
            <a:ext cx="4830300" cy="2462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Contenido temático:</a:t>
            </a:r>
            <a:endParaRPr/>
          </a:p>
          <a:p>
            <a:pPr marL="0" marR="0" lvl="0" indent="0" algn="just" rtl="0">
              <a:spcBef>
                <a:spcPts val="0"/>
              </a:spcBef>
              <a:spcAft>
                <a:spcPts val="0"/>
              </a:spcAft>
              <a:buNone/>
            </a:pPr>
            <a:endParaRPr sz="1400" b="1">
              <a:solidFill>
                <a:srgbClr val="3A3838"/>
              </a:solidFill>
              <a:latin typeface="Open Sans"/>
              <a:ea typeface="Open Sans"/>
              <a:cs typeface="Open Sans"/>
              <a:sym typeface="Open Sans"/>
            </a:endParaRPr>
          </a:p>
          <a:p>
            <a:pPr marL="342900" marR="0" lvl="0" indent="-342900" algn="just" rtl="0">
              <a:spcBef>
                <a:spcPts val="0"/>
              </a:spcBef>
              <a:spcAft>
                <a:spcPts val="0"/>
              </a:spcAft>
              <a:buClr>
                <a:srgbClr val="3A3838"/>
              </a:buClr>
              <a:buSzPts val="1400"/>
              <a:buFont typeface="Calibri"/>
              <a:buAutoNum type="arabicPeriod"/>
            </a:pPr>
            <a:r>
              <a:rPr lang="es-ES" sz="1400">
                <a:solidFill>
                  <a:srgbClr val="3A3838"/>
                </a:solidFill>
                <a:latin typeface="Open Sans"/>
                <a:ea typeface="Open Sans"/>
                <a:cs typeface="Open Sans"/>
                <a:sym typeface="Open Sans"/>
              </a:rPr>
              <a:t>Etiquetas, pictogramas y tipos de peligros.</a:t>
            </a:r>
            <a:endParaRPr/>
          </a:p>
          <a:p>
            <a:pPr marL="342900" marR="0" lvl="0" indent="-342900" algn="just" rtl="0">
              <a:spcBef>
                <a:spcPts val="0"/>
              </a:spcBef>
              <a:spcAft>
                <a:spcPts val="0"/>
              </a:spcAft>
              <a:buClr>
                <a:srgbClr val="3A3838"/>
              </a:buClr>
              <a:buSzPts val="1400"/>
              <a:buFont typeface="Calibri"/>
              <a:buAutoNum type="arabicPeriod"/>
            </a:pPr>
            <a:r>
              <a:rPr lang="es-ES" sz="1400">
                <a:solidFill>
                  <a:srgbClr val="3A3838"/>
                </a:solidFill>
                <a:latin typeface="Open Sans"/>
                <a:ea typeface="Open Sans"/>
                <a:cs typeface="Open Sans"/>
                <a:sym typeface="Open Sans"/>
              </a:rPr>
              <a:t>Almacenamiento y factores que ocasionan cambios en los productos químicos.</a:t>
            </a:r>
            <a:endParaRPr/>
          </a:p>
          <a:p>
            <a:pPr marL="342900" marR="0" lvl="0" indent="-342900" algn="just" rtl="0">
              <a:spcBef>
                <a:spcPts val="0"/>
              </a:spcBef>
              <a:spcAft>
                <a:spcPts val="0"/>
              </a:spcAft>
              <a:buClr>
                <a:srgbClr val="3A3838"/>
              </a:buClr>
              <a:buSzPts val="1400"/>
              <a:buFont typeface="Calibri"/>
              <a:buAutoNum type="arabicPeriod"/>
            </a:pPr>
            <a:r>
              <a:rPr lang="es-ES" sz="1400">
                <a:solidFill>
                  <a:srgbClr val="3A3838"/>
                </a:solidFill>
                <a:latin typeface="Open Sans"/>
                <a:ea typeface="Open Sans"/>
                <a:cs typeface="Open Sans"/>
                <a:sym typeface="Open Sans"/>
              </a:rPr>
              <a:t>Caracterización de las sustancias combustibles y comburentes.</a:t>
            </a:r>
            <a:endParaRPr/>
          </a:p>
          <a:p>
            <a:pPr marL="342900" marR="0" lvl="0" indent="-342900" algn="just" rtl="0">
              <a:spcBef>
                <a:spcPts val="0"/>
              </a:spcBef>
              <a:spcAft>
                <a:spcPts val="0"/>
              </a:spcAft>
              <a:buClr>
                <a:srgbClr val="3A3838"/>
              </a:buClr>
              <a:buSzPts val="1400"/>
              <a:buFont typeface="Calibri"/>
              <a:buAutoNum type="arabicPeriod"/>
            </a:pPr>
            <a:r>
              <a:rPr lang="es-ES" sz="1400">
                <a:solidFill>
                  <a:srgbClr val="3A3838"/>
                </a:solidFill>
                <a:latin typeface="Open Sans"/>
                <a:ea typeface="Open Sans"/>
                <a:cs typeface="Open Sans"/>
                <a:sym typeface="Open Sans"/>
              </a:rPr>
              <a:t>Medidas de prevención e intervención en caso de accidentes en el laboratorio.</a:t>
            </a:r>
            <a:endParaRPr/>
          </a:p>
          <a:p>
            <a:pPr marL="342900" marR="0" lvl="0" indent="-342900" algn="just" rtl="0">
              <a:spcBef>
                <a:spcPts val="0"/>
              </a:spcBef>
              <a:spcAft>
                <a:spcPts val="0"/>
              </a:spcAft>
              <a:buClr>
                <a:srgbClr val="3A3838"/>
              </a:buClr>
              <a:buSzPts val="1400"/>
              <a:buFont typeface="Calibri"/>
              <a:buAutoNum type="arabicPeriod"/>
            </a:pPr>
            <a:r>
              <a:rPr lang="es-ES" sz="1400">
                <a:solidFill>
                  <a:srgbClr val="3A3838"/>
                </a:solidFill>
                <a:latin typeface="Open Sans"/>
                <a:ea typeface="Open Sans"/>
                <a:cs typeface="Open Sans"/>
                <a:sym typeface="Open Sans"/>
              </a:rPr>
              <a:t>Tipos de extintores y normatividad para el almacenamiento de productos químicos.</a:t>
            </a:r>
            <a:endParaRPr/>
          </a:p>
        </p:txBody>
      </p:sp>
      <p:pic>
        <p:nvPicPr>
          <p:cNvPr id="125" name="Google Shape;125;p3"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126" name="Google Shape;126;p3" descr="Icono&#10;&#10;Descripción generada automáticamente"/>
          <p:cNvPicPr preferRelativeResize="0"/>
          <p:nvPr/>
        </p:nvPicPr>
        <p:blipFill rotWithShape="1">
          <a:blip r:embed="rId4">
            <a:alphaModFix/>
          </a:blip>
          <a:srcRect/>
          <a:stretch/>
        </p:blipFill>
        <p:spPr>
          <a:xfrm>
            <a:off x="9642549" y="1746869"/>
            <a:ext cx="530557" cy="658918"/>
          </a:xfrm>
          <a:prstGeom prst="rect">
            <a:avLst/>
          </a:prstGeom>
          <a:noFill/>
          <a:ln>
            <a:noFill/>
          </a:ln>
        </p:spPr>
      </p:pic>
      <p:grpSp>
        <p:nvGrpSpPr>
          <p:cNvPr id="127" name="Google Shape;127;p3"/>
          <p:cNvGrpSpPr/>
          <p:nvPr/>
        </p:nvGrpSpPr>
        <p:grpSpPr>
          <a:xfrm>
            <a:off x="6458340" y="1620577"/>
            <a:ext cx="1383741" cy="372489"/>
            <a:chOff x="4042" y="3636"/>
            <a:chExt cx="2925" cy="565"/>
          </a:xfrm>
        </p:grpSpPr>
        <p:cxnSp>
          <p:nvCxnSpPr>
            <p:cNvPr id="128" name="Google Shape;128;p3"/>
            <p:cNvCxnSpPr/>
            <p:nvPr/>
          </p:nvCxnSpPr>
          <p:spPr>
            <a:xfrm rot="10800000" flipH="1">
              <a:off x="4052" y="3636"/>
              <a:ext cx="2" cy="565"/>
            </a:xfrm>
            <a:prstGeom prst="straightConnector1">
              <a:avLst/>
            </a:prstGeom>
            <a:noFill/>
            <a:ln w="19050" cap="flat" cmpd="sng">
              <a:solidFill>
                <a:schemeClr val="accent1"/>
              </a:solidFill>
              <a:prstDash val="solid"/>
              <a:miter lim="800000"/>
              <a:headEnd type="none" w="sm" len="sm"/>
              <a:tailEnd type="none" w="sm" len="sm"/>
            </a:ln>
          </p:spPr>
        </p:cxnSp>
        <p:cxnSp>
          <p:nvCxnSpPr>
            <p:cNvPr id="129" name="Google Shape;129;p3"/>
            <p:cNvCxnSpPr/>
            <p:nvPr/>
          </p:nvCxnSpPr>
          <p:spPr>
            <a:xfrm>
              <a:off x="4042" y="3636"/>
              <a:ext cx="2925" cy="0"/>
            </a:xfrm>
            <a:prstGeom prst="straightConnector1">
              <a:avLst/>
            </a:prstGeom>
            <a:noFill/>
            <a:ln w="19050" cap="flat" cmpd="sng">
              <a:solidFill>
                <a:schemeClr val="accent1"/>
              </a:solidFill>
              <a:prstDash val="solid"/>
              <a:miter lim="800000"/>
              <a:headEnd type="none" w="sm" len="sm"/>
              <a:tailEnd type="none" w="sm" len="sm"/>
            </a:ln>
          </p:spPr>
        </p:cxnSp>
        <p:cxnSp>
          <p:nvCxnSpPr>
            <p:cNvPr id="130" name="Google Shape;130;p3"/>
            <p:cNvCxnSpPr/>
            <p:nvPr/>
          </p:nvCxnSpPr>
          <p:spPr>
            <a:xfrm>
              <a:off x="6952" y="3636"/>
              <a:ext cx="0" cy="540"/>
            </a:xfrm>
            <a:prstGeom prst="straightConnector1">
              <a:avLst/>
            </a:prstGeom>
            <a:noFill/>
            <a:ln w="19050" cap="flat" cmpd="sng">
              <a:solidFill>
                <a:schemeClr val="accent1"/>
              </a:solidFill>
              <a:prstDash val="solid"/>
              <a:miter lim="800000"/>
              <a:headEnd type="none" w="sm" len="sm"/>
              <a:tailEnd type="none" w="sm" len="sm"/>
            </a:ln>
          </p:spPr>
        </p:cxnSp>
      </p:grpSp>
      <p:sp>
        <p:nvSpPr>
          <p:cNvPr id="131" name="Google Shape;131;p3"/>
          <p:cNvSpPr txBox="1"/>
          <p:nvPr/>
        </p:nvSpPr>
        <p:spPr>
          <a:xfrm>
            <a:off x="6701552" y="1675931"/>
            <a:ext cx="105657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1A3255"/>
                </a:solidFill>
                <a:latin typeface="Calibri"/>
                <a:ea typeface="Calibri"/>
                <a:cs typeface="Calibri"/>
                <a:sym typeface="Calibri"/>
              </a:rPr>
              <a:t>Objetivos</a:t>
            </a:r>
            <a:endParaRPr/>
          </a:p>
        </p:txBody>
      </p:sp>
      <p:grpSp>
        <p:nvGrpSpPr>
          <p:cNvPr id="132" name="Google Shape;132;p3"/>
          <p:cNvGrpSpPr/>
          <p:nvPr/>
        </p:nvGrpSpPr>
        <p:grpSpPr>
          <a:xfrm>
            <a:off x="7967252" y="1620577"/>
            <a:ext cx="2076147" cy="372489"/>
            <a:chOff x="4042" y="3636"/>
            <a:chExt cx="2925" cy="565"/>
          </a:xfrm>
        </p:grpSpPr>
        <p:cxnSp>
          <p:nvCxnSpPr>
            <p:cNvPr id="133" name="Google Shape;133;p3"/>
            <p:cNvCxnSpPr/>
            <p:nvPr/>
          </p:nvCxnSpPr>
          <p:spPr>
            <a:xfrm rot="10800000" flipH="1">
              <a:off x="4052" y="3636"/>
              <a:ext cx="2" cy="565"/>
            </a:xfrm>
            <a:prstGeom prst="straightConnector1">
              <a:avLst/>
            </a:prstGeom>
            <a:noFill/>
            <a:ln w="19050" cap="flat" cmpd="sng">
              <a:solidFill>
                <a:schemeClr val="accent1"/>
              </a:solidFill>
              <a:prstDash val="solid"/>
              <a:miter lim="800000"/>
              <a:headEnd type="none" w="sm" len="sm"/>
              <a:tailEnd type="none" w="sm" len="sm"/>
            </a:ln>
          </p:spPr>
        </p:cxnSp>
        <p:cxnSp>
          <p:nvCxnSpPr>
            <p:cNvPr id="134" name="Google Shape;134;p3"/>
            <p:cNvCxnSpPr/>
            <p:nvPr/>
          </p:nvCxnSpPr>
          <p:spPr>
            <a:xfrm>
              <a:off x="4042" y="3636"/>
              <a:ext cx="2925" cy="0"/>
            </a:xfrm>
            <a:prstGeom prst="straightConnector1">
              <a:avLst/>
            </a:prstGeom>
            <a:noFill/>
            <a:ln w="19050" cap="flat" cmpd="sng">
              <a:solidFill>
                <a:schemeClr val="accent1"/>
              </a:solidFill>
              <a:prstDash val="solid"/>
              <a:miter lim="800000"/>
              <a:headEnd type="none" w="sm" len="sm"/>
              <a:tailEnd type="none" w="sm" len="sm"/>
            </a:ln>
          </p:spPr>
        </p:cxnSp>
        <p:cxnSp>
          <p:nvCxnSpPr>
            <p:cNvPr id="135" name="Google Shape;135;p3"/>
            <p:cNvCxnSpPr/>
            <p:nvPr/>
          </p:nvCxnSpPr>
          <p:spPr>
            <a:xfrm>
              <a:off x="6952" y="3636"/>
              <a:ext cx="0" cy="540"/>
            </a:xfrm>
            <a:prstGeom prst="straightConnector1">
              <a:avLst/>
            </a:prstGeom>
            <a:noFill/>
            <a:ln w="19050" cap="flat" cmpd="sng">
              <a:solidFill>
                <a:schemeClr val="accent1"/>
              </a:solidFill>
              <a:prstDash val="solid"/>
              <a:miter lim="800000"/>
              <a:headEnd type="none" w="sm" len="sm"/>
              <a:tailEnd type="none" w="sm" len="sm"/>
            </a:ln>
          </p:spPr>
        </p:cxnSp>
      </p:grpSp>
      <p:sp>
        <p:nvSpPr>
          <p:cNvPr id="136" name="Google Shape;136;p3"/>
          <p:cNvSpPr txBox="1"/>
          <p:nvPr/>
        </p:nvSpPr>
        <p:spPr>
          <a:xfrm>
            <a:off x="8066769" y="1675932"/>
            <a:ext cx="19659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1A3255"/>
                </a:solidFill>
                <a:latin typeface="Calibri"/>
                <a:ea typeface="Calibri"/>
                <a:cs typeface="Calibri"/>
                <a:sym typeface="Calibri"/>
              </a:rPr>
              <a:t>Contenido temático</a:t>
            </a:r>
            <a:endParaRPr/>
          </a:p>
        </p:txBody>
      </p:sp>
      <p:grpSp>
        <p:nvGrpSpPr>
          <p:cNvPr id="137" name="Google Shape;137;p3"/>
          <p:cNvGrpSpPr/>
          <p:nvPr/>
        </p:nvGrpSpPr>
        <p:grpSpPr>
          <a:xfrm>
            <a:off x="10164508" y="1608737"/>
            <a:ext cx="1570897" cy="372489"/>
            <a:chOff x="4042" y="3636"/>
            <a:chExt cx="2925" cy="565"/>
          </a:xfrm>
        </p:grpSpPr>
        <p:cxnSp>
          <p:nvCxnSpPr>
            <p:cNvPr id="138" name="Google Shape;138;p3"/>
            <p:cNvCxnSpPr/>
            <p:nvPr/>
          </p:nvCxnSpPr>
          <p:spPr>
            <a:xfrm rot="10800000" flipH="1">
              <a:off x="4052" y="3636"/>
              <a:ext cx="2" cy="565"/>
            </a:xfrm>
            <a:prstGeom prst="straightConnector1">
              <a:avLst/>
            </a:prstGeom>
            <a:noFill/>
            <a:ln w="19050" cap="flat" cmpd="sng">
              <a:solidFill>
                <a:schemeClr val="accent1"/>
              </a:solidFill>
              <a:prstDash val="solid"/>
              <a:miter lim="800000"/>
              <a:headEnd type="none" w="sm" len="sm"/>
              <a:tailEnd type="none" w="sm" len="sm"/>
            </a:ln>
          </p:spPr>
        </p:cxnSp>
        <p:cxnSp>
          <p:nvCxnSpPr>
            <p:cNvPr id="139" name="Google Shape;139;p3"/>
            <p:cNvCxnSpPr/>
            <p:nvPr/>
          </p:nvCxnSpPr>
          <p:spPr>
            <a:xfrm>
              <a:off x="4042" y="3636"/>
              <a:ext cx="2925" cy="0"/>
            </a:xfrm>
            <a:prstGeom prst="straightConnector1">
              <a:avLst/>
            </a:prstGeom>
            <a:noFill/>
            <a:ln w="19050" cap="flat" cmpd="sng">
              <a:solidFill>
                <a:schemeClr val="accent1"/>
              </a:solidFill>
              <a:prstDash val="solid"/>
              <a:miter lim="800000"/>
              <a:headEnd type="none" w="sm" len="sm"/>
              <a:tailEnd type="none" w="sm" len="sm"/>
            </a:ln>
          </p:spPr>
        </p:cxnSp>
        <p:cxnSp>
          <p:nvCxnSpPr>
            <p:cNvPr id="140" name="Google Shape;140;p3"/>
            <p:cNvCxnSpPr/>
            <p:nvPr/>
          </p:nvCxnSpPr>
          <p:spPr>
            <a:xfrm>
              <a:off x="6952" y="3636"/>
              <a:ext cx="0" cy="540"/>
            </a:xfrm>
            <a:prstGeom prst="straightConnector1">
              <a:avLst/>
            </a:prstGeom>
            <a:noFill/>
            <a:ln w="19050" cap="flat" cmpd="sng">
              <a:solidFill>
                <a:schemeClr val="accent1"/>
              </a:solidFill>
              <a:prstDash val="solid"/>
              <a:miter lim="800000"/>
              <a:headEnd type="none" w="sm" len="sm"/>
              <a:tailEnd type="none" w="sm" len="sm"/>
            </a:ln>
          </p:spPr>
        </p:cxnSp>
      </p:grpSp>
      <p:sp>
        <p:nvSpPr>
          <p:cNvPr id="141" name="Google Shape;141;p3"/>
          <p:cNvSpPr txBox="1"/>
          <p:nvPr/>
        </p:nvSpPr>
        <p:spPr>
          <a:xfrm>
            <a:off x="10313461" y="1685289"/>
            <a:ext cx="12729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1A3255"/>
                </a:solidFill>
                <a:latin typeface="Calibri"/>
                <a:ea typeface="Calibri"/>
                <a:cs typeface="Calibri"/>
                <a:sym typeface="Calibri"/>
              </a:rPr>
              <a:t>Metodología</a:t>
            </a:r>
            <a:endParaRPr/>
          </a:p>
        </p:txBody>
      </p:sp>
      <p:pic>
        <p:nvPicPr>
          <p:cNvPr id="142" name="Google Shape;142;p3" descr="Imagen que contiene Gráfico de embudo&#10;&#10;Descripción generada automáticamente"/>
          <p:cNvPicPr preferRelativeResize="0"/>
          <p:nvPr/>
        </p:nvPicPr>
        <p:blipFill rotWithShape="1">
          <a:blip r:embed="rId5">
            <a:alphaModFix/>
          </a:blip>
          <a:srcRect/>
          <a:stretch/>
        </p:blipFill>
        <p:spPr>
          <a:xfrm>
            <a:off x="8742333" y="1164827"/>
            <a:ext cx="512221" cy="512221"/>
          </a:xfrm>
          <a:prstGeom prst="rect">
            <a:avLst/>
          </a:prstGeom>
          <a:noFill/>
          <a:ln>
            <a:noFill/>
          </a:ln>
        </p:spPr>
      </p:pic>
      <p:pic>
        <p:nvPicPr>
          <p:cNvPr id="143" name="Google Shape;143;p3" descr="Icono&#10;&#10;Descripción generada automáticamente"/>
          <p:cNvPicPr preferRelativeResize="0"/>
          <p:nvPr/>
        </p:nvPicPr>
        <p:blipFill rotWithShape="1">
          <a:blip r:embed="rId6">
            <a:alphaModFix/>
          </a:blip>
          <a:srcRect/>
          <a:stretch/>
        </p:blipFill>
        <p:spPr>
          <a:xfrm>
            <a:off x="10767574" y="1173067"/>
            <a:ext cx="512222" cy="512222"/>
          </a:xfrm>
          <a:prstGeom prst="rect">
            <a:avLst/>
          </a:prstGeom>
          <a:noFill/>
          <a:ln>
            <a:noFill/>
          </a:ln>
        </p:spPr>
      </p:pic>
      <p:pic>
        <p:nvPicPr>
          <p:cNvPr id="144" name="Google Shape;144;p3" descr="Icono&#10;&#10;Descripción generada automáticamente"/>
          <p:cNvPicPr preferRelativeResize="0"/>
          <p:nvPr/>
        </p:nvPicPr>
        <p:blipFill rotWithShape="1">
          <a:blip r:embed="rId7">
            <a:alphaModFix/>
          </a:blip>
          <a:srcRect/>
          <a:stretch/>
        </p:blipFill>
        <p:spPr>
          <a:xfrm>
            <a:off x="6899386" y="1155316"/>
            <a:ext cx="520615" cy="52061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0"/>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56" name="Google Shape;556;p30"/>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2</a:t>
            </a:r>
            <a:endParaRPr/>
          </a:p>
        </p:txBody>
      </p:sp>
      <p:sp>
        <p:nvSpPr>
          <p:cNvPr id="557" name="Google Shape;557;p30"/>
          <p:cNvSpPr/>
          <p:nvPr/>
        </p:nvSpPr>
        <p:spPr>
          <a:xfrm>
            <a:off x="6816638" y="2893457"/>
            <a:ext cx="4735488" cy="1035514"/>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30"/>
          <p:cNvSpPr/>
          <p:nvPr/>
        </p:nvSpPr>
        <p:spPr>
          <a:xfrm>
            <a:off x="6802375" y="4030133"/>
            <a:ext cx="4735488" cy="785841"/>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30"/>
          <p:cNvSpPr txBox="1"/>
          <p:nvPr/>
        </p:nvSpPr>
        <p:spPr>
          <a:xfrm>
            <a:off x="6946054" y="2951797"/>
            <a:ext cx="4362300" cy="1816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¡Hola! Bienvenidos a la</a:t>
            </a:r>
            <a:r>
              <a:rPr lang="es-ES">
                <a:solidFill>
                  <a:srgbClr val="3A3838"/>
                </a:solidFill>
                <a:latin typeface="Open Sans"/>
                <a:ea typeface="Open Sans"/>
                <a:cs typeface="Open Sans"/>
                <a:sym typeface="Open Sans"/>
              </a:rPr>
              <a:t> </a:t>
            </a:r>
            <a:r>
              <a:rPr lang="es-ES" sz="1400">
                <a:solidFill>
                  <a:srgbClr val="3A3838"/>
                </a:solidFill>
                <a:latin typeface="Open Sans"/>
                <a:ea typeface="Open Sans"/>
                <a:cs typeface="Open Sans"/>
                <a:sym typeface="Open Sans"/>
              </a:rPr>
              <a:t>actividad de esta unidad donde abordaremos el tema  “Almacenamiento y factores que ocasionan cambios en los productos químicos”.</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a:t>
            </a:r>
            <a:r>
              <a:rPr lang="es-ES" sz="1400">
                <a:solidFill>
                  <a:srgbClr val="3A3838"/>
                </a:solidFill>
                <a:latin typeface="Open Sans"/>
                <a:ea typeface="Open Sans"/>
                <a:cs typeface="Open Sans"/>
                <a:sym typeface="Open Sans"/>
              </a:rPr>
              <a:t>: Muy bien profesor ¿Y de qué se trata la actividad?</a:t>
            </a:r>
            <a:endParaRPr/>
          </a:p>
        </p:txBody>
      </p:sp>
      <p:pic>
        <p:nvPicPr>
          <p:cNvPr id="560" name="Google Shape;560;p30"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561" name="Google Shape;561;p30"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562" name="Google Shape;562;p30" descr="Imagen que contiene Interfaz de usuario gráfica&#10;&#10;Descripción generada automáticamente"/>
          <p:cNvPicPr preferRelativeResize="0"/>
          <p:nvPr/>
        </p:nvPicPr>
        <p:blipFill rotWithShape="1">
          <a:blip r:embed="rId5">
            <a:alphaModFix/>
          </a:blip>
          <a:srcRect/>
          <a:stretch/>
        </p:blipFill>
        <p:spPr>
          <a:xfrm>
            <a:off x="9127279" y="4870564"/>
            <a:ext cx="1582008" cy="536389"/>
          </a:xfrm>
          <a:prstGeom prst="rect">
            <a:avLst/>
          </a:prstGeom>
          <a:noFill/>
          <a:ln>
            <a:noFill/>
          </a:ln>
        </p:spPr>
      </p:pic>
      <p:pic>
        <p:nvPicPr>
          <p:cNvPr id="563" name="Google Shape;563;p30" descr="Icono&#10;&#10;Descripción generada automáticamente"/>
          <p:cNvPicPr preferRelativeResize="0"/>
          <p:nvPr/>
        </p:nvPicPr>
        <p:blipFill rotWithShape="1">
          <a:blip r:embed="rId6">
            <a:alphaModFix/>
          </a:blip>
          <a:srcRect/>
          <a:stretch/>
        </p:blipFill>
        <p:spPr>
          <a:xfrm>
            <a:off x="10367010" y="5064270"/>
            <a:ext cx="434340" cy="5394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1"/>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69" name="Google Shape;569;p31"/>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2</a:t>
            </a:r>
            <a:endParaRPr/>
          </a:p>
        </p:txBody>
      </p:sp>
      <p:sp>
        <p:nvSpPr>
          <p:cNvPr id="570" name="Google Shape;570;p31"/>
          <p:cNvSpPr/>
          <p:nvPr/>
        </p:nvSpPr>
        <p:spPr>
          <a:xfrm>
            <a:off x="6816638" y="2921417"/>
            <a:ext cx="4735488" cy="1202620"/>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1" name="Google Shape;571;p31"/>
          <p:cNvSpPr/>
          <p:nvPr/>
        </p:nvSpPr>
        <p:spPr>
          <a:xfrm>
            <a:off x="6813205" y="4172467"/>
            <a:ext cx="4735488" cy="731844"/>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2" name="Google Shape;572;p31"/>
          <p:cNvSpPr txBox="1"/>
          <p:nvPr/>
        </p:nvSpPr>
        <p:spPr>
          <a:xfrm>
            <a:off x="7003157" y="2921417"/>
            <a:ext cx="4362450"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Debes identificar los factores que ocasionan cambios en los productos químicos y sus características, determinando las precauciones y medidas de seguridad que se deben tener para su almacenamiento.</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Comprendo lo que debo realizar profesor, ¿Cuál es la información que necesito para resolver la actividad?</a:t>
            </a:r>
            <a:endParaRPr/>
          </a:p>
        </p:txBody>
      </p:sp>
      <p:pic>
        <p:nvPicPr>
          <p:cNvPr id="573" name="Google Shape;573;p31"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574" name="Google Shape;574;p31"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575" name="Google Shape;575;p31" descr="Imagen que contiene Interfaz de usuario gráfica&#10;&#10;Descripción generada automáticamente"/>
          <p:cNvPicPr preferRelativeResize="0"/>
          <p:nvPr/>
        </p:nvPicPr>
        <p:blipFill rotWithShape="1">
          <a:blip r:embed="rId5">
            <a:alphaModFix/>
          </a:blip>
          <a:srcRect/>
          <a:stretch/>
        </p:blipFill>
        <p:spPr>
          <a:xfrm>
            <a:off x="9127279" y="4870564"/>
            <a:ext cx="1582008" cy="536389"/>
          </a:xfrm>
          <a:prstGeom prst="rect">
            <a:avLst/>
          </a:prstGeom>
          <a:noFill/>
          <a:ln>
            <a:noFill/>
          </a:ln>
        </p:spPr>
      </p:pic>
      <p:pic>
        <p:nvPicPr>
          <p:cNvPr id="576" name="Google Shape;576;p31" descr="Icono&#10;&#10;Descripción generada automáticamente"/>
          <p:cNvPicPr preferRelativeResize="0"/>
          <p:nvPr/>
        </p:nvPicPr>
        <p:blipFill rotWithShape="1">
          <a:blip r:embed="rId6">
            <a:alphaModFix/>
          </a:blip>
          <a:srcRect/>
          <a:stretch/>
        </p:blipFill>
        <p:spPr>
          <a:xfrm>
            <a:off x="10367010" y="5064270"/>
            <a:ext cx="434340" cy="53942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32"/>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82" name="Google Shape;582;p32"/>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2</a:t>
            </a:r>
            <a:endParaRPr/>
          </a:p>
        </p:txBody>
      </p:sp>
      <p:sp>
        <p:nvSpPr>
          <p:cNvPr id="583" name="Google Shape;583;p32"/>
          <p:cNvSpPr/>
          <p:nvPr/>
        </p:nvSpPr>
        <p:spPr>
          <a:xfrm>
            <a:off x="6816638" y="3002206"/>
            <a:ext cx="4735488" cy="1062901"/>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4" name="Google Shape;584;p32"/>
          <p:cNvSpPr/>
          <p:nvPr/>
        </p:nvSpPr>
        <p:spPr>
          <a:xfrm>
            <a:off x="6782394" y="4138336"/>
            <a:ext cx="4735488" cy="625905"/>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5" name="Google Shape;585;p32"/>
          <p:cNvSpPr txBox="1"/>
          <p:nvPr/>
        </p:nvSpPr>
        <p:spPr>
          <a:xfrm>
            <a:off x="7003157" y="3090574"/>
            <a:ext cx="4362300" cy="1600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La información necesaria para resolver la actividad, la encontrarás en el </a:t>
            </a:r>
            <a:r>
              <a:rPr lang="es-ES">
                <a:solidFill>
                  <a:srgbClr val="3A3838"/>
                </a:solidFill>
                <a:latin typeface="Open Sans"/>
                <a:ea typeface="Open Sans"/>
                <a:cs typeface="Open Sans"/>
                <a:sym typeface="Open Sans"/>
              </a:rPr>
              <a:t>contenido</a:t>
            </a:r>
            <a:r>
              <a:rPr lang="es-ES" sz="1400">
                <a:solidFill>
                  <a:srgbClr val="3A3838"/>
                </a:solidFill>
                <a:latin typeface="Open Sans"/>
                <a:ea typeface="Open Sans"/>
                <a:cs typeface="Open Sans"/>
                <a:sym typeface="Open Sans"/>
              </a:rPr>
              <a:t> disponible a continuación. Recuerda descargar y desarrollar la guía de aprendizaje.</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¡Está bien profesor, revisaré la información y resolveré la actividad!</a:t>
            </a:r>
            <a:endParaRPr/>
          </a:p>
        </p:txBody>
      </p:sp>
      <p:pic>
        <p:nvPicPr>
          <p:cNvPr id="586" name="Google Shape;586;p32"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587" name="Google Shape;587;p32"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588" name="Google Shape;588;p32" descr="Icono&#10;&#10;Descripción generada automáticamente"/>
          <p:cNvPicPr preferRelativeResize="0"/>
          <p:nvPr/>
        </p:nvPicPr>
        <p:blipFill rotWithShape="1">
          <a:blip r:embed="rId5">
            <a:alphaModFix/>
          </a:blip>
          <a:srcRect/>
          <a:stretch/>
        </p:blipFill>
        <p:spPr>
          <a:xfrm>
            <a:off x="8932969" y="5072074"/>
            <a:ext cx="434340" cy="539422"/>
          </a:xfrm>
          <a:prstGeom prst="rect">
            <a:avLst/>
          </a:prstGeom>
          <a:noFill/>
          <a:ln>
            <a:noFill/>
          </a:ln>
        </p:spPr>
      </p:pic>
      <p:pic>
        <p:nvPicPr>
          <p:cNvPr id="589" name="Google Shape;589;p32" descr="Icono&#10;&#10;Descripción generada automáticamente"/>
          <p:cNvPicPr preferRelativeResize="0"/>
          <p:nvPr/>
        </p:nvPicPr>
        <p:blipFill rotWithShape="1">
          <a:blip r:embed="rId5">
            <a:alphaModFix/>
          </a:blip>
          <a:srcRect/>
          <a:stretch/>
        </p:blipFill>
        <p:spPr>
          <a:xfrm>
            <a:off x="10184130" y="6186250"/>
            <a:ext cx="434340" cy="539422"/>
          </a:xfrm>
          <a:prstGeom prst="rect">
            <a:avLst/>
          </a:prstGeom>
          <a:noFill/>
          <a:ln>
            <a:noFill/>
          </a:ln>
        </p:spPr>
      </p:pic>
      <p:sp>
        <p:nvSpPr>
          <p:cNvPr id="590" name="Google Shape;590;p32"/>
          <p:cNvSpPr/>
          <p:nvPr/>
        </p:nvSpPr>
        <p:spPr>
          <a:xfrm>
            <a:off x="7600355" y="5805244"/>
            <a:ext cx="3099566"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F3F3F"/>
                </a:solidFill>
                <a:latin typeface="Calibri"/>
                <a:ea typeface="Calibri"/>
                <a:cs typeface="Calibri"/>
                <a:sym typeface="Calibri"/>
              </a:rPr>
              <a:t>Haz clic en el botón descargar actividad:</a:t>
            </a:r>
            <a:endParaRPr/>
          </a:p>
        </p:txBody>
      </p:sp>
      <p:pic>
        <p:nvPicPr>
          <p:cNvPr id="591" name="Google Shape;591;p32" descr="Texto&#10;&#10;Descripción generada automáticamente"/>
          <p:cNvPicPr preferRelativeResize="0"/>
          <p:nvPr/>
        </p:nvPicPr>
        <p:blipFill rotWithShape="1">
          <a:blip r:embed="rId6">
            <a:alphaModFix/>
          </a:blip>
          <a:srcRect/>
          <a:stretch/>
        </p:blipFill>
        <p:spPr>
          <a:xfrm>
            <a:off x="8082858" y="6186250"/>
            <a:ext cx="2101272" cy="44736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3"/>
          <p:cNvSpPr/>
          <p:nvPr/>
        </p:nvSpPr>
        <p:spPr>
          <a:xfrm>
            <a:off x="649705" y="2791338"/>
            <a:ext cx="7980000" cy="20124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reactantes pueden ser elementos o compuestos. Un ejemplo de cambio químico es la formación de óxido del hierro producida al reaccionar el oxígeno del aire con el hierro de forma natural.</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Haz clic en el botón siguiente para ver los factores que ocasionan cambios en los reactivos:</a:t>
            </a:r>
            <a:endParaRPr/>
          </a:p>
        </p:txBody>
      </p:sp>
      <p:pic>
        <p:nvPicPr>
          <p:cNvPr id="598" name="Google Shape;598;p33" descr="Imagen que contiene tabla, pequeño, iluminado, botella&#10;&#10;Descripción generada automáticamente"/>
          <p:cNvPicPr preferRelativeResize="0"/>
          <p:nvPr/>
        </p:nvPicPr>
        <p:blipFill rotWithShape="1">
          <a:blip r:embed="rId3">
            <a:alphaModFix/>
          </a:blip>
          <a:srcRect r="18203" b="17549"/>
          <a:stretch/>
        </p:blipFill>
        <p:spPr>
          <a:xfrm>
            <a:off x="4112531" y="2434791"/>
            <a:ext cx="7565366" cy="4491736"/>
          </a:xfrm>
          <a:prstGeom prst="rect">
            <a:avLst/>
          </a:prstGeom>
          <a:noFill/>
          <a:ln>
            <a:noFill/>
          </a:ln>
        </p:spPr>
      </p:pic>
      <p:sp>
        <p:nvSpPr>
          <p:cNvPr id="599" name="Google Shape;599;p33"/>
          <p:cNvSpPr/>
          <p:nvPr/>
        </p:nvSpPr>
        <p:spPr>
          <a:xfrm>
            <a:off x="431750" y="1014875"/>
            <a:ext cx="55872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Factores que ocasionan cambios en los reactivos</a:t>
            </a:r>
            <a:endParaRPr sz="1600" b="1">
              <a:solidFill>
                <a:srgbClr val="2C538E"/>
              </a:solidFill>
              <a:latin typeface="Open Sans"/>
              <a:ea typeface="Open Sans"/>
              <a:cs typeface="Open Sans"/>
              <a:sym typeface="Open Sans"/>
            </a:endParaRPr>
          </a:p>
        </p:txBody>
      </p:sp>
      <p:sp>
        <p:nvSpPr>
          <p:cNvPr id="600" name="Google Shape;600;p3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2.1</a:t>
            </a:r>
            <a:endParaRPr/>
          </a:p>
        </p:txBody>
      </p:sp>
      <p:sp>
        <p:nvSpPr>
          <p:cNvPr id="601" name="Google Shape;601;p33"/>
          <p:cNvSpPr/>
          <p:nvPr/>
        </p:nvSpPr>
        <p:spPr>
          <a:xfrm>
            <a:off x="649705" y="1596287"/>
            <a:ext cx="10467600" cy="9804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Las reacciones químicas, también llamadas cambios químicos o fenómenos químicos, son todos los procesos termodinámicos en los cuales dos o más productos químicos o sustancias (llamados reactantes o reactivos), se modifican al cambiar sus estructuras moleculares y sus enlaces, en otras sustancias llamadas productos. </a:t>
            </a:r>
            <a:endParaRPr/>
          </a:p>
        </p:txBody>
      </p:sp>
      <p:sp>
        <p:nvSpPr>
          <p:cNvPr id="602" name="Google Shape;602;p33"/>
          <p:cNvSpPr/>
          <p:nvPr/>
        </p:nvSpPr>
        <p:spPr>
          <a:xfrm>
            <a:off x="7632303" y="6372221"/>
            <a:ext cx="1632178"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fondoquimica.png</a:t>
            </a:r>
            <a:endParaRPr sz="1400">
              <a:solidFill>
                <a:schemeClr val="dk1"/>
              </a:solidFill>
              <a:latin typeface="Open Sans"/>
              <a:ea typeface="Open Sans"/>
              <a:cs typeface="Open Sans"/>
              <a:sym typeface="Open Sans"/>
            </a:endParaRPr>
          </a:p>
        </p:txBody>
      </p:sp>
      <p:pic>
        <p:nvPicPr>
          <p:cNvPr id="603" name="Google Shape;603;p33" descr="Imagen que contiene Patrón de fondo, Icono&#10;&#10;Descripción generada automáticamente"/>
          <p:cNvPicPr preferRelativeResize="0"/>
          <p:nvPr/>
        </p:nvPicPr>
        <p:blipFill rotWithShape="1">
          <a:blip r:embed="rId4">
            <a:alphaModFix/>
          </a:blip>
          <a:srcRect/>
          <a:stretch/>
        </p:blipFill>
        <p:spPr>
          <a:xfrm>
            <a:off x="514103" y="2381340"/>
            <a:ext cx="697068" cy="6970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3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2.1</a:t>
            </a:r>
            <a:endParaRPr/>
          </a:p>
        </p:txBody>
      </p:sp>
      <p:sp>
        <p:nvSpPr>
          <p:cNvPr id="610" name="Google Shape;610;p34"/>
          <p:cNvSpPr/>
          <p:nvPr/>
        </p:nvSpPr>
        <p:spPr>
          <a:xfrm>
            <a:off x="4857477" y="755364"/>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2C538E"/>
                </a:solidFill>
                <a:latin typeface="Open Sans"/>
                <a:ea typeface="Open Sans"/>
                <a:cs typeface="Open Sans"/>
                <a:sym typeface="Open Sans"/>
              </a:rPr>
              <a:t>Haz clic en cada botón </a:t>
            </a:r>
            <a:endParaRPr/>
          </a:p>
        </p:txBody>
      </p:sp>
      <p:sp>
        <p:nvSpPr>
          <p:cNvPr id="611" name="Google Shape;611;p34"/>
          <p:cNvSpPr/>
          <p:nvPr/>
        </p:nvSpPr>
        <p:spPr>
          <a:xfrm>
            <a:off x="2988652" y="1571150"/>
            <a:ext cx="1485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oxidacion.png</a:t>
            </a:r>
            <a:endParaRPr sz="1400">
              <a:solidFill>
                <a:schemeClr val="dk1"/>
              </a:solidFill>
              <a:latin typeface="Open Sans"/>
              <a:ea typeface="Open Sans"/>
              <a:cs typeface="Open Sans"/>
              <a:sym typeface="Open Sans"/>
            </a:endParaRPr>
          </a:p>
        </p:txBody>
      </p:sp>
      <p:sp>
        <p:nvSpPr>
          <p:cNvPr id="612" name="Google Shape;612;p34"/>
          <p:cNvSpPr/>
          <p:nvPr/>
        </p:nvSpPr>
        <p:spPr>
          <a:xfrm>
            <a:off x="6650121" y="1611175"/>
            <a:ext cx="17535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humedad.png</a:t>
            </a:r>
            <a:endParaRPr sz="1400">
              <a:solidFill>
                <a:schemeClr val="dk1"/>
              </a:solidFill>
              <a:latin typeface="Open Sans"/>
              <a:ea typeface="Open Sans"/>
              <a:cs typeface="Open Sans"/>
              <a:sym typeface="Open Sans"/>
            </a:endParaRPr>
          </a:p>
        </p:txBody>
      </p:sp>
      <p:sp>
        <p:nvSpPr>
          <p:cNvPr id="613" name="Google Shape;613;p34"/>
          <p:cNvSpPr/>
          <p:nvPr/>
        </p:nvSpPr>
        <p:spPr>
          <a:xfrm>
            <a:off x="10115297" y="1631425"/>
            <a:ext cx="1143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calor.png</a:t>
            </a:r>
            <a:endParaRPr sz="1400">
              <a:solidFill>
                <a:schemeClr val="dk1"/>
              </a:solidFill>
              <a:latin typeface="Open Sans"/>
              <a:ea typeface="Open Sans"/>
              <a:cs typeface="Open Sans"/>
              <a:sym typeface="Open Sans"/>
            </a:endParaRPr>
          </a:p>
        </p:txBody>
      </p:sp>
      <p:sp>
        <p:nvSpPr>
          <p:cNvPr id="614" name="Google Shape;614;p34"/>
          <p:cNvSpPr/>
          <p:nvPr/>
        </p:nvSpPr>
        <p:spPr>
          <a:xfrm>
            <a:off x="841481" y="2078691"/>
            <a:ext cx="3416863" cy="595929"/>
          </a:xfrm>
          <a:prstGeom prst="roundRect">
            <a:avLst>
              <a:gd name="adj" fmla="val 16667"/>
            </a:avLst>
          </a:prstGeom>
          <a:solidFill>
            <a:srgbClr val="F49F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OXIDACIÓN</a:t>
            </a:r>
            <a:endParaRPr/>
          </a:p>
        </p:txBody>
      </p:sp>
      <p:sp>
        <p:nvSpPr>
          <p:cNvPr id="615" name="Google Shape;615;p34"/>
          <p:cNvSpPr/>
          <p:nvPr/>
        </p:nvSpPr>
        <p:spPr>
          <a:xfrm>
            <a:off x="4363485" y="2100899"/>
            <a:ext cx="3416863" cy="57372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HUMEDAD</a:t>
            </a:r>
            <a:endParaRPr/>
          </a:p>
        </p:txBody>
      </p:sp>
      <p:sp>
        <p:nvSpPr>
          <p:cNvPr id="616" name="Google Shape;616;p34"/>
          <p:cNvSpPr/>
          <p:nvPr/>
        </p:nvSpPr>
        <p:spPr>
          <a:xfrm>
            <a:off x="7874402" y="2100898"/>
            <a:ext cx="3416863" cy="57372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CALOR</a:t>
            </a:r>
            <a:endParaRPr/>
          </a:p>
        </p:txBody>
      </p:sp>
      <p:pic>
        <p:nvPicPr>
          <p:cNvPr id="617" name="Google Shape;617;p34" descr="Logotipo, Icono&#10;&#10;Descripción generada automáticamente"/>
          <p:cNvPicPr preferRelativeResize="0"/>
          <p:nvPr/>
        </p:nvPicPr>
        <p:blipFill rotWithShape="1">
          <a:blip r:embed="rId3">
            <a:alphaModFix/>
          </a:blip>
          <a:srcRect/>
          <a:stretch/>
        </p:blipFill>
        <p:spPr>
          <a:xfrm>
            <a:off x="9037820" y="1410272"/>
            <a:ext cx="918567" cy="964094"/>
          </a:xfrm>
          <a:prstGeom prst="rect">
            <a:avLst/>
          </a:prstGeom>
          <a:noFill/>
          <a:ln>
            <a:noFill/>
          </a:ln>
        </p:spPr>
      </p:pic>
      <p:pic>
        <p:nvPicPr>
          <p:cNvPr id="618" name="Google Shape;618;p34" descr="Imagen que contiene Icono&#10;&#10;Descripción generada automáticamente"/>
          <p:cNvPicPr preferRelativeResize="0"/>
          <p:nvPr/>
        </p:nvPicPr>
        <p:blipFill rotWithShape="1">
          <a:blip r:embed="rId4">
            <a:alphaModFix/>
          </a:blip>
          <a:srcRect/>
          <a:stretch/>
        </p:blipFill>
        <p:spPr>
          <a:xfrm>
            <a:off x="5581663" y="1382698"/>
            <a:ext cx="855855" cy="872827"/>
          </a:xfrm>
          <a:prstGeom prst="rect">
            <a:avLst/>
          </a:prstGeom>
          <a:noFill/>
          <a:ln>
            <a:noFill/>
          </a:ln>
        </p:spPr>
      </p:pic>
      <p:pic>
        <p:nvPicPr>
          <p:cNvPr id="619" name="Google Shape;619;p34" descr="Logotipo&#10;&#10;Descripción generada automáticamente"/>
          <p:cNvPicPr preferRelativeResize="0"/>
          <p:nvPr/>
        </p:nvPicPr>
        <p:blipFill rotWithShape="1">
          <a:blip r:embed="rId5">
            <a:alphaModFix/>
          </a:blip>
          <a:srcRect/>
          <a:stretch/>
        </p:blipFill>
        <p:spPr>
          <a:xfrm>
            <a:off x="1965790" y="1247390"/>
            <a:ext cx="1143445" cy="1143445"/>
          </a:xfrm>
          <a:prstGeom prst="rect">
            <a:avLst/>
          </a:prstGeom>
          <a:noFill/>
          <a:ln>
            <a:noFill/>
          </a:ln>
        </p:spPr>
      </p:pic>
      <p:pic>
        <p:nvPicPr>
          <p:cNvPr id="620" name="Google Shape;620;p34" descr="Icono&#10;&#10;Descripción generada automáticamente"/>
          <p:cNvPicPr preferRelativeResize="0"/>
          <p:nvPr/>
        </p:nvPicPr>
        <p:blipFill rotWithShape="1">
          <a:blip r:embed="rId6">
            <a:alphaModFix/>
          </a:blip>
          <a:srcRect/>
          <a:stretch/>
        </p:blipFill>
        <p:spPr>
          <a:xfrm>
            <a:off x="3464821" y="2418598"/>
            <a:ext cx="761785" cy="9460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5"/>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2.1</a:t>
            </a:r>
            <a:endParaRPr/>
          </a:p>
        </p:txBody>
      </p:sp>
      <p:sp>
        <p:nvSpPr>
          <p:cNvPr id="627" name="Google Shape;627;p35"/>
          <p:cNvSpPr/>
          <p:nvPr/>
        </p:nvSpPr>
        <p:spPr>
          <a:xfrm rot="10800000">
            <a:off x="2262375" y="2809948"/>
            <a:ext cx="550274" cy="474374"/>
          </a:xfrm>
          <a:prstGeom prst="triangle">
            <a:avLst>
              <a:gd name="adj" fmla="val 50000"/>
            </a:avLst>
          </a:prstGeom>
          <a:solidFill>
            <a:srgbClr val="F49F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35"/>
          <p:cNvSpPr txBox="1"/>
          <p:nvPr/>
        </p:nvSpPr>
        <p:spPr>
          <a:xfrm>
            <a:off x="1193873" y="3314506"/>
            <a:ext cx="4425036" cy="269304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oxidación hace referencia a la combinación del oxígeno con otra sustancia para producir un compuesto que se denomina óxido. Siempre que esto ocurre se produce una liberación de energía de modo lento.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Hay dos tipos de  oxidación: la llamada reacción de oxidación lenta, tal como en la oxidación de los metales, ocasionando su pérdida de brillo y  la forma rápida y/o explosiva es llamada oxidación rápida, como es una combustión, él desprendimiento de cantidades considerables de calor en forma de llama.</a:t>
            </a:r>
            <a:endParaRPr/>
          </a:p>
          <a:p>
            <a:pPr marL="0" marR="0" lvl="0" indent="0" algn="just" rtl="0">
              <a:spcBef>
                <a:spcPts val="0"/>
              </a:spcBef>
              <a:spcAft>
                <a:spcPts val="0"/>
              </a:spcAft>
              <a:buNone/>
            </a:pPr>
            <a:endParaRPr sz="1300">
              <a:solidFill>
                <a:srgbClr val="3A3838"/>
              </a:solidFill>
              <a:latin typeface="Calibri"/>
              <a:ea typeface="Calibri"/>
              <a:cs typeface="Calibri"/>
              <a:sym typeface="Calibri"/>
            </a:endParaRPr>
          </a:p>
        </p:txBody>
      </p:sp>
      <p:sp>
        <p:nvSpPr>
          <p:cNvPr id="629" name="Google Shape;629;p35"/>
          <p:cNvSpPr/>
          <p:nvPr/>
        </p:nvSpPr>
        <p:spPr>
          <a:xfrm>
            <a:off x="6389200" y="5409000"/>
            <a:ext cx="1485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oxidacion2.png</a:t>
            </a:r>
            <a:endParaRPr sz="1400">
              <a:solidFill>
                <a:schemeClr val="dk1"/>
              </a:solidFill>
              <a:latin typeface="Open Sans"/>
              <a:ea typeface="Open Sans"/>
              <a:cs typeface="Open Sans"/>
              <a:sym typeface="Open Sans"/>
            </a:endParaRPr>
          </a:p>
        </p:txBody>
      </p:sp>
      <p:pic>
        <p:nvPicPr>
          <p:cNvPr id="630" name="Google Shape;630;p35" descr="Imagen que contiene pasto, campo, parado, alfombra&#10;&#10;Descripción generada automáticamente"/>
          <p:cNvPicPr preferRelativeResize="0"/>
          <p:nvPr/>
        </p:nvPicPr>
        <p:blipFill rotWithShape="1">
          <a:blip r:embed="rId3">
            <a:alphaModFix/>
          </a:blip>
          <a:srcRect/>
          <a:stretch/>
        </p:blipFill>
        <p:spPr>
          <a:xfrm>
            <a:off x="8896820" y="3956726"/>
            <a:ext cx="2173053" cy="1382204"/>
          </a:xfrm>
          <a:prstGeom prst="rect">
            <a:avLst/>
          </a:prstGeom>
          <a:noFill/>
          <a:ln>
            <a:noFill/>
          </a:ln>
        </p:spPr>
      </p:pic>
      <p:pic>
        <p:nvPicPr>
          <p:cNvPr id="631" name="Google Shape;631;p35" descr="Imagen que contiene Forma&#10;&#10;Descripción generada automáticamente"/>
          <p:cNvPicPr preferRelativeResize="0"/>
          <p:nvPr/>
        </p:nvPicPr>
        <p:blipFill rotWithShape="1">
          <a:blip r:embed="rId4">
            <a:alphaModFix/>
          </a:blip>
          <a:srcRect/>
          <a:stretch/>
        </p:blipFill>
        <p:spPr>
          <a:xfrm>
            <a:off x="5584874" y="3899877"/>
            <a:ext cx="3954567" cy="1150316"/>
          </a:xfrm>
          <a:prstGeom prst="rect">
            <a:avLst/>
          </a:prstGeom>
          <a:noFill/>
          <a:ln>
            <a:noFill/>
          </a:ln>
        </p:spPr>
      </p:pic>
      <p:sp>
        <p:nvSpPr>
          <p:cNvPr id="632" name="Google Shape;632;p35"/>
          <p:cNvSpPr/>
          <p:nvPr/>
        </p:nvSpPr>
        <p:spPr>
          <a:xfrm>
            <a:off x="9349200" y="5491825"/>
            <a:ext cx="1485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Oxidacion.jpg</a:t>
            </a:r>
            <a:endParaRPr sz="1400">
              <a:solidFill>
                <a:schemeClr val="dk1"/>
              </a:solidFill>
              <a:latin typeface="Open Sans"/>
              <a:ea typeface="Open Sans"/>
              <a:cs typeface="Open Sans"/>
              <a:sym typeface="Open Sans"/>
            </a:endParaRPr>
          </a:p>
        </p:txBody>
      </p:sp>
      <p:sp>
        <p:nvSpPr>
          <p:cNvPr id="633" name="Google Shape;633;p35"/>
          <p:cNvSpPr/>
          <p:nvPr/>
        </p:nvSpPr>
        <p:spPr>
          <a:xfrm>
            <a:off x="784656" y="2832076"/>
            <a:ext cx="10449900" cy="3285900"/>
          </a:xfrm>
          <a:prstGeom prst="roundRect">
            <a:avLst>
              <a:gd name="adj" fmla="val 16667"/>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634" name="Google Shape;634;p35"/>
          <p:cNvSpPr/>
          <p:nvPr/>
        </p:nvSpPr>
        <p:spPr>
          <a:xfrm>
            <a:off x="841481" y="919531"/>
            <a:ext cx="2071593"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171616"/>
                </a:solidFill>
                <a:latin typeface="Open Sans"/>
                <a:ea typeface="Open Sans"/>
                <a:cs typeface="Open Sans"/>
                <a:sym typeface="Open Sans"/>
              </a:rPr>
              <a:t>Haz clic en cada botón: </a:t>
            </a:r>
            <a:endParaRPr/>
          </a:p>
        </p:txBody>
      </p:sp>
      <p:sp>
        <p:nvSpPr>
          <p:cNvPr id="635" name="Google Shape;635;p35"/>
          <p:cNvSpPr/>
          <p:nvPr/>
        </p:nvSpPr>
        <p:spPr>
          <a:xfrm>
            <a:off x="841481" y="2078691"/>
            <a:ext cx="3416863" cy="731257"/>
          </a:xfrm>
          <a:prstGeom prst="roundRect">
            <a:avLst>
              <a:gd name="adj" fmla="val 16667"/>
            </a:avLst>
          </a:prstGeom>
          <a:solidFill>
            <a:srgbClr val="F49F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OXIDACIÓN</a:t>
            </a:r>
            <a:endParaRPr/>
          </a:p>
        </p:txBody>
      </p:sp>
      <p:sp>
        <p:nvSpPr>
          <p:cNvPr id="636" name="Google Shape;636;p35"/>
          <p:cNvSpPr/>
          <p:nvPr/>
        </p:nvSpPr>
        <p:spPr>
          <a:xfrm>
            <a:off x="4363485" y="2100899"/>
            <a:ext cx="3416863" cy="57372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HUMEDAD</a:t>
            </a:r>
            <a:endParaRPr/>
          </a:p>
        </p:txBody>
      </p:sp>
      <p:sp>
        <p:nvSpPr>
          <p:cNvPr id="637" name="Google Shape;637;p35"/>
          <p:cNvSpPr/>
          <p:nvPr/>
        </p:nvSpPr>
        <p:spPr>
          <a:xfrm>
            <a:off x="7874402" y="2100898"/>
            <a:ext cx="3416863" cy="57372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CALOR</a:t>
            </a:r>
            <a:endParaRPr/>
          </a:p>
        </p:txBody>
      </p:sp>
      <p:pic>
        <p:nvPicPr>
          <p:cNvPr id="638" name="Google Shape;638;p35" descr="Logotipo, Icono&#10;&#10;Descripción generada automáticamente"/>
          <p:cNvPicPr preferRelativeResize="0"/>
          <p:nvPr/>
        </p:nvPicPr>
        <p:blipFill rotWithShape="1">
          <a:blip r:embed="rId5">
            <a:alphaModFix/>
          </a:blip>
          <a:srcRect/>
          <a:stretch/>
        </p:blipFill>
        <p:spPr>
          <a:xfrm>
            <a:off x="9037820" y="1410272"/>
            <a:ext cx="918567" cy="964094"/>
          </a:xfrm>
          <a:prstGeom prst="rect">
            <a:avLst/>
          </a:prstGeom>
          <a:noFill/>
          <a:ln>
            <a:noFill/>
          </a:ln>
        </p:spPr>
      </p:pic>
      <p:pic>
        <p:nvPicPr>
          <p:cNvPr id="639" name="Google Shape;639;p35" descr="Imagen que contiene Icono&#10;&#10;Descripción generada automáticamente"/>
          <p:cNvPicPr preferRelativeResize="0"/>
          <p:nvPr/>
        </p:nvPicPr>
        <p:blipFill rotWithShape="1">
          <a:blip r:embed="rId6">
            <a:alphaModFix/>
          </a:blip>
          <a:srcRect/>
          <a:stretch/>
        </p:blipFill>
        <p:spPr>
          <a:xfrm>
            <a:off x="5581663" y="1382698"/>
            <a:ext cx="855855" cy="872827"/>
          </a:xfrm>
          <a:prstGeom prst="rect">
            <a:avLst/>
          </a:prstGeom>
          <a:noFill/>
          <a:ln>
            <a:noFill/>
          </a:ln>
        </p:spPr>
      </p:pic>
      <p:pic>
        <p:nvPicPr>
          <p:cNvPr id="640" name="Google Shape;640;p35" descr="Logotipo&#10;&#10;Descripción generada automáticamente"/>
          <p:cNvPicPr preferRelativeResize="0"/>
          <p:nvPr/>
        </p:nvPicPr>
        <p:blipFill rotWithShape="1">
          <a:blip r:embed="rId7">
            <a:alphaModFix/>
          </a:blip>
          <a:srcRect/>
          <a:stretch/>
        </p:blipFill>
        <p:spPr>
          <a:xfrm>
            <a:off x="1965790" y="1247390"/>
            <a:ext cx="1143445" cy="1143445"/>
          </a:xfrm>
          <a:prstGeom prst="rect">
            <a:avLst/>
          </a:prstGeom>
          <a:noFill/>
          <a:ln>
            <a:noFill/>
          </a:ln>
        </p:spPr>
      </p:pic>
      <p:pic>
        <p:nvPicPr>
          <p:cNvPr id="641" name="Google Shape;641;p35" descr="Icono&#10;&#10;Descripción generada automáticamente"/>
          <p:cNvPicPr preferRelativeResize="0"/>
          <p:nvPr/>
        </p:nvPicPr>
        <p:blipFill rotWithShape="1">
          <a:blip r:embed="rId8">
            <a:alphaModFix/>
          </a:blip>
          <a:srcRect/>
          <a:stretch/>
        </p:blipFill>
        <p:spPr>
          <a:xfrm>
            <a:off x="3459459" y="2400005"/>
            <a:ext cx="555637" cy="69006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36"/>
          <p:cNvSpPr/>
          <p:nvPr/>
        </p:nvSpPr>
        <p:spPr>
          <a:xfrm>
            <a:off x="683481" y="3002776"/>
            <a:ext cx="10449900" cy="3285900"/>
          </a:xfrm>
          <a:prstGeom prst="roundRect">
            <a:avLst>
              <a:gd name="adj" fmla="val 16667"/>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648" name="Google Shape;648;p36"/>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2.1</a:t>
            </a:r>
            <a:endParaRPr/>
          </a:p>
        </p:txBody>
      </p:sp>
      <p:sp>
        <p:nvSpPr>
          <p:cNvPr id="649" name="Google Shape;649;p36"/>
          <p:cNvSpPr/>
          <p:nvPr/>
        </p:nvSpPr>
        <p:spPr>
          <a:xfrm rot="10800000">
            <a:off x="5791236" y="2786658"/>
            <a:ext cx="550274" cy="474374"/>
          </a:xfrm>
          <a:prstGeom prst="triangle">
            <a:avLst>
              <a:gd name="adj" fmla="val 50000"/>
            </a:avLst>
          </a:prstGeom>
          <a:solidFill>
            <a:srgbClr val="F49F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0" name="Google Shape;650;p36"/>
          <p:cNvSpPr/>
          <p:nvPr/>
        </p:nvSpPr>
        <p:spPr>
          <a:xfrm>
            <a:off x="841481" y="919531"/>
            <a:ext cx="2071593"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171616"/>
                </a:solidFill>
                <a:latin typeface="Open Sans"/>
                <a:ea typeface="Open Sans"/>
                <a:cs typeface="Open Sans"/>
                <a:sym typeface="Open Sans"/>
              </a:rPr>
              <a:t>Haz clic en cada botón: </a:t>
            </a:r>
            <a:endParaRPr/>
          </a:p>
        </p:txBody>
      </p:sp>
      <p:sp>
        <p:nvSpPr>
          <p:cNvPr id="651" name="Google Shape;651;p36"/>
          <p:cNvSpPr/>
          <p:nvPr/>
        </p:nvSpPr>
        <p:spPr>
          <a:xfrm>
            <a:off x="841481" y="2078691"/>
            <a:ext cx="3416863" cy="59592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OXIDACIÓN</a:t>
            </a:r>
            <a:endParaRPr/>
          </a:p>
        </p:txBody>
      </p:sp>
      <p:sp>
        <p:nvSpPr>
          <p:cNvPr id="652" name="Google Shape;652;p36"/>
          <p:cNvSpPr/>
          <p:nvPr/>
        </p:nvSpPr>
        <p:spPr>
          <a:xfrm>
            <a:off x="4363485" y="2100899"/>
            <a:ext cx="3416863" cy="690064"/>
          </a:xfrm>
          <a:prstGeom prst="roundRect">
            <a:avLst>
              <a:gd name="adj" fmla="val 16667"/>
            </a:avLst>
          </a:prstGeom>
          <a:solidFill>
            <a:srgbClr val="F49F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HUMEDAD</a:t>
            </a:r>
            <a:endParaRPr/>
          </a:p>
        </p:txBody>
      </p:sp>
      <p:sp>
        <p:nvSpPr>
          <p:cNvPr id="653" name="Google Shape;653;p36"/>
          <p:cNvSpPr/>
          <p:nvPr/>
        </p:nvSpPr>
        <p:spPr>
          <a:xfrm>
            <a:off x="7874402" y="2100898"/>
            <a:ext cx="3416863" cy="57372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CALOR</a:t>
            </a:r>
            <a:endParaRPr/>
          </a:p>
        </p:txBody>
      </p:sp>
      <p:pic>
        <p:nvPicPr>
          <p:cNvPr id="654" name="Google Shape;654;p36" descr="Logotipo, Icono&#10;&#10;Descripción generada automáticamente"/>
          <p:cNvPicPr preferRelativeResize="0"/>
          <p:nvPr/>
        </p:nvPicPr>
        <p:blipFill rotWithShape="1">
          <a:blip r:embed="rId3">
            <a:alphaModFix/>
          </a:blip>
          <a:srcRect/>
          <a:stretch/>
        </p:blipFill>
        <p:spPr>
          <a:xfrm>
            <a:off x="9037820" y="1410272"/>
            <a:ext cx="918567" cy="964094"/>
          </a:xfrm>
          <a:prstGeom prst="rect">
            <a:avLst/>
          </a:prstGeom>
          <a:noFill/>
          <a:ln>
            <a:noFill/>
          </a:ln>
        </p:spPr>
      </p:pic>
      <p:pic>
        <p:nvPicPr>
          <p:cNvPr id="655" name="Google Shape;655;p36" descr="Imagen que contiene Icono&#10;&#10;Descripción generada automáticamente"/>
          <p:cNvPicPr preferRelativeResize="0"/>
          <p:nvPr/>
        </p:nvPicPr>
        <p:blipFill rotWithShape="1">
          <a:blip r:embed="rId4">
            <a:alphaModFix/>
          </a:blip>
          <a:srcRect/>
          <a:stretch/>
        </p:blipFill>
        <p:spPr>
          <a:xfrm>
            <a:off x="5581663" y="1382698"/>
            <a:ext cx="855855" cy="872827"/>
          </a:xfrm>
          <a:prstGeom prst="rect">
            <a:avLst/>
          </a:prstGeom>
          <a:noFill/>
          <a:ln>
            <a:noFill/>
          </a:ln>
        </p:spPr>
      </p:pic>
      <p:pic>
        <p:nvPicPr>
          <p:cNvPr id="656" name="Google Shape;656;p36" descr="Logotipo&#10;&#10;Descripción generada automáticamente"/>
          <p:cNvPicPr preferRelativeResize="0"/>
          <p:nvPr/>
        </p:nvPicPr>
        <p:blipFill rotWithShape="1">
          <a:blip r:embed="rId5">
            <a:alphaModFix/>
          </a:blip>
          <a:srcRect/>
          <a:stretch/>
        </p:blipFill>
        <p:spPr>
          <a:xfrm>
            <a:off x="1965790" y="1247390"/>
            <a:ext cx="1143445" cy="1143445"/>
          </a:xfrm>
          <a:prstGeom prst="rect">
            <a:avLst/>
          </a:prstGeom>
          <a:noFill/>
          <a:ln>
            <a:noFill/>
          </a:ln>
        </p:spPr>
      </p:pic>
      <p:sp>
        <p:nvSpPr>
          <p:cNvPr id="657" name="Google Shape;657;p36"/>
          <p:cNvSpPr txBox="1"/>
          <p:nvPr/>
        </p:nvSpPr>
        <p:spPr>
          <a:xfrm>
            <a:off x="1135911" y="3257938"/>
            <a:ext cx="7773900" cy="3093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humedad es la acumulación de agua que empapa un cuerpo o, también, el agua en su forma de vapor, que está presente en el medio ambiente.</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porcentaje de humedad afecta a la capacidad de procesamiento, el período de conservación, la usabilidad y la calidad del producto. La determinación precisa del porcentaje de humedad ocupa, por consiguiente, un papel muy importante para garantizar la calidad en muchísimas industrias, tales como las alimentarias, las farmacéuticas y las químicas. Y en algunos productos, además, el porcentaje máximo permisible de humedad puede estar normalizado conforme a las legislaciones nacionales e internacionales.</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Algunas reacciones químicas requieren llevarse a cabo en una atmósfera libre de oxígeno y de humedad para impedir oxidaciones o descomposiciones de los reactivos y los productos. En estos casos la atmósfera interior del recipiente de reacción se reemplaza por un gas inerte como el argón o el nitrógeno.</a:t>
            </a:r>
            <a:endParaRPr/>
          </a:p>
          <a:p>
            <a:pPr marL="0" marR="0" lvl="0" indent="0" algn="just" rtl="0">
              <a:spcBef>
                <a:spcPts val="0"/>
              </a:spcBef>
              <a:spcAft>
                <a:spcPts val="0"/>
              </a:spcAft>
              <a:buNone/>
            </a:pPr>
            <a:endParaRPr sz="1300">
              <a:solidFill>
                <a:srgbClr val="3A3838"/>
              </a:solidFill>
              <a:latin typeface="Calibri"/>
              <a:ea typeface="Calibri"/>
              <a:cs typeface="Calibri"/>
              <a:sym typeface="Calibri"/>
            </a:endParaRPr>
          </a:p>
        </p:txBody>
      </p:sp>
      <p:sp>
        <p:nvSpPr>
          <p:cNvPr id="658" name="Google Shape;658;p36"/>
          <p:cNvSpPr/>
          <p:nvPr/>
        </p:nvSpPr>
        <p:spPr>
          <a:xfrm>
            <a:off x="9484900" y="5241375"/>
            <a:ext cx="1364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humedad.jpg</a:t>
            </a:r>
            <a:endParaRPr sz="1400">
              <a:solidFill>
                <a:schemeClr val="dk1"/>
              </a:solidFill>
              <a:latin typeface="Open Sans"/>
              <a:ea typeface="Open Sans"/>
              <a:cs typeface="Open Sans"/>
              <a:sym typeface="Open Sans"/>
            </a:endParaRPr>
          </a:p>
        </p:txBody>
      </p:sp>
      <p:pic>
        <p:nvPicPr>
          <p:cNvPr id="659" name="Google Shape;659;p36" descr="Imagen que contiene edificio, agua, tabla, alberca&#10;&#10;Descripción generada automáticamente"/>
          <p:cNvPicPr preferRelativeResize="0"/>
          <p:nvPr/>
        </p:nvPicPr>
        <p:blipFill rotWithShape="1">
          <a:blip r:embed="rId6">
            <a:alphaModFix/>
          </a:blip>
          <a:srcRect/>
          <a:stretch/>
        </p:blipFill>
        <p:spPr>
          <a:xfrm>
            <a:off x="9061821" y="4099023"/>
            <a:ext cx="1994268" cy="1093420"/>
          </a:xfrm>
          <a:prstGeom prst="rect">
            <a:avLst/>
          </a:prstGeom>
          <a:noFill/>
          <a:ln>
            <a:noFill/>
          </a:ln>
        </p:spPr>
      </p:pic>
      <p:pic>
        <p:nvPicPr>
          <p:cNvPr id="660" name="Google Shape;660;p36" descr="Icono&#10;&#10;Descripción generada automáticamente"/>
          <p:cNvPicPr preferRelativeResize="0"/>
          <p:nvPr/>
        </p:nvPicPr>
        <p:blipFill rotWithShape="1">
          <a:blip r:embed="rId7">
            <a:alphaModFix/>
          </a:blip>
          <a:srcRect/>
          <a:stretch/>
        </p:blipFill>
        <p:spPr>
          <a:xfrm>
            <a:off x="6993920" y="2432107"/>
            <a:ext cx="555637" cy="69006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7"/>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2.1</a:t>
            </a:r>
            <a:endParaRPr/>
          </a:p>
        </p:txBody>
      </p:sp>
      <p:sp>
        <p:nvSpPr>
          <p:cNvPr id="667" name="Google Shape;667;p37"/>
          <p:cNvSpPr/>
          <p:nvPr/>
        </p:nvSpPr>
        <p:spPr>
          <a:xfrm rot="10800000">
            <a:off x="9307696" y="2762630"/>
            <a:ext cx="550274" cy="474374"/>
          </a:xfrm>
          <a:prstGeom prst="triangle">
            <a:avLst>
              <a:gd name="adj" fmla="val 50000"/>
            </a:avLst>
          </a:prstGeom>
          <a:solidFill>
            <a:srgbClr val="F49F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8" name="Google Shape;668;p37"/>
          <p:cNvSpPr/>
          <p:nvPr/>
        </p:nvSpPr>
        <p:spPr>
          <a:xfrm>
            <a:off x="841481" y="919531"/>
            <a:ext cx="2071593"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171616"/>
                </a:solidFill>
                <a:latin typeface="Open Sans"/>
                <a:ea typeface="Open Sans"/>
                <a:cs typeface="Open Sans"/>
                <a:sym typeface="Open Sans"/>
              </a:rPr>
              <a:t>Haz clic en cada botón: </a:t>
            </a:r>
            <a:endParaRPr/>
          </a:p>
        </p:txBody>
      </p:sp>
      <p:sp>
        <p:nvSpPr>
          <p:cNvPr id="669" name="Google Shape;669;p37"/>
          <p:cNvSpPr/>
          <p:nvPr/>
        </p:nvSpPr>
        <p:spPr>
          <a:xfrm>
            <a:off x="841481" y="2078691"/>
            <a:ext cx="3416863" cy="59592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OXIDACIÓN</a:t>
            </a:r>
            <a:endParaRPr/>
          </a:p>
        </p:txBody>
      </p:sp>
      <p:sp>
        <p:nvSpPr>
          <p:cNvPr id="670" name="Google Shape;670;p37"/>
          <p:cNvSpPr/>
          <p:nvPr/>
        </p:nvSpPr>
        <p:spPr>
          <a:xfrm>
            <a:off x="4363485" y="2100899"/>
            <a:ext cx="3416863" cy="59592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HUMEDAD</a:t>
            </a:r>
            <a:endParaRPr sz="2000" b="1">
              <a:solidFill>
                <a:schemeClr val="dk1"/>
              </a:solidFill>
              <a:latin typeface="Open Sans"/>
              <a:ea typeface="Open Sans"/>
              <a:cs typeface="Open Sans"/>
              <a:sym typeface="Open Sans"/>
            </a:endParaRPr>
          </a:p>
        </p:txBody>
      </p:sp>
      <p:sp>
        <p:nvSpPr>
          <p:cNvPr id="671" name="Google Shape;671;p37"/>
          <p:cNvSpPr/>
          <p:nvPr/>
        </p:nvSpPr>
        <p:spPr>
          <a:xfrm>
            <a:off x="7874402" y="2100898"/>
            <a:ext cx="3416863" cy="685760"/>
          </a:xfrm>
          <a:prstGeom prst="roundRect">
            <a:avLst>
              <a:gd name="adj" fmla="val 16667"/>
            </a:avLst>
          </a:prstGeom>
          <a:solidFill>
            <a:srgbClr val="F49F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2000" b="1">
                <a:solidFill>
                  <a:schemeClr val="dk1"/>
                </a:solidFill>
                <a:latin typeface="Open Sans"/>
                <a:ea typeface="Open Sans"/>
                <a:cs typeface="Open Sans"/>
                <a:sym typeface="Open Sans"/>
              </a:rPr>
              <a:t>CALOR</a:t>
            </a:r>
            <a:endParaRPr/>
          </a:p>
        </p:txBody>
      </p:sp>
      <p:pic>
        <p:nvPicPr>
          <p:cNvPr id="672" name="Google Shape;672;p37" descr="Logotipo, Icono&#10;&#10;Descripción generada automáticamente"/>
          <p:cNvPicPr preferRelativeResize="0"/>
          <p:nvPr/>
        </p:nvPicPr>
        <p:blipFill rotWithShape="1">
          <a:blip r:embed="rId3">
            <a:alphaModFix/>
          </a:blip>
          <a:srcRect/>
          <a:stretch/>
        </p:blipFill>
        <p:spPr>
          <a:xfrm>
            <a:off x="9037820" y="1410272"/>
            <a:ext cx="918567" cy="964094"/>
          </a:xfrm>
          <a:prstGeom prst="rect">
            <a:avLst/>
          </a:prstGeom>
          <a:noFill/>
          <a:ln>
            <a:noFill/>
          </a:ln>
        </p:spPr>
      </p:pic>
      <p:pic>
        <p:nvPicPr>
          <p:cNvPr id="673" name="Google Shape;673;p37" descr="Imagen que contiene Icono&#10;&#10;Descripción generada automáticamente"/>
          <p:cNvPicPr preferRelativeResize="0"/>
          <p:nvPr/>
        </p:nvPicPr>
        <p:blipFill rotWithShape="1">
          <a:blip r:embed="rId4">
            <a:alphaModFix/>
          </a:blip>
          <a:srcRect/>
          <a:stretch/>
        </p:blipFill>
        <p:spPr>
          <a:xfrm>
            <a:off x="5581663" y="1382698"/>
            <a:ext cx="855855" cy="872827"/>
          </a:xfrm>
          <a:prstGeom prst="rect">
            <a:avLst/>
          </a:prstGeom>
          <a:noFill/>
          <a:ln>
            <a:noFill/>
          </a:ln>
        </p:spPr>
      </p:pic>
      <p:pic>
        <p:nvPicPr>
          <p:cNvPr id="674" name="Google Shape;674;p37" descr="Logotipo&#10;&#10;Descripción generada automáticamente"/>
          <p:cNvPicPr preferRelativeResize="0"/>
          <p:nvPr/>
        </p:nvPicPr>
        <p:blipFill rotWithShape="1">
          <a:blip r:embed="rId5">
            <a:alphaModFix/>
          </a:blip>
          <a:srcRect/>
          <a:stretch/>
        </p:blipFill>
        <p:spPr>
          <a:xfrm>
            <a:off x="1965790" y="1247390"/>
            <a:ext cx="1143445" cy="1143445"/>
          </a:xfrm>
          <a:prstGeom prst="rect">
            <a:avLst/>
          </a:prstGeom>
          <a:noFill/>
          <a:ln>
            <a:noFill/>
          </a:ln>
        </p:spPr>
      </p:pic>
      <p:sp>
        <p:nvSpPr>
          <p:cNvPr id="675" name="Google Shape;675;p37"/>
          <p:cNvSpPr/>
          <p:nvPr/>
        </p:nvSpPr>
        <p:spPr>
          <a:xfrm>
            <a:off x="841481" y="2946151"/>
            <a:ext cx="10449784" cy="3285837"/>
          </a:xfrm>
          <a:prstGeom prst="roundRect">
            <a:avLst>
              <a:gd name="adj" fmla="val 16667"/>
            </a:avLst>
          </a:prstGeom>
          <a:noFill/>
          <a:ln w="38100" cap="flat" cmpd="sng">
            <a:solidFill>
              <a:srgbClr val="F49F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pic>
        <p:nvPicPr>
          <p:cNvPr id="676" name="Google Shape;676;p37" descr="Icono&#10;&#10;Descripción generada automáticamente"/>
          <p:cNvPicPr preferRelativeResize="0"/>
          <p:nvPr/>
        </p:nvPicPr>
        <p:blipFill rotWithShape="1">
          <a:blip r:embed="rId6">
            <a:alphaModFix/>
          </a:blip>
          <a:srcRect/>
          <a:stretch/>
        </p:blipFill>
        <p:spPr>
          <a:xfrm>
            <a:off x="10658222" y="2374366"/>
            <a:ext cx="555637" cy="690065"/>
          </a:xfrm>
          <a:prstGeom prst="rect">
            <a:avLst/>
          </a:prstGeom>
          <a:noFill/>
          <a:ln>
            <a:noFill/>
          </a:ln>
        </p:spPr>
      </p:pic>
      <p:sp>
        <p:nvSpPr>
          <p:cNvPr id="677" name="Google Shape;677;p37"/>
          <p:cNvSpPr txBox="1"/>
          <p:nvPr/>
        </p:nvSpPr>
        <p:spPr>
          <a:xfrm>
            <a:off x="1022770" y="3138834"/>
            <a:ext cx="6555668" cy="28931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energía o entalpía, es la porción de calor que en un procedimiento termodinámico se desprende o concentra del ambiente en el que se genera cuando sucede a un a presión constante. Ahora bien, la entalpía de la reacción es un criterio esencial para analizar con seguridad y correctamente los procesos químicos. El calor de las reacciones es la energía que se libera o absorbe cuando las sustancias o productos químicos se transforman en una reacción química. Especifica el cambio del contenido de energía cuando los reactivos se convierten en productos. Aun cuando la reacción puede ser exotérmica (liberación de calor) o endotérmica (absorción de calor), en la mayoría de las reacciones llevadas a cabo en los laboratorios químicos y farmacéuticos son exotérmicas.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Entre otras, el calor de la reacción es una de las propiedades termodinámicas más empleadas en el desarrollo químico, el escalado y la seguridad para analizar procesos del laboratorio a la fabricación. </a:t>
            </a:r>
            <a:endParaRPr sz="1300">
              <a:solidFill>
                <a:srgbClr val="3A3838"/>
              </a:solidFill>
              <a:latin typeface="Calibri"/>
              <a:ea typeface="Calibri"/>
              <a:cs typeface="Calibri"/>
              <a:sym typeface="Calibri"/>
            </a:endParaRPr>
          </a:p>
        </p:txBody>
      </p:sp>
      <p:sp>
        <p:nvSpPr>
          <p:cNvPr id="678" name="Google Shape;678;p37"/>
          <p:cNvSpPr/>
          <p:nvPr/>
        </p:nvSpPr>
        <p:spPr>
          <a:xfrm>
            <a:off x="7722055" y="3465125"/>
            <a:ext cx="960519"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calor1.jpg</a:t>
            </a:r>
            <a:endParaRPr sz="1400">
              <a:solidFill>
                <a:schemeClr val="dk1"/>
              </a:solidFill>
              <a:latin typeface="Open Sans"/>
              <a:ea typeface="Open Sans"/>
              <a:cs typeface="Open Sans"/>
              <a:sym typeface="Open Sans"/>
            </a:endParaRPr>
          </a:p>
        </p:txBody>
      </p:sp>
      <p:sp>
        <p:nvSpPr>
          <p:cNvPr id="679" name="Google Shape;679;p37"/>
          <p:cNvSpPr txBox="1"/>
          <p:nvPr/>
        </p:nvSpPr>
        <p:spPr>
          <a:xfrm>
            <a:off x="8510274" y="3298820"/>
            <a:ext cx="1773577" cy="4924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1A3255"/>
                </a:solidFill>
                <a:latin typeface="Open Sans"/>
                <a:ea typeface="Open Sans"/>
                <a:cs typeface="Open Sans"/>
                <a:sym typeface="Open Sans"/>
              </a:rPr>
              <a:t>FUENTES DE CALOR</a:t>
            </a:r>
            <a:endParaRPr/>
          </a:p>
          <a:p>
            <a:pPr marL="0" marR="0" lvl="0" indent="0" algn="just" rtl="0">
              <a:spcBef>
                <a:spcPts val="0"/>
              </a:spcBef>
              <a:spcAft>
                <a:spcPts val="0"/>
              </a:spcAft>
              <a:buNone/>
            </a:pPr>
            <a:endParaRPr sz="1300" b="1">
              <a:solidFill>
                <a:schemeClr val="dk1"/>
              </a:solidFill>
              <a:latin typeface="Calibri"/>
              <a:ea typeface="Calibri"/>
              <a:cs typeface="Calibri"/>
              <a:sym typeface="Calibri"/>
            </a:endParaRPr>
          </a:p>
        </p:txBody>
      </p:sp>
      <p:cxnSp>
        <p:nvCxnSpPr>
          <p:cNvPr id="680" name="Google Shape;680;p37"/>
          <p:cNvCxnSpPr/>
          <p:nvPr/>
        </p:nvCxnSpPr>
        <p:spPr>
          <a:xfrm flipH="1">
            <a:off x="9419924" y="3915925"/>
            <a:ext cx="1" cy="2073395"/>
          </a:xfrm>
          <a:prstGeom prst="straightConnector1">
            <a:avLst/>
          </a:prstGeom>
          <a:noFill/>
          <a:ln w="12700" cap="flat" cmpd="sng">
            <a:solidFill>
              <a:schemeClr val="accent4"/>
            </a:solidFill>
            <a:prstDash val="solid"/>
            <a:miter lim="800000"/>
            <a:headEnd type="none" w="sm" len="sm"/>
            <a:tailEnd type="none" w="sm" len="sm"/>
          </a:ln>
        </p:spPr>
      </p:cxnSp>
      <p:cxnSp>
        <p:nvCxnSpPr>
          <p:cNvPr id="681" name="Google Shape;681;p37"/>
          <p:cNvCxnSpPr/>
          <p:nvPr/>
        </p:nvCxnSpPr>
        <p:spPr>
          <a:xfrm rot="10800000">
            <a:off x="7635506" y="4842132"/>
            <a:ext cx="3523115" cy="0"/>
          </a:xfrm>
          <a:prstGeom prst="straightConnector1">
            <a:avLst/>
          </a:prstGeom>
          <a:noFill/>
          <a:ln w="12700" cap="flat" cmpd="sng">
            <a:solidFill>
              <a:schemeClr val="accent4"/>
            </a:solidFill>
            <a:prstDash val="solid"/>
            <a:miter lim="800000"/>
            <a:headEnd type="none" w="sm" len="sm"/>
            <a:tailEnd type="none" w="sm" len="sm"/>
          </a:ln>
        </p:spPr>
      </p:cxnSp>
      <p:pic>
        <p:nvPicPr>
          <p:cNvPr id="682" name="Google Shape;682;p37" descr="Un atardecer en el bosque&#10;&#10;Descripción generada automáticamente"/>
          <p:cNvPicPr preferRelativeResize="0"/>
          <p:nvPr/>
        </p:nvPicPr>
        <p:blipFill rotWithShape="1">
          <a:blip r:embed="rId7">
            <a:alphaModFix/>
          </a:blip>
          <a:srcRect/>
          <a:stretch/>
        </p:blipFill>
        <p:spPr>
          <a:xfrm>
            <a:off x="7882162" y="3884669"/>
            <a:ext cx="1335246" cy="858994"/>
          </a:xfrm>
          <a:prstGeom prst="rect">
            <a:avLst/>
          </a:prstGeom>
          <a:noFill/>
          <a:ln>
            <a:noFill/>
          </a:ln>
        </p:spPr>
      </p:pic>
      <p:pic>
        <p:nvPicPr>
          <p:cNvPr id="683" name="Google Shape;683;p37" descr="Imagen que contiene objeto&#10;&#10;Descripción generada automáticamente"/>
          <p:cNvPicPr preferRelativeResize="0"/>
          <p:nvPr/>
        </p:nvPicPr>
        <p:blipFill rotWithShape="1">
          <a:blip r:embed="rId8">
            <a:alphaModFix/>
          </a:blip>
          <a:srcRect/>
          <a:stretch/>
        </p:blipFill>
        <p:spPr>
          <a:xfrm>
            <a:off x="9655739" y="3883106"/>
            <a:ext cx="1335246" cy="888645"/>
          </a:xfrm>
          <a:prstGeom prst="rect">
            <a:avLst/>
          </a:prstGeom>
          <a:noFill/>
          <a:ln>
            <a:noFill/>
          </a:ln>
        </p:spPr>
      </p:pic>
      <p:pic>
        <p:nvPicPr>
          <p:cNvPr id="684" name="Google Shape;684;p37" descr="Imagen que contiene humo, arma, agua, montaña&#10;&#10;Descripción generada automáticamente"/>
          <p:cNvPicPr preferRelativeResize="0"/>
          <p:nvPr/>
        </p:nvPicPr>
        <p:blipFill rotWithShape="1">
          <a:blip r:embed="rId9">
            <a:alphaModFix/>
          </a:blip>
          <a:srcRect/>
          <a:stretch/>
        </p:blipFill>
        <p:spPr>
          <a:xfrm>
            <a:off x="9655739" y="4964761"/>
            <a:ext cx="1311581" cy="988087"/>
          </a:xfrm>
          <a:prstGeom prst="rect">
            <a:avLst/>
          </a:prstGeom>
          <a:noFill/>
          <a:ln>
            <a:noFill/>
          </a:ln>
        </p:spPr>
      </p:pic>
      <p:pic>
        <p:nvPicPr>
          <p:cNvPr id="685" name="Google Shape;685;p37" descr="Imagen que contiene objeto, tabla, luz, pequeño&#10;&#10;Descripción generada automáticamente"/>
          <p:cNvPicPr preferRelativeResize="0"/>
          <p:nvPr/>
        </p:nvPicPr>
        <p:blipFill rotWithShape="1">
          <a:blip r:embed="rId10">
            <a:alphaModFix/>
          </a:blip>
          <a:srcRect l="12580"/>
          <a:stretch/>
        </p:blipFill>
        <p:spPr>
          <a:xfrm>
            <a:off x="7882162" y="4964761"/>
            <a:ext cx="1320024" cy="998369"/>
          </a:xfrm>
          <a:prstGeom prst="rect">
            <a:avLst/>
          </a:prstGeom>
          <a:noFill/>
          <a:ln>
            <a:noFill/>
          </a:ln>
        </p:spPr>
      </p:pic>
      <p:sp>
        <p:nvSpPr>
          <p:cNvPr id="686" name="Google Shape;686;p37"/>
          <p:cNvSpPr/>
          <p:nvPr/>
        </p:nvSpPr>
        <p:spPr>
          <a:xfrm>
            <a:off x="8007095" y="5927010"/>
            <a:ext cx="960519"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calor2.jpg</a:t>
            </a:r>
            <a:endParaRPr sz="1400">
              <a:solidFill>
                <a:schemeClr val="dk1"/>
              </a:solidFill>
              <a:latin typeface="Open Sans"/>
              <a:ea typeface="Open Sans"/>
              <a:cs typeface="Open Sans"/>
              <a:sym typeface="Open Sans"/>
            </a:endParaRPr>
          </a:p>
        </p:txBody>
      </p:sp>
      <p:sp>
        <p:nvSpPr>
          <p:cNvPr id="687" name="Google Shape;687;p37"/>
          <p:cNvSpPr/>
          <p:nvPr/>
        </p:nvSpPr>
        <p:spPr>
          <a:xfrm>
            <a:off x="10049924" y="3508535"/>
            <a:ext cx="960519"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calor3.jpg</a:t>
            </a:r>
            <a:endParaRPr sz="1400">
              <a:solidFill>
                <a:schemeClr val="dk1"/>
              </a:solidFill>
              <a:latin typeface="Open Sans"/>
              <a:ea typeface="Open Sans"/>
              <a:cs typeface="Open Sans"/>
              <a:sym typeface="Open Sans"/>
            </a:endParaRPr>
          </a:p>
        </p:txBody>
      </p:sp>
      <p:sp>
        <p:nvSpPr>
          <p:cNvPr id="688" name="Google Shape;688;p37"/>
          <p:cNvSpPr/>
          <p:nvPr/>
        </p:nvSpPr>
        <p:spPr>
          <a:xfrm>
            <a:off x="9902089" y="5881239"/>
            <a:ext cx="960519"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calor4.jpg</a:t>
            </a:r>
            <a:endParaRPr sz="14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8"/>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695" name="Google Shape;695;p38"/>
          <p:cNvSpPr/>
          <p:nvPr/>
        </p:nvSpPr>
        <p:spPr>
          <a:xfrm>
            <a:off x="901072" y="1490274"/>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sp>
        <p:nvSpPr>
          <p:cNvPr id="696" name="Google Shape;696;p38"/>
          <p:cNvSpPr/>
          <p:nvPr/>
        </p:nvSpPr>
        <p:spPr>
          <a:xfrm>
            <a:off x="141924" y="5801925"/>
            <a:ext cx="13590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pic>
        <p:nvPicPr>
          <p:cNvPr id="697" name="Google Shape;697;p38" descr="Icono&#10;&#10;Descripción generada automáticamente"/>
          <p:cNvPicPr preferRelativeResize="0"/>
          <p:nvPr/>
        </p:nvPicPr>
        <p:blipFill rotWithShape="1">
          <a:blip r:embed="rId3">
            <a:alphaModFix/>
          </a:blip>
          <a:srcRect/>
          <a:stretch/>
        </p:blipFill>
        <p:spPr>
          <a:xfrm>
            <a:off x="130506" y="2435005"/>
            <a:ext cx="3138473" cy="3797581"/>
          </a:xfrm>
          <a:prstGeom prst="rect">
            <a:avLst/>
          </a:prstGeom>
          <a:noFill/>
          <a:ln>
            <a:noFill/>
          </a:ln>
        </p:spPr>
      </p:pic>
      <p:sp>
        <p:nvSpPr>
          <p:cNvPr id="698" name="Google Shape;698;p38"/>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
        <p:nvSpPr>
          <p:cNvPr id="699" name="Google Shape;699;p38"/>
          <p:cNvSpPr txBox="1"/>
          <p:nvPr/>
        </p:nvSpPr>
        <p:spPr>
          <a:xfrm>
            <a:off x="5080331" y="4451571"/>
            <a:ext cx="3768698" cy="18928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Almacenar en los sitios de trabajo las cantidades de productos químicos que sean solamente necesarias.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Así, es más fácil aislar y disminuir los riesgos que se derivan de su manipulación y dotar las áreas, instalaciones y locales de los recursos de seguridad suficientes y adecuados.</a:t>
            </a:r>
            <a:endParaRPr/>
          </a:p>
          <a:p>
            <a:pPr marL="0" marR="0" lvl="0" indent="0" algn="just" rtl="0">
              <a:spcBef>
                <a:spcPts val="0"/>
              </a:spcBef>
              <a:spcAft>
                <a:spcPts val="0"/>
              </a:spcAft>
              <a:buNone/>
            </a:pPr>
            <a:endParaRPr sz="1300">
              <a:solidFill>
                <a:srgbClr val="3A3838"/>
              </a:solidFill>
              <a:latin typeface="Calibri"/>
              <a:ea typeface="Calibri"/>
              <a:cs typeface="Calibri"/>
              <a:sym typeface="Calibri"/>
            </a:endParaRPr>
          </a:p>
        </p:txBody>
      </p:sp>
      <p:pic>
        <p:nvPicPr>
          <p:cNvPr id="700" name="Google Shape;700;p38" descr="Icono&#10;&#10;Descripción generada automáticamente"/>
          <p:cNvPicPr preferRelativeResize="0"/>
          <p:nvPr/>
        </p:nvPicPr>
        <p:blipFill rotWithShape="1">
          <a:blip r:embed="rId4">
            <a:alphaModFix/>
          </a:blip>
          <a:srcRect/>
          <a:stretch/>
        </p:blipFill>
        <p:spPr>
          <a:xfrm>
            <a:off x="9244326" y="4310460"/>
            <a:ext cx="1726793" cy="1726793"/>
          </a:xfrm>
          <a:prstGeom prst="rect">
            <a:avLst/>
          </a:prstGeom>
          <a:noFill/>
          <a:ln>
            <a:noFill/>
          </a:ln>
        </p:spPr>
      </p:pic>
      <p:sp>
        <p:nvSpPr>
          <p:cNvPr id="701" name="Google Shape;701;p38"/>
          <p:cNvSpPr/>
          <p:nvPr/>
        </p:nvSpPr>
        <p:spPr>
          <a:xfrm>
            <a:off x="4652010" y="4549140"/>
            <a:ext cx="428321"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1</a:t>
            </a:r>
            <a:endParaRPr/>
          </a:p>
        </p:txBody>
      </p:sp>
      <p:sp>
        <p:nvSpPr>
          <p:cNvPr id="702" name="Google Shape;702;p38"/>
          <p:cNvSpPr/>
          <p:nvPr/>
        </p:nvSpPr>
        <p:spPr>
          <a:xfrm>
            <a:off x="10696900" y="5363700"/>
            <a:ext cx="1223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norma1.png</a:t>
            </a:r>
            <a:endParaRPr sz="1400">
              <a:solidFill>
                <a:schemeClr val="dk1"/>
              </a:solidFill>
              <a:latin typeface="Open Sans"/>
              <a:ea typeface="Open Sans"/>
              <a:cs typeface="Open Sans"/>
              <a:sym typeface="Open Sans"/>
            </a:endParaRPr>
          </a:p>
        </p:txBody>
      </p:sp>
      <p:pic>
        <p:nvPicPr>
          <p:cNvPr id="703" name="Google Shape;703;p38" descr="Imagen que contiene Interfaz de usuario gráfica&#10;&#10;Descripción generada automáticamente"/>
          <p:cNvPicPr preferRelativeResize="0"/>
          <p:nvPr/>
        </p:nvPicPr>
        <p:blipFill rotWithShape="1">
          <a:blip r:embed="rId5">
            <a:alphaModFix/>
          </a:blip>
          <a:srcRect/>
          <a:stretch/>
        </p:blipFill>
        <p:spPr>
          <a:xfrm>
            <a:off x="6964680" y="3789099"/>
            <a:ext cx="1304532" cy="442309"/>
          </a:xfrm>
          <a:prstGeom prst="rect">
            <a:avLst/>
          </a:prstGeom>
          <a:noFill/>
          <a:ln>
            <a:noFill/>
          </a:ln>
        </p:spPr>
      </p:pic>
      <p:pic>
        <p:nvPicPr>
          <p:cNvPr id="704" name="Google Shape;704;p38" descr="Icono&#10;&#10;Descripción generada automáticamente"/>
          <p:cNvPicPr preferRelativeResize="0"/>
          <p:nvPr/>
        </p:nvPicPr>
        <p:blipFill rotWithShape="1">
          <a:blip r:embed="rId6">
            <a:alphaModFix/>
          </a:blip>
          <a:srcRect/>
          <a:stretch/>
        </p:blipFill>
        <p:spPr>
          <a:xfrm>
            <a:off x="8052042" y="3867948"/>
            <a:ext cx="434340" cy="539422"/>
          </a:xfrm>
          <a:prstGeom prst="rect">
            <a:avLst/>
          </a:prstGeom>
          <a:noFill/>
          <a:ln>
            <a:noFill/>
          </a:ln>
        </p:spPr>
      </p:pic>
      <p:sp>
        <p:nvSpPr>
          <p:cNvPr id="705" name="Google Shape;705;p38"/>
          <p:cNvSpPr/>
          <p:nvPr/>
        </p:nvSpPr>
        <p:spPr>
          <a:xfrm>
            <a:off x="880099" y="1074475"/>
            <a:ext cx="69933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9"/>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712" name="Google Shape;712;p39"/>
          <p:cNvSpPr/>
          <p:nvPr/>
        </p:nvSpPr>
        <p:spPr>
          <a:xfrm>
            <a:off x="141924" y="5801925"/>
            <a:ext cx="1308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sp>
        <p:nvSpPr>
          <p:cNvPr id="713" name="Google Shape;713;p39"/>
          <p:cNvSpPr txBox="1"/>
          <p:nvPr/>
        </p:nvSpPr>
        <p:spPr>
          <a:xfrm>
            <a:off x="5080331" y="4451571"/>
            <a:ext cx="3768698" cy="149271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De ningún modo guardar los líquidos peligrosos en envases abiertos. Los recipientes adecuados para tal fin se deben tapar después de ser utilizados o cuando queden vacíos.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Estos serán, preferiblemente, de seguridad con cierre hermético.</a:t>
            </a:r>
            <a:endParaRPr sz="1300">
              <a:solidFill>
                <a:srgbClr val="3A3838"/>
              </a:solidFill>
              <a:latin typeface="Calibri"/>
              <a:ea typeface="Calibri"/>
              <a:cs typeface="Calibri"/>
              <a:sym typeface="Calibri"/>
            </a:endParaRPr>
          </a:p>
        </p:txBody>
      </p:sp>
      <p:sp>
        <p:nvSpPr>
          <p:cNvPr id="714" name="Google Shape;714;p39"/>
          <p:cNvSpPr/>
          <p:nvPr/>
        </p:nvSpPr>
        <p:spPr>
          <a:xfrm>
            <a:off x="4652010" y="4549140"/>
            <a:ext cx="428321"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2</a:t>
            </a:r>
            <a:endParaRPr/>
          </a:p>
        </p:txBody>
      </p:sp>
      <p:sp>
        <p:nvSpPr>
          <p:cNvPr id="715" name="Google Shape;715;p39"/>
          <p:cNvSpPr/>
          <p:nvPr/>
        </p:nvSpPr>
        <p:spPr>
          <a:xfrm>
            <a:off x="10696899" y="5363700"/>
            <a:ext cx="13044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norma2.png</a:t>
            </a:r>
            <a:endParaRPr sz="1400">
              <a:solidFill>
                <a:schemeClr val="dk1"/>
              </a:solidFill>
              <a:latin typeface="Open Sans"/>
              <a:ea typeface="Open Sans"/>
              <a:cs typeface="Open Sans"/>
              <a:sym typeface="Open Sans"/>
            </a:endParaRPr>
          </a:p>
        </p:txBody>
      </p:sp>
      <p:pic>
        <p:nvPicPr>
          <p:cNvPr id="716" name="Google Shape;716;p39" descr="Icono&#10;&#10;Descripción generada automáticamente"/>
          <p:cNvPicPr preferRelativeResize="0"/>
          <p:nvPr/>
        </p:nvPicPr>
        <p:blipFill rotWithShape="1">
          <a:blip r:embed="rId3">
            <a:alphaModFix/>
          </a:blip>
          <a:srcRect/>
          <a:stretch/>
        </p:blipFill>
        <p:spPr>
          <a:xfrm>
            <a:off x="9186527" y="4334533"/>
            <a:ext cx="1726792" cy="1726792"/>
          </a:xfrm>
          <a:prstGeom prst="rect">
            <a:avLst/>
          </a:prstGeom>
          <a:noFill/>
          <a:ln>
            <a:noFill/>
          </a:ln>
        </p:spPr>
      </p:pic>
      <p:pic>
        <p:nvPicPr>
          <p:cNvPr id="717" name="Google Shape;717;p39" descr="Imagen que contiene Sitio web&#10;&#10;Descripción generada automáticamente"/>
          <p:cNvPicPr preferRelativeResize="0"/>
          <p:nvPr/>
        </p:nvPicPr>
        <p:blipFill rotWithShape="1">
          <a:blip r:embed="rId4">
            <a:alphaModFix/>
          </a:blip>
          <a:srcRect/>
          <a:stretch/>
        </p:blipFill>
        <p:spPr>
          <a:xfrm>
            <a:off x="5656498" y="3793801"/>
            <a:ext cx="1308182" cy="453739"/>
          </a:xfrm>
          <a:prstGeom prst="rect">
            <a:avLst/>
          </a:prstGeom>
          <a:noFill/>
          <a:ln>
            <a:noFill/>
          </a:ln>
        </p:spPr>
      </p:pic>
      <p:pic>
        <p:nvPicPr>
          <p:cNvPr id="718" name="Google Shape;718;p39" descr="Imagen que contiene Interfaz de usuario gráfica&#10;&#10;Descripción generada automáticamente"/>
          <p:cNvPicPr preferRelativeResize="0"/>
          <p:nvPr/>
        </p:nvPicPr>
        <p:blipFill rotWithShape="1">
          <a:blip r:embed="rId5">
            <a:alphaModFix/>
          </a:blip>
          <a:srcRect/>
          <a:stretch/>
        </p:blipFill>
        <p:spPr>
          <a:xfrm>
            <a:off x="6964680" y="3789099"/>
            <a:ext cx="1304532" cy="442309"/>
          </a:xfrm>
          <a:prstGeom prst="rect">
            <a:avLst/>
          </a:prstGeom>
          <a:noFill/>
          <a:ln>
            <a:noFill/>
          </a:ln>
        </p:spPr>
      </p:pic>
      <p:pic>
        <p:nvPicPr>
          <p:cNvPr id="719" name="Google Shape;719;p39" descr="Icono&#10;&#10;Descripción generada automáticamente"/>
          <p:cNvPicPr preferRelativeResize="0"/>
          <p:nvPr/>
        </p:nvPicPr>
        <p:blipFill rotWithShape="1">
          <a:blip r:embed="rId6">
            <a:alphaModFix/>
          </a:blip>
          <a:srcRect/>
          <a:stretch/>
        </p:blipFill>
        <p:spPr>
          <a:xfrm>
            <a:off x="8052042" y="3867948"/>
            <a:ext cx="434340" cy="539422"/>
          </a:xfrm>
          <a:prstGeom prst="rect">
            <a:avLst/>
          </a:prstGeom>
          <a:noFill/>
          <a:ln>
            <a:noFill/>
          </a:ln>
        </p:spPr>
      </p:pic>
      <p:sp>
        <p:nvSpPr>
          <p:cNvPr id="720" name="Google Shape;720;p39"/>
          <p:cNvSpPr/>
          <p:nvPr/>
        </p:nvSpPr>
        <p:spPr>
          <a:xfrm>
            <a:off x="901072" y="1415499"/>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pic>
        <p:nvPicPr>
          <p:cNvPr id="721" name="Google Shape;721;p39" descr="Icono&#10;&#10;Descripción generada automáticamente"/>
          <p:cNvPicPr preferRelativeResize="0"/>
          <p:nvPr/>
        </p:nvPicPr>
        <p:blipFill rotWithShape="1">
          <a:blip r:embed="rId7">
            <a:alphaModFix/>
          </a:blip>
          <a:srcRect/>
          <a:stretch/>
        </p:blipFill>
        <p:spPr>
          <a:xfrm>
            <a:off x="130506" y="2435005"/>
            <a:ext cx="3138474" cy="3797581"/>
          </a:xfrm>
          <a:prstGeom prst="rect">
            <a:avLst/>
          </a:prstGeom>
          <a:noFill/>
          <a:ln>
            <a:noFill/>
          </a:ln>
        </p:spPr>
      </p:pic>
      <p:sp>
        <p:nvSpPr>
          <p:cNvPr id="722" name="Google Shape;722;p39"/>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
        <p:nvSpPr>
          <p:cNvPr id="723" name="Google Shape;723;p39"/>
          <p:cNvSpPr/>
          <p:nvPr/>
        </p:nvSpPr>
        <p:spPr>
          <a:xfrm>
            <a:off x="880100" y="1074475"/>
            <a:ext cx="73356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4"/>
          <p:cNvSpPr/>
          <p:nvPr/>
        </p:nvSpPr>
        <p:spPr>
          <a:xfrm>
            <a:off x="6619165" y="2640333"/>
            <a:ext cx="5130436" cy="322151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4"/>
          <p:cNvSpPr txBox="1"/>
          <p:nvPr/>
        </p:nvSpPr>
        <p:spPr>
          <a:xfrm>
            <a:off x="6988632" y="3235427"/>
            <a:ext cx="436245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3A3838"/>
                </a:solidFill>
                <a:latin typeface="Open Sans"/>
                <a:ea typeface="Open Sans"/>
                <a:cs typeface="Open Sans"/>
                <a:sym typeface="Open Sans"/>
              </a:rPr>
              <a:t>Metodología:</a:t>
            </a:r>
            <a:endParaRPr/>
          </a:p>
          <a:p>
            <a:pPr marL="0" marR="0" lvl="0" indent="0" algn="l" rtl="0">
              <a:spcBef>
                <a:spcPts val="0"/>
              </a:spcBef>
              <a:spcAft>
                <a:spcPts val="0"/>
              </a:spcAft>
              <a:buNone/>
            </a:pP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Esta unidad se compone de cinco actividades de aprendizaje, en las cuales encontrarás una situación a resolver acompañada de una guía de aprendizaje que te orientará en la solución del problema planteado.</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Clic en el botón siguiente para continuar:</a:t>
            </a:r>
            <a:endParaRPr/>
          </a:p>
        </p:txBody>
      </p:sp>
      <p:pic>
        <p:nvPicPr>
          <p:cNvPr id="151" name="Google Shape;151;p4" descr="Icono&#10;&#10;Descripción generada automáticamente"/>
          <p:cNvPicPr preferRelativeResize="0"/>
          <p:nvPr/>
        </p:nvPicPr>
        <p:blipFill rotWithShape="1">
          <a:blip r:embed="rId3">
            <a:alphaModFix/>
          </a:blip>
          <a:srcRect/>
          <a:stretch/>
        </p:blipFill>
        <p:spPr>
          <a:xfrm>
            <a:off x="7245305" y="6059469"/>
            <a:ext cx="538525" cy="668814"/>
          </a:xfrm>
          <a:prstGeom prst="rect">
            <a:avLst/>
          </a:prstGeom>
          <a:noFill/>
          <a:ln>
            <a:noFill/>
          </a:ln>
        </p:spPr>
      </p:pic>
      <p:pic>
        <p:nvPicPr>
          <p:cNvPr id="152" name="Google Shape;152;p4" descr="Imagen que contiene Diagrama, Dibujo de ingeniería&#10;&#10;Descripción generada automáticamente"/>
          <p:cNvPicPr preferRelativeResize="0"/>
          <p:nvPr/>
        </p:nvPicPr>
        <p:blipFill rotWithShape="1">
          <a:blip r:embed="rId4">
            <a:alphaModFix/>
          </a:blip>
          <a:srcRect/>
          <a:stretch/>
        </p:blipFill>
        <p:spPr>
          <a:xfrm>
            <a:off x="612775" y="1188720"/>
            <a:ext cx="5645950" cy="4480560"/>
          </a:xfrm>
          <a:prstGeom prst="rect">
            <a:avLst/>
          </a:prstGeom>
          <a:noFill/>
          <a:ln>
            <a:noFill/>
          </a:ln>
        </p:spPr>
      </p:pic>
      <p:pic>
        <p:nvPicPr>
          <p:cNvPr id="153" name="Google Shape;153;p4" descr="Icono&#10;&#10;Descripción generada automáticamente"/>
          <p:cNvPicPr preferRelativeResize="0"/>
          <p:nvPr/>
        </p:nvPicPr>
        <p:blipFill rotWithShape="1">
          <a:blip r:embed="rId3">
            <a:alphaModFix/>
          </a:blip>
          <a:srcRect/>
          <a:stretch/>
        </p:blipFill>
        <p:spPr>
          <a:xfrm>
            <a:off x="11351082" y="1756703"/>
            <a:ext cx="530557" cy="658918"/>
          </a:xfrm>
          <a:prstGeom prst="rect">
            <a:avLst/>
          </a:prstGeom>
          <a:noFill/>
          <a:ln>
            <a:noFill/>
          </a:ln>
        </p:spPr>
      </p:pic>
      <p:grpSp>
        <p:nvGrpSpPr>
          <p:cNvPr id="154" name="Google Shape;154;p4"/>
          <p:cNvGrpSpPr/>
          <p:nvPr/>
        </p:nvGrpSpPr>
        <p:grpSpPr>
          <a:xfrm>
            <a:off x="6458340" y="1620577"/>
            <a:ext cx="1383741" cy="372489"/>
            <a:chOff x="4042" y="3636"/>
            <a:chExt cx="2925" cy="565"/>
          </a:xfrm>
        </p:grpSpPr>
        <p:cxnSp>
          <p:nvCxnSpPr>
            <p:cNvPr id="155" name="Google Shape;155;p4"/>
            <p:cNvCxnSpPr/>
            <p:nvPr/>
          </p:nvCxnSpPr>
          <p:spPr>
            <a:xfrm rot="10800000" flipH="1">
              <a:off x="4052" y="3636"/>
              <a:ext cx="2" cy="565"/>
            </a:xfrm>
            <a:prstGeom prst="straightConnector1">
              <a:avLst/>
            </a:prstGeom>
            <a:noFill/>
            <a:ln w="19050" cap="flat" cmpd="sng">
              <a:solidFill>
                <a:schemeClr val="accent1"/>
              </a:solidFill>
              <a:prstDash val="solid"/>
              <a:miter lim="800000"/>
              <a:headEnd type="none" w="sm" len="sm"/>
              <a:tailEnd type="none" w="sm" len="sm"/>
            </a:ln>
          </p:spPr>
        </p:cxnSp>
        <p:cxnSp>
          <p:nvCxnSpPr>
            <p:cNvPr id="156" name="Google Shape;156;p4"/>
            <p:cNvCxnSpPr/>
            <p:nvPr/>
          </p:nvCxnSpPr>
          <p:spPr>
            <a:xfrm>
              <a:off x="4042" y="3636"/>
              <a:ext cx="2925" cy="0"/>
            </a:xfrm>
            <a:prstGeom prst="straightConnector1">
              <a:avLst/>
            </a:prstGeom>
            <a:noFill/>
            <a:ln w="19050" cap="flat" cmpd="sng">
              <a:solidFill>
                <a:schemeClr val="accent1"/>
              </a:solidFill>
              <a:prstDash val="solid"/>
              <a:miter lim="800000"/>
              <a:headEnd type="none" w="sm" len="sm"/>
              <a:tailEnd type="none" w="sm" len="sm"/>
            </a:ln>
          </p:spPr>
        </p:cxnSp>
        <p:cxnSp>
          <p:nvCxnSpPr>
            <p:cNvPr id="157" name="Google Shape;157;p4"/>
            <p:cNvCxnSpPr/>
            <p:nvPr/>
          </p:nvCxnSpPr>
          <p:spPr>
            <a:xfrm>
              <a:off x="6952" y="3636"/>
              <a:ext cx="0" cy="540"/>
            </a:xfrm>
            <a:prstGeom prst="straightConnector1">
              <a:avLst/>
            </a:prstGeom>
            <a:noFill/>
            <a:ln w="19050" cap="flat" cmpd="sng">
              <a:solidFill>
                <a:schemeClr val="accent1"/>
              </a:solidFill>
              <a:prstDash val="solid"/>
              <a:miter lim="800000"/>
              <a:headEnd type="none" w="sm" len="sm"/>
              <a:tailEnd type="none" w="sm" len="sm"/>
            </a:ln>
          </p:spPr>
        </p:cxnSp>
      </p:grpSp>
      <p:sp>
        <p:nvSpPr>
          <p:cNvPr id="158" name="Google Shape;158;p4"/>
          <p:cNvSpPr txBox="1"/>
          <p:nvPr/>
        </p:nvSpPr>
        <p:spPr>
          <a:xfrm>
            <a:off x="6701552" y="1675931"/>
            <a:ext cx="105657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1A3255"/>
                </a:solidFill>
                <a:latin typeface="Calibri"/>
                <a:ea typeface="Calibri"/>
                <a:cs typeface="Calibri"/>
                <a:sym typeface="Calibri"/>
              </a:rPr>
              <a:t>Objetivos</a:t>
            </a:r>
            <a:endParaRPr/>
          </a:p>
        </p:txBody>
      </p:sp>
      <p:grpSp>
        <p:nvGrpSpPr>
          <p:cNvPr id="159" name="Google Shape;159;p4"/>
          <p:cNvGrpSpPr/>
          <p:nvPr/>
        </p:nvGrpSpPr>
        <p:grpSpPr>
          <a:xfrm>
            <a:off x="7967252" y="1620577"/>
            <a:ext cx="2076147" cy="372489"/>
            <a:chOff x="4042" y="3636"/>
            <a:chExt cx="2925" cy="565"/>
          </a:xfrm>
        </p:grpSpPr>
        <p:cxnSp>
          <p:nvCxnSpPr>
            <p:cNvPr id="160" name="Google Shape;160;p4"/>
            <p:cNvCxnSpPr/>
            <p:nvPr/>
          </p:nvCxnSpPr>
          <p:spPr>
            <a:xfrm rot="10800000" flipH="1">
              <a:off x="4052" y="3636"/>
              <a:ext cx="2" cy="565"/>
            </a:xfrm>
            <a:prstGeom prst="straightConnector1">
              <a:avLst/>
            </a:prstGeom>
            <a:noFill/>
            <a:ln w="19050" cap="flat" cmpd="sng">
              <a:solidFill>
                <a:schemeClr val="accent1"/>
              </a:solidFill>
              <a:prstDash val="solid"/>
              <a:miter lim="800000"/>
              <a:headEnd type="none" w="sm" len="sm"/>
              <a:tailEnd type="none" w="sm" len="sm"/>
            </a:ln>
          </p:spPr>
        </p:cxnSp>
        <p:cxnSp>
          <p:nvCxnSpPr>
            <p:cNvPr id="161" name="Google Shape;161;p4"/>
            <p:cNvCxnSpPr/>
            <p:nvPr/>
          </p:nvCxnSpPr>
          <p:spPr>
            <a:xfrm>
              <a:off x="4042" y="3636"/>
              <a:ext cx="2925" cy="0"/>
            </a:xfrm>
            <a:prstGeom prst="straightConnector1">
              <a:avLst/>
            </a:prstGeom>
            <a:noFill/>
            <a:ln w="19050" cap="flat" cmpd="sng">
              <a:solidFill>
                <a:schemeClr val="accent1"/>
              </a:solidFill>
              <a:prstDash val="solid"/>
              <a:miter lim="800000"/>
              <a:headEnd type="none" w="sm" len="sm"/>
              <a:tailEnd type="none" w="sm" len="sm"/>
            </a:ln>
          </p:spPr>
        </p:cxnSp>
        <p:cxnSp>
          <p:nvCxnSpPr>
            <p:cNvPr id="162" name="Google Shape;162;p4"/>
            <p:cNvCxnSpPr/>
            <p:nvPr/>
          </p:nvCxnSpPr>
          <p:spPr>
            <a:xfrm>
              <a:off x="6952" y="3636"/>
              <a:ext cx="0" cy="540"/>
            </a:xfrm>
            <a:prstGeom prst="straightConnector1">
              <a:avLst/>
            </a:prstGeom>
            <a:noFill/>
            <a:ln w="19050" cap="flat" cmpd="sng">
              <a:solidFill>
                <a:schemeClr val="accent1"/>
              </a:solidFill>
              <a:prstDash val="solid"/>
              <a:miter lim="800000"/>
              <a:headEnd type="none" w="sm" len="sm"/>
              <a:tailEnd type="none" w="sm" len="sm"/>
            </a:ln>
          </p:spPr>
        </p:cxnSp>
      </p:grpSp>
      <p:sp>
        <p:nvSpPr>
          <p:cNvPr id="163" name="Google Shape;163;p4"/>
          <p:cNvSpPr txBox="1"/>
          <p:nvPr/>
        </p:nvSpPr>
        <p:spPr>
          <a:xfrm>
            <a:off x="8066769" y="1675932"/>
            <a:ext cx="19659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1A3255"/>
                </a:solidFill>
                <a:latin typeface="Calibri"/>
                <a:ea typeface="Calibri"/>
                <a:cs typeface="Calibri"/>
                <a:sym typeface="Calibri"/>
              </a:rPr>
              <a:t>Contenido temático</a:t>
            </a:r>
            <a:endParaRPr/>
          </a:p>
        </p:txBody>
      </p:sp>
      <p:grpSp>
        <p:nvGrpSpPr>
          <p:cNvPr id="164" name="Google Shape;164;p4"/>
          <p:cNvGrpSpPr/>
          <p:nvPr/>
        </p:nvGrpSpPr>
        <p:grpSpPr>
          <a:xfrm>
            <a:off x="10164508" y="1608737"/>
            <a:ext cx="1570897" cy="372489"/>
            <a:chOff x="4042" y="3636"/>
            <a:chExt cx="2925" cy="565"/>
          </a:xfrm>
        </p:grpSpPr>
        <p:cxnSp>
          <p:nvCxnSpPr>
            <p:cNvPr id="165" name="Google Shape;165;p4"/>
            <p:cNvCxnSpPr/>
            <p:nvPr/>
          </p:nvCxnSpPr>
          <p:spPr>
            <a:xfrm rot="10800000" flipH="1">
              <a:off x="4052" y="3636"/>
              <a:ext cx="2" cy="565"/>
            </a:xfrm>
            <a:prstGeom prst="straightConnector1">
              <a:avLst/>
            </a:prstGeom>
            <a:noFill/>
            <a:ln w="19050" cap="flat" cmpd="sng">
              <a:solidFill>
                <a:schemeClr val="accent1"/>
              </a:solidFill>
              <a:prstDash val="solid"/>
              <a:miter lim="800000"/>
              <a:headEnd type="none" w="sm" len="sm"/>
              <a:tailEnd type="none" w="sm" len="sm"/>
            </a:ln>
          </p:spPr>
        </p:cxnSp>
        <p:cxnSp>
          <p:nvCxnSpPr>
            <p:cNvPr id="166" name="Google Shape;166;p4"/>
            <p:cNvCxnSpPr/>
            <p:nvPr/>
          </p:nvCxnSpPr>
          <p:spPr>
            <a:xfrm>
              <a:off x="4042" y="3636"/>
              <a:ext cx="2925" cy="0"/>
            </a:xfrm>
            <a:prstGeom prst="straightConnector1">
              <a:avLst/>
            </a:prstGeom>
            <a:noFill/>
            <a:ln w="19050" cap="flat" cmpd="sng">
              <a:solidFill>
                <a:schemeClr val="accent1"/>
              </a:solidFill>
              <a:prstDash val="solid"/>
              <a:miter lim="800000"/>
              <a:headEnd type="none" w="sm" len="sm"/>
              <a:tailEnd type="none" w="sm" len="sm"/>
            </a:ln>
          </p:spPr>
        </p:cxnSp>
        <p:cxnSp>
          <p:nvCxnSpPr>
            <p:cNvPr id="167" name="Google Shape;167;p4"/>
            <p:cNvCxnSpPr/>
            <p:nvPr/>
          </p:nvCxnSpPr>
          <p:spPr>
            <a:xfrm>
              <a:off x="6952" y="3636"/>
              <a:ext cx="0" cy="540"/>
            </a:xfrm>
            <a:prstGeom prst="straightConnector1">
              <a:avLst/>
            </a:prstGeom>
            <a:noFill/>
            <a:ln w="19050" cap="flat" cmpd="sng">
              <a:solidFill>
                <a:schemeClr val="accent1"/>
              </a:solidFill>
              <a:prstDash val="solid"/>
              <a:miter lim="800000"/>
              <a:headEnd type="none" w="sm" len="sm"/>
              <a:tailEnd type="none" w="sm" len="sm"/>
            </a:ln>
          </p:spPr>
        </p:cxnSp>
      </p:grpSp>
      <p:sp>
        <p:nvSpPr>
          <p:cNvPr id="168" name="Google Shape;168;p4"/>
          <p:cNvSpPr txBox="1"/>
          <p:nvPr/>
        </p:nvSpPr>
        <p:spPr>
          <a:xfrm>
            <a:off x="10313461" y="1685289"/>
            <a:ext cx="12729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1A3255"/>
                </a:solidFill>
                <a:latin typeface="Calibri"/>
                <a:ea typeface="Calibri"/>
                <a:cs typeface="Calibri"/>
                <a:sym typeface="Calibri"/>
              </a:rPr>
              <a:t>Metodología</a:t>
            </a:r>
            <a:endParaRPr/>
          </a:p>
        </p:txBody>
      </p:sp>
      <p:pic>
        <p:nvPicPr>
          <p:cNvPr id="169" name="Google Shape;169;p4" descr="Imagen que contiene Gráfico de embudo&#10;&#10;Descripción generada automáticamente"/>
          <p:cNvPicPr preferRelativeResize="0"/>
          <p:nvPr/>
        </p:nvPicPr>
        <p:blipFill rotWithShape="1">
          <a:blip r:embed="rId5">
            <a:alphaModFix/>
          </a:blip>
          <a:srcRect/>
          <a:stretch/>
        </p:blipFill>
        <p:spPr>
          <a:xfrm>
            <a:off x="8742333" y="1164827"/>
            <a:ext cx="512221" cy="512221"/>
          </a:xfrm>
          <a:prstGeom prst="rect">
            <a:avLst/>
          </a:prstGeom>
          <a:noFill/>
          <a:ln>
            <a:noFill/>
          </a:ln>
        </p:spPr>
      </p:pic>
      <p:pic>
        <p:nvPicPr>
          <p:cNvPr id="170" name="Google Shape;170;p4" descr="Icono&#10;&#10;Descripción generada automáticamente"/>
          <p:cNvPicPr preferRelativeResize="0"/>
          <p:nvPr/>
        </p:nvPicPr>
        <p:blipFill rotWithShape="1">
          <a:blip r:embed="rId6">
            <a:alphaModFix/>
          </a:blip>
          <a:srcRect/>
          <a:stretch/>
        </p:blipFill>
        <p:spPr>
          <a:xfrm>
            <a:off x="10767574" y="1173067"/>
            <a:ext cx="512222" cy="512222"/>
          </a:xfrm>
          <a:prstGeom prst="rect">
            <a:avLst/>
          </a:prstGeom>
          <a:noFill/>
          <a:ln>
            <a:noFill/>
          </a:ln>
        </p:spPr>
      </p:pic>
      <p:pic>
        <p:nvPicPr>
          <p:cNvPr id="171" name="Google Shape;171;p4" descr="Icono&#10;&#10;Descripción generada automáticamente"/>
          <p:cNvPicPr preferRelativeResize="0"/>
          <p:nvPr/>
        </p:nvPicPr>
        <p:blipFill rotWithShape="1">
          <a:blip r:embed="rId7">
            <a:alphaModFix/>
          </a:blip>
          <a:srcRect/>
          <a:stretch/>
        </p:blipFill>
        <p:spPr>
          <a:xfrm>
            <a:off x="6899386" y="1155316"/>
            <a:ext cx="520615" cy="52061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40"/>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730" name="Google Shape;730;p40"/>
          <p:cNvSpPr/>
          <p:nvPr/>
        </p:nvSpPr>
        <p:spPr>
          <a:xfrm>
            <a:off x="141924" y="5801925"/>
            <a:ext cx="1308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sp>
        <p:nvSpPr>
          <p:cNvPr id="731" name="Google Shape;731;p40"/>
          <p:cNvSpPr txBox="1"/>
          <p:nvPr/>
        </p:nvSpPr>
        <p:spPr>
          <a:xfrm>
            <a:off x="5080331" y="4451571"/>
            <a:ext cx="3768698" cy="169277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Guardar las sustancias peligrosas debidamente separadas e identificadas, agrupadas por el tipo de riesgo que puedan provocar (corrosivo, tóxico, de incendio, etc.) y respetando las incompatibilidades que existan entre ellas: las sustancias combustibles y las sustancias reductoras deben siempre estar separadas de las oxidantes y de las tóxicas.</a:t>
            </a:r>
            <a:endParaRPr sz="1300">
              <a:solidFill>
                <a:srgbClr val="3A3838"/>
              </a:solidFill>
              <a:latin typeface="Calibri"/>
              <a:ea typeface="Calibri"/>
              <a:cs typeface="Calibri"/>
              <a:sym typeface="Calibri"/>
            </a:endParaRPr>
          </a:p>
        </p:txBody>
      </p:sp>
      <p:sp>
        <p:nvSpPr>
          <p:cNvPr id="732" name="Google Shape;732;p40"/>
          <p:cNvSpPr/>
          <p:nvPr/>
        </p:nvSpPr>
        <p:spPr>
          <a:xfrm>
            <a:off x="4652010" y="4549140"/>
            <a:ext cx="428321"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3</a:t>
            </a:r>
            <a:endParaRPr/>
          </a:p>
        </p:txBody>
      </p:sp>
      <p:pic>
        <p:nvPicPr>
          <p:cNvPr id="733" name="Google Shape;733;p40" descr="Icono&#10;&#10;Descripción generada automáticamente"/>
          <p:cNvPicPr preferRelativeResize="0"/>
          <p:nvPr/>
        </p:nvPicPr>
        <p:blipFill rotWithShape="1">
          <a:blip r:embed="rId3">
            <a:alphaModFix/>
          </a:blip>
          <a:srcRect/>
          <a:stretch/>
        </p:blipFill>
        <p:spPr>
          <a:xfrm>
            <a:off x="9091885" y="4157651"/>
            <a:ext cx="2018368" cy="2018368"/>
          </a:xfrm>
          <a:prstGeom prst="rect">
            <a:avLst/>
          </a:prstGeom>
          <a:noFill/>
          <a:ln>
            <a:noFill/>
          </a:ln>
        </p:spPr>
      </p:pic>
      <p:sp>
        <p:nvSpPr>
          <p:cNvPr id="734" name="Google Shape;734;p40"/>
          <p:cNvSpPr/>
          <p:nvPr/>
        </p:nvSpPr>
        <p:spPr>
          <a:xfrm>
            <a:off x="9908275" y="5989600"/>
            <a:ext cx="17835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pic>
        <p:nvPicPr>
          <p:cNvPr id="735" name="Google Shape;735;p40" descr="Imagen que contiene Sitio web&#10;&#10;Descripción generada automáticamente"/>
          <p:cNvPicPr preferRelativeResize="0"/>
          <p:nvPr/>
        </p:nvPicPr>
        <p:blipFill rotWithShape="1">
          <a:blip r:embed="rId4">
            <a:alphaModFix/>
          </a:blip>
          <a:srcRect/>
          <a:stretch/>
        </p:blipFill>
        <p:spPr>
          <a:xfrm>
            <a:off x="5656498" y="3793801"/>
            <a:ext cx="1308182" cy="453739"/>
          </a:xfrm>
          <a:prstGeom prst="rect">
            <a:avLst/>
          </a:prstGeom>
          <a:noFill/>
          <a:ln>
            <a:noFill/>
          </a:ln>
        </p:spPr>
      </p:pic>
      <p:pic>
        <p:nvPicPr>
          <p:cNvPr id="736" name="Google Shape;736;p40" descr="Imagen que contiene Interfaz de usuario gráfica&#10;&#10;Descripción generada automáticamente"/>
          <p:cNvPicPr preferRelativeResize="0"/>
          <p:nvPr/>
        </p:nvPicPr>
        <p:blipFill rotWithShape="1">
          <a:blip r:embed="rId5">
            <a:alphaModFix/>
          </a:blip>
          <a:srcRect/>
          <a:stretch/>
        </p:blipFill>
        <p:spPr>
          <a:xfrm>
            <a:off x="6964680" y="3789099"/>
            <a:ext cx="1304532" cy="442309"/>
          </a:xfrm>
          <a:prstGeom prst="rect">
            <a:avLst/>
          </a:prstGeom>
          <a:noFill/>
          <a:ln>
            <a:noFill/>
          </a:ln>
        </p:spPr>
      </p:pic>
      <p:pic>
        <p:nvPicPr>
          <p:cNvPr id="737" name="Google Shape;737;p40" descr="Icono&#10;&#10;Descripción generada automáticamente"/>
          <p:cNvPicPr preferRelativeResize="0"/>
          <p:nvPr/>
        </p:nvPicPr>
        <p:blipFill rotWithShape="1">
          <a:blip r:embed="rId6">
            <a:alphaModFix/>
          </a:blip>
          <a:srcRect/>
          <a:stretch/>
        </p:blipFill>
        <p:spPr>
          <a:xfrm>
            <a:off x="8052042" y="3867948"/>
            <a:ext cx="434340" cy="539422"/>
          </a:xfrm>
          <a:prstGeom prst="rect">
            <a:avLst/>
          </a:prstGeom>
          <a:noFill/>
          <a:ln>
            <a:noFill/>
          </a:ln>
        </p:spPr>
      </p:pic>
      <p:sp>
        <p:nvSpPr>
          <p:cNvPr id="738" name="Google Shape;738;p40"/>
          <p:cNvSpPr/>
          <p:nvPr/>
        </p:nvSpPr>
        <p:spPr>
          <a:xfrm>
            <a:off x="901072" y="1490274"/>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pic>
        <p:nvPicPr>
          <p:cNvPr id="739" name="Google Shape;739;p40" descr="Icono&#10;&#10;Descripción generada automáticamente"/>
          <p:cNvPicPr preferRelativeResize="0"/>
          <p:nvPr/>
        </p:nvPicPr>
        <p:blipFill rotWithShape="1">
          <a:blip r:embed="rId7">
            <a:alphaModFix/>
          </a:blip>
          <a:srcRect/>
          <a:stretch/>
        </p:blipFill>
        <p:spPr>
          <a:xfrm>
            <a:off x="130506" y="2435005"/>
            <a:ext cx="3138473" cy="3797581"/>
          </a:xfrm>
          <a:prstGeom prst="rect">
            <a:avLst/>
          </a:prstGeom>
          <a:noFill/>
          <a:ln>
            <a:noFill/>
          </a:ln>
        </p:spPr>
      </p:pic>
      <p:sp>
        <p:nvSpPr>
          <p:cNvPr id="740" name="Google Shape;740;p40"/>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
        <p:nvSpPr>
          <p:cNvPr id="741" name="Google Shape;741;p40"/>
          <p:cNvSpPr/>
          <p:nvPr/>
        </p:nvSpPr>
        <p:spPr>
          <a:xfrm>
            <a:off x="880099" y="1074475"/>
            <a:ext cx="70461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748" name="Google Shape;748;p41"/>
          <p:cNvSpPr/>
          <p:nvPr/>
        </p:nvSpPr>
        <p:spPr>
          <a:xfrm>
            <a:off x="141924" y="5801925"/>
            <a:ext cx="1308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sp>
        <p:nvSpPr>
          <p:cNvPr id="749" name="Google Shape;749;p41"/>
          <p:cNvSpPr txBox="1"/>
          <p:nvPr/>
        </p:nvSpPr>
        <p:spPr>
          <a:xfrm>
            <a:off x="5080331" y="4451571"/>
            <a:ext cx="3768698" cy="12926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Instalar los recipientes de pequeña capacidad que contengan las sustancias corrosivas, como los ácidos y los álcalis, apartados entre sí y sobre bandejas que puedan contener los derrames producidos en el caso de una ruptura del recipiente.</a:t>
            </a:r>
            <a:endParaRPr sz="1300">
              <a:solidFill>
                <a:srgbClr val="3A3838"/>
              </a:solidFill>
              <a:latin typeface="Calibri"/>
              <a:ea typeface="Calibri"/>
              <a:cs typeface="Calibri"/>
              <a:sym typeface="Calibri"/>
            </a:endParaRPr>
          </a:p>
        </p:txBody>
      </p:sp>
      <p:sp>
        <p:nvSpPr>
          <p:cNvPr id="750" name="Google Shape;750;p41"/>
          <p:cNvSpPr/>
          <p:nvPr/>
        </p:nvSpPr>
        <p:spPr>
          <a:xfrm>
            <a:off x="4652010" y="4549140"/>
            <a:ext cx="428321"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4</a:t>
            </a:r>
            <a:endParaRPr/>
          </a:p>
        </p:txBody>
      </p:sp>
      <p:sp>
        <p:nvSpPr>
          <p:cNvPr id="751" name="Google Shape;751;p41"/>
          <p:cNvSpPr/>
          <p:nvPr/>
        </p:nvSpPr>
        <p:spPr>
          <a:xfrm>
            <a:off x="9877075" y="6232575"/>
            <a:ext cx="13044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norma4.png</a:t>
            </a:r>
            <a:endParaRPr sz="1400">
              <a:solidFill>
                <a:schemeClr val="dk1"/>
              </a:solidFill>
              <a:latin typeface="Open Sans"/>
              <a:ea typeface="Open Sans"/>
              <a:cs typeface="Open Sans"/>
              <a:sym typeface="Open Sans"/>
            </a:endParaRPr>
          </a:p>
        </p:txBody>
      </p:sp>
      <p:pic>
        <p:nvPicPr>
          <p:cNvPr id="752" name="Google Shape;752;p41" descr="Imagen que contiene Icono&#10;&#10;Descripción generada automáticamente"/>
          <p:cNvPicPr preferRelativeResize="0"/>
          <p:nvPr/>
        </p:nvPicPr>
        <p:blipFill rotWithShape="1">
          <a:blip r:embed="rId3">
            <a:alphaModFix/>
          </a:blip>
          <a:srcRect/>
          <a:stretch/>
        </p:blipFill>
        <p:spPr>
          <a:xfrm>
            <a:off x="9182717" y="4106448"/>
            <a:ext cx="1745870" cy="1745870"/>
          </a:xfrm>
          <a:prstGeom prst="rect">
            <a:avLst/>
          </a:prstGeom>
          <a:noFill/>
          <a:ln>
            <a:noFill/>
          </a:ln>
        </p:spPr>
      </p:pic>
      <p:pic>
        <p:nvPicPr>
          <p:cNvPr id="753" name="Google Shape;753;p41" descr="Imagen que contiene Sitio web&#10;&#10;Descripción generada automáticamente"/>
          <p:cNvPicPr preferRelativeResize="0"/>
          <p:nvPr/>
        </p:nvPicPr>
        <p:blipFill rotWithShape="1">
          <a:blip r:embed="rId4">
            <a:alphaModFix/>
          </a:blip>
          <a:srcRect/>
          <a:stretch/>
        </p:blipFill>
        <p:spPr>
          <a:xfrm>
            <a:off x="5656498" y="3793801"/>
            <a:ext cx="1308182" cy="453739"/>
          </a:xfrm>
          <a:prstGeom prst="rect">
            <a:avLst/>
          </a:prstGeom>
          <a:noFill/>
          <a:ln>
            <a:noFill/>
          </a:ln>
        </p:spPr>
      </p:pic>
      <p:pic>
        <p:nvPicPr>
          <p:cNvPr id="754" name="Google Shape;754;p41" descr="Imagen que contiene Interfaz de usuario gráfica&#10;&#10;Descripción generada automáticamente"/>
          <p:cNvPicPr preferRelativeResize="0"/>
          <p:nvPr/>
        </p:nvPicPr>
        <p:blipFill rotWithShape="1">
          <a:blip r:embed="rId5">
            <a:alphaModFix/>
          </a:blip>
          <a:srcRect/>
          <a:stretch/>
        </p:blipFill>
        <p:spPr>
          <a:xfrm>
            <a:off x="6964680" y="3789099"/>
            <a:ext cx="1304532" cy="442309"/>
          </a:xfrm>
          <a:prstGeom prst="rect">
            <a:avLst/>
          </a:prstGeom>
          <a:noFill/>
          <a:ln>
            <a:noFill/>
          </a:ln>
        </p:spPr>
      </p:pic>
      <p:pic>
        <p:nvPicPr>
          <p:cNvPr id="755" name="Google Shape;755;p41" descr="Icono&#10;&#10;Descripción generada automáticamente"/>
          <p:cNvPicPr preferRelativeResize="0"/>
          <p:nvPr/>
        </p:nvPicPr>
        <p:blipFill rotWithShape="1">
          <a:blip r:embed="rId6">
            <a:alphaModFix/>
          </a:blip>
          <a:srcRect/>
          <a:stretch/>
        </p:blipFill>
        <p:spPr>
          <a:xfrm>
            <a:off x="8052042" y="3867948"/>
            <a:ext cx="434340" cy="539422"/>
          </a:xfrm>
          <a:prstGeom prst="rect">
            <a:avLst/>
          </a:prstGeom>
          <a:noFill/>
          <a:ln>
            <a:noFill/>
          </a:ln>
        </p:spPr>
      </p:pic>
      <p:sp>
        <p:nvSpPr>
          <p:cNvPr id="756" name="Google Shape;756;p41"/>
          <p:cNvSpPr/>
          <p:nvPr/>
        </p:nvSpPr>
        <p:spPr>
          <a:xfrm>
            <a:off x="901072" y="1490274"/>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pic>
        <p:nvPicPr>
          <p:cNvPr id="757" name="Google Shape;757;p41" descr="Icono&#10;&#10;Descripción generada automáticamente"/>
          <p:cNvPicPr preferRelativeResize="0"/>
          <p:nvPr/>
        </p:nvPicPr>
        <p:blipFill rotWithShape="1">
          <a:blip r:embed="rId7">
            <a:alphaModFix/>
          </a:blip>
          <a:srcRect/>
          <a:stretch/>
        </p:blipFill>
        <p:spPr>
          <a:xfrm>
            <a:off x="130506" y="2435005"/>
            <a:ext cx="3138474" cy="3797581"/>
          </a:xfrm>
          <a:prstGeom prst="rect">
            <a:avLst/>
          </a:prstGeom>
          <a:noFill/>
          <a:ln>
            <a:noFill/>
          </a:ln>
        </p:spPr>
      </p:pic>
      <p:sp>
        <p:nvSpPr>
          <p:cNvPr id="758" name="Google Shape;758;p41"/>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
        <p:nvSpPr>
          <p:cNvPr id="759" name="Google Shape;759;p41"/>
          <p:cNvSpPr/>
          <p:nvPr/>
        </p:nvSpPr>
        <p:spPr>
          <a:xfrm>
            <a:off x="880099" y="1074475"/>
            <a:ext cx="71721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766" name="Google Shape;766;p42"/>
          <p:cNvSpPr/>
          <p:nvPr/>
        </p:nvSpPr>
        <p:spPr>
          <a:xfrm>
            <a:off x="141924" y="5801925"/>
            <a:ext cx="13986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sp>
        <p:nvSpPr>
          <p:cNvPr id="767" name="Google Shape;767;p42"/>
          <p:cNvSpPr txBox="1"/>
          <p:nvPr/>
        </p:nvSpPr>
        <p:spPr>
          <a:xfrm>
            <a:off x="5080331" y="4451571"/>
            <a:ext cx="3768600" cy="1293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Seleccionar el recipiente más adecuado para guardar cada tipo de sustancia química y tener siempre en cuenta el posible efecto corrosivo que pueda generar sobre el material del cual está fabricado el envase. Los envases metálicos son los más seguros.</a:t>
            </a:r>
            <a:endParaRPr sz="1300">
              <a:solidFill>
                <a:srgbClr val="3A3838"/>
              </a:solidFill>
              <a:latin typeface="Calibri"/>
              <a:ea typeface="Calibri"/>
              <a:cs typeface="Calibri"/>
              <a:sym typeface="Calibri"/>
            </a:endParaRPr>
          </a:p>
        </p:txBody>
      </p:sp>
      <p:sp>
        <p:nvSpPr>
          <p:cNvPr id="768" name="Google Shape;768;p42"/>
          <p:cNvSpPr/>
          <p:nvPr/>
        </p:nvSpPr>
        <p:spPr>
          <a:xfrm>
            <a:off x="4652010" y="4549140"/>
            <a:ext cx="428321"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5</a:t>
            </a:r>
            <a:endParaRPr/>
          </a:p>
        </p:txBody>
      </p:sp>
      <p:sp>
        <p:nvSpPr>
          <p:cNvPr id="769" name="Google Shape;769;p42"/>
          <p:cNvSpPr/>
          <p:nvPr/>
        </p:nvSpPr>
        <p:spPr>
          <a:xfrm>
            <a:off x="9877076" y="6232575"/>
            <a:ext cx="14592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norma5.png</a:t>
            </a:r>
            <a:endParaRPr sz="1400">
              <a:solidFill>
                <a:schemeClr val="dk1"/>
              </a:solidFill>
              <a:latin typeface="Open Sans"/>
              <a:ea typeface="Open Sans"/>
              <a:cs typeface="Open Sans"/>
              <a:sym typeface="Open Sans"/>
            </a:endParaRPr>
          </a:p>
        </p:txBody>
      </p:sp>
      <p:pic>
        <p:nvPicPr>
          <p:cNvPr id="770" name="Google Shape;770;p42" descr="Imagen que contiene luz&#10;&#10;Descripción generada automáticamente"/>
          <p:cNvPicPr preferRelativeResize="0"/>
          <p:nvPr/>
        </p:nvPicPr>
        <p:blipFill rotWithShape="1">
          <a:blip r:embed="rId3">
            <a:alphaModFix/>
          </a:blip>
          <a:srcRect/>
          <a:stretch/>
        </p:blipFill>
        <p:spPr>
          <a:xfrm>
            <a:off x="8849029" y="3968742"/>
            <a:ext cx="2058264" cy="2058264"/>
          </a:xfrm>
          <a:prstGeom prst="rect">
            <a:avLst/>
          </a:prstGeom>
          <a:noFill/>
          <a:ln>
            <a:noFill/>
          </a:ln>
        </p:spPr>
      </p:pic>
      <p:pic>
        <p:nvPicPr>
          <p:cNvPr id="771" name="Google Shape;771;p42" descr="Imagen que contiene Sitio web&#10;&#10;Descripción generada automáticamente"/>
          <p:cNvPicPr preferRelativeResize="0"/>
          <p:nvPr/>
        </p:nvPicPr>
        <p:blipFill rotWithShape="1">
          <a:blip r:embed="rId4">
            <a:alphaModFix/>
          </a:blip>
          <a:srcRect/>
          <a:stretch/>
        </p:blipFill>
        <p:spPr>
          <a:xfrm>
            <a:off x="5656498" y="3793801"/>
            <a:ext cx="1308182" cy="453739"/>
          </a:xfrm>
          <a:prstGeom prst="rect">
            <a:avLst/>
          </a:prstGeom>
          <a:noFill/>
          <a:ln>
            <a:noFill/>
          </a:ln>
        </p:spPr>
      </p:pic>
      <p:pic>
        <p:nvPicPr>
          <p:cNvPr id="772" name="Google Shape;772;p42" descr="Imagen que contiene Interfaz de usuario gráfica&#10;&#10;Descripción generada automáticamente"/>
          <p:cNvPicPr preferRelativeResize="0"/>
          <p:nvPr/>
        </p:nvPicPr>
        <p:blipFill rotWithShape="1">
          <a:blip r:embed="rId5">
            <a:alphaModFix/>
          </a:blip>
          <a:srcRect/>
          <a:stretch/>
        </p:blipFill>
        <p:spPr>
          <a:xfrm>
            <a:off x="6964680" y="3789099"/>
            <a:ext cx="1304532" cy="442309"/>
          </a:xfrm>
          <a:prstGeom prst="rect">
            <a:avLst/>
          </a:prstGeom>
          <a:noFill/>
          <a:ln>
            <a:noFill/>
          </a:ln>
        </p:spPr>
      </p:pic>
      <p:pic>
        <p:nvPicPr>
          <p:cNvPr id="773" name="Google Shape;773;p42" descr="Icono&#10;&#10;Descripción generada automáticamente"/>
          <p:cNvPicPr preferRelativeResize="0"/>
          <p:nvPr/>
        </p:nvPicPr>
        <p:blipFill rotWithShape="1">
          <a:blip r:embed="rId6">
            <a:alphaModFix/>
          </a:blip>
          <a:srcRect/>
          <a:stretch/>
        </p:blipFill>
        <p:spPr>
          <a:xfrm>
            <a:off x="8052042" y="3867948"/>
            <a:ext cx="434340" cy="539422"/>
          </a:xfrm>
          <a:prstGeom prst="rect">
            <a:avLst/>
          </a:prstGeom>
          <a:noFill/>
          <a:ln>
            <a:noFill/>
          </a:ln>
        </p:spPr>
      </p:pic>
      <p:sp>
        <p:nvSpPr>
          <p:cNvPr id="774" name="Google Shape;774;p42"/>
          <p:cNvSpPr/>
          <p:nvPr/>
        </p:nvSpPr>
        <p:spPr>
          <a:xfrm>
            <a:off x="901072" y="1490274"/>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pic>
        <p:nvPicPr>
          <p:cNvPr id="775" name="Google Shape;775;p42" descr="Icono&#10;&#10;Descripción generada automáticamente"/>
          <p:cNvPicPr preferRelativeResize="0"/>
          <p:nvPr/>
        </p:nvPicPr>
        <p:blipFill rotWithShape="1">
          <a:blip r:embed="rId7">
            <a:alphaModFix/>
          </a:blip>
          <a:srcRect/>
          <a:stretch/>
        </p:blipFill>
        <p:spPr>
          <a:xfrm>
            <a:off x="130506" y="2435005"/>
            <a:ext cx="3138474" cy="3797581"/>
          </a:xfrm>
          <a:prstGeom prst="rect">
            <a:avLst/>
          </a:prstGeom>
          <a:noFill/>
          <a:ln>
            <a:noFill/>
          </a:ln>
        </p:spPr>
      </p:pic>
      <p:sp>
        <p:nvSpPr>
          <p:cNvPr id="776" name="Google Shape;776;p42"/>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
        <p:nvSpPr>
          <p:cNvPr id="777" name="Google Shape;777;p42"/>
          <p:cNvSpPr/>
          <p:nvPr/>
        </p:nvSpPr>
        <p:spPr>
          <a:xfrm>
            <a:off x="880099" y="1074475"/>
            <a:ext cx="69933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784" name="Google Shape;784;p43"/>
          <p:cNvSpPr/>
          <p:nvPr/>
        </p:nvSpPr>
        <p:spPr>
          <a:xfrm>
            <a:off x="141924" y="5801925"/>
            <a:ext cx="1308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sp>
        <p:nvSpPr>
          <p:cNvPr id="785" name="Google Shape;785;p43"/>
          <p:cNvSpPr txBox="1"/>
          <p:nvPr/>
        </p:nvSpPr>
        <p:spPr>
          <a:xfrm>
            <a:off x="5080331" y="4451571"/>
            <a:ext cx="3768600" cy="1692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Almacenar sólo pequeñas cantidades de productos en los envases de vidrio, ya que este material es muy frágil.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Esta clase de recipientes se deben transportar protegidos y las botellas de más de dos litros deben de disponer de una agarradera que facilite su manejo.</a:t>
            </a:r>
            <a:endParaRPr sz="1300">
              <a:solidFill>
                <a:srgbClr val="3A3838"/>
              </a:solidFill>
              <a:latin typeface="Calibri"/>
              <a:ea typeface="Calibri"/>
              <a:cs typeface="Calibri"/>
              <a:sym typeface="Calibri"/>
            </a:endParaRPr>
          </a:p>
        </p:txBody>
      </p:sp>
      <p:sp>
        <p:nvSpPr>
          <p:cNvPr id="786" name="Google Shape;786;p43"/>
          <p:cNvSpPr/>
          <p:nvPr/>
        </p:nvSpPr>
        <p:spPr>
          <a:xfrm>
            <a:off x="4652010" y="4549140"/>
            <a:ext cx="428321"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6</a:t>
            </a:r>
            <a:endParaRPr/>
          </a:p>
        </p:txBody>
      </p:sp>
      <p:sp>
        <p:nvSpPr>
          <p:cNvPr id="787" name="Google Shape;787;p43"/>
          <p:cNvSpPr/>
          <p:nvPr/>
        </p:nvSpPr>
        <p:spPr>
          <a:xfrm>
            <a:off x="9877075" y="6232575"/>
            <a:ext cx="13044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norma6.png</a:t>
            </a:r>
            <a:endParaRPr sz="1400">
              <a:solidFill>
                <a:schemeClr val="dk1"/>
              </a:solidFill>
              <a:latin typeface="Open Sans"/>
              <a:ea typeface="Open Sans"/>
              <a:cs typeface="Open Sans"/>
              <a:sym typeface="Open Sans"/>
            </a:endParaRPr>
          </a:p>
        </p:txBody>
      </p:sp>
      <p:pic>
        <p:nvPicPr>
          <p:cNvPr id="788" name="Google Shape;788;p43" descr="Icono&#10;&#10;Descripción generada automáticamente"/>
          <p:cNvPicPr preferRelativeResize="0"/>
          <p:nvPr/>
        </p:nvPicPr>
        <p:blipFill rotWithShape="1">
          <a:blip r:embed="rId3">
            <a:alphaModFix/>
          </a:blip>
          <a:srcRect/>
          <a:stretch/>
        </p:blipFill>
        <p:spPr>
          <a:xfrm>
            <a:off x="8728712" y="3820259"/>
            <a:ext cx="2235125" cy="2235125"/>
          </a:xfrm>
          <a:prstGeom prst="rect">
            <a:avLst/>
          </a:prstGeom>
          <a:noFill/>
          <a:ln>
            <a:noFill/>
          </a:ln>
        </p:spPr>
      </p:pic>
      <p:pic>
        <p:nvPicPr>
          <p:cNvPr id="789" name="Google Shape;789;p43" descr="Imagen que contiene Sitio web&#10;&#10;Descripción generada automáticamente"/>
          <p:cNvPicPr preferRelativeResize="0"/>
          <p:nvPr/>
        </p:nvPicPr>
        <p:blipFill rotWithShape="1">
          <a:blip r:embed="rId4">
            <a:alphaModFix/>
          </a:blip>
          <a:srcRect/>
          <a:stretch/>
        </p:blipFill>
        <p:spPr>
          <a:xfrm>
            <a:off x="5656498" y="3793801"/>
            <a:ext cx="1308182" cy="453739"/>
          </a:xfrm>
          <a:prstGeom prst="rect">
            <a:avLst/>
          </a:prstGeom>
          <a:noFill/>
          <a:ln>
            <a:noFill/>
          </a:ln>
        </p:spPr>
      </p:pic>
      <p:pic>
        <p:nvPicPr>
          <p:cNvPr id="790" name="Google Shape;790;p43" descr="Imagen que contiene Interfaz de usuario gráfica&#10;&#10;Descripción generada automáticamente"/>
          <p:cNvPicPr preferRelativeResize="0"/>
          <p:nvPr/>
        </p:nvPicPr>
        <p:blipFill rotWithShape="1">
          <a:blip r:embed="rId5">
            <a:alphaModFix/>
          </a:blip>
          <a:srcRect/>
          <a:stretch/>
        </p:blipFill>
        <p:spPr>
          <a:xfrm>
            <a:off x="6964680" y="3789099"/>
            <a:ext cx="1304532" cy="442309"/>
          </a:xfrm>
          <a:prstGeom prst="rect">
            <a:avLst/>
          </a:prstGeom>
          <a:noFill/>
          <a:ln>
            <a:noFill/>
          </a:ln>
        </p:spPr>
      </p:pic>
      <p:pic>
        <p:nvPicPr>
          <p:cNvPr id="791" name="Google Shape;791;p43" descr="Icono&#10;&#10;Descripción generada automáticamente"/>
          <p:cNvPicPr preferRelativeResize="0"/>
          <p:nvPr/>
        </p:nvPicPr>
        <p:blipFill rotWithShape="1">
          <a:blip r:embed="rId6">
            <a:alphaModFix/>
          </a:blip>
          <a:srcRect/>
          <a:stretch/>
        </p:blipFill>
        <p:spPr>
          <a:xfrm>
            <a:off x="8052042" y="3867948"/>
            <a:ext cx="434340" cy="539422"/>
          </a:xfrm>
          <a:prstGeom prst="rect">
            <a:avLst/>
          </a:prstGeom>
          <a:noFill/>
          <a:ln>
            <a:noFill/>
          </a:ln>
        </p:spPr>
      </p:pic>
      <p:sp>
        <p:nvSpPr>
          <p:cNvPr id="792" name="Google Shape;792;p43"/>
          <p:cNvSpPr/>
          <p:nvPr/>
        </p:nvSpPr>
        <p:spPr>
          <a:xfrm>
            <a:off x="901072" y="1490274"/>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pic>
        <p:nvPicPr>
          <p:cNvPr id="793" name="Google Shape;793;p43" descr="Icono&#10;&#10;Descripción generada automáticamente"/>
          <p:cNvPicPr preferRelativeResize="0"/>
          <p:nvPr/>
        </p:nvPicPr>
        <p:blipFill rotWithShape="1">
          <a:blip r:embed="rId7">
            <a:alphaModFix/>
          </a:blip>
          <a:srcRect/>
          <a:stretch/>
        </p:blipFill>
        <p:spPr>
          <a:xfrm>
            <a:off x="130506" y="2435005"/>
            <a:ext cx="3138474" cy="3797581"/>
          </a:xfrm>
          <a:prstGeom prst="rect">
            <a:avLst/>
          </a:prstGeom>
          <a:noFill/>
          <a:ln>
            <a:noFill/>
          </a:ln>
        </p:spPr>
      </p:pic>
      <p:sp>
        <p:nvSpPr>
          <p:cNvPr id="794" name="Google Shape;794;p43"/>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
        <p:nvSpPr>
          <p:cNvPr id="795" name="Google Shape;795;p43"/>
          <p:cNvSpPr/>
          <p:nvPr/>
        </p:nvSpPr>
        <p:spPr>
          <a:xfrm>
            <a:off x="880100" y="1074475"/>
            <a:ext cx="71721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4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802" name="Google Shape;802;p44"/>
          <p:cNvSpPr/>
          <p:nvPr/>
        </p:nvSpPr>
        <p:spPr>
          <a:xfrm>
            <a:off x="141924" y="5801925"/>
            <a:ext cx="1308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sp>
        <p:nvSpPr>
          <p:cNvPr id="803" name="Google Shape;803;p44"/>
          <p:cNvSpPr txBox="1"/>
          <p:nvPr/>
        </p:nvSpPr>
        <p:spPr>
          <a:xfrm>
            <a:off x="5080330" y="4451571"/>
            <a:ext cx="3960799" cy="18928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Considerar que el frío y el calor deterioran los materiales plásticos, por lo que este tipo de recipientes se deben revisar con frecuencia y mantenerse resguardados del sol y de las bajas temperaturas. </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Los envases utilizados para guardar las sustancias peligrosas deben ser siempre homologados, es decir, que cumplen con los requisitos de estabilidad y seguridad.</a:t>
            </a:r>
            <a:endParaRPr sz="1300">
              <a:solidFill>
                <a:srgbClr val="3A3838"/>
              </a:solidFill>
              <a:latin typeface="Calibri"/>
              <a:ea typeface="Calibri"/>
              <a:cs typeface="Calibri"/>
              <a:sym typeface="Calibri"/>
            </a:endParaRPr>
          </a:p>
        </p:txBody>
      </p:sp>
      <p:sp>
        <p:nvSpPr>
          <p:cNvPr id="804" name="Google Shape;804;p44"/>
          <p:cNvSpPr/>
          <p:nvPr/>
        </p:nvSpPr>
        <p:spPr>
          <a:xfrm>
            <a:off x="4652010" y="4549140"/>
            <a:ext cx="428321"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7</a:t>
            </a:r>
            <a:endParaRPr/>
          </a:p>
        </p:txBody>
      </p:sp>
      <p:sp>
        <p:nvSpPr>
          <p:cNvPr id="805" name="Google Shape;805;p44"/>
          <p:cNvSpPr/>
          <p:nvPr/>
        </p:nvSpPr>
        <p:spPr>
          <a:xfrm>
            <a:off x="9906898" y="6232575"/>
            <a:ext cx="13632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norma7.png</a:t>
            </a:r>
            <a:endParaRPr sz="1400">
              <a:solidFill>
                <a:schemeClr val="dk1"/>
              </a:solidFill>
              <a:latin typeface="Open Sans"/>
              <a:ea typeface="Open Sans"/>
              <a:cs typeface="Open Sans"/>
              <a:sym typeface="Open Sans"/>
            </a:endParaRPr>
          </a:p>
        </p:txBody>
      </p:sp>
      <p:pic>
        <p:nvPicPr>
          <p:cNvPr id="806" name="Google Shape;806;p44" descr="Imagen que contiene Icono&#10;&#10;Descripción generada automáticamente"/>
          <p:cNvPicPr preferRelativeResize="0"/>
          <p:nvPr/>
        </p:nvPicPr>
        <p:blipFill rotWithShape="1">
          <a:blip r:embed="rId3">
            <a:alphaModFix/>
          </a:blip>
          <a:srcRect/>
          <a:stretch/>
        </p:blipFill>
        <p:spPr>
          <a:xfrm>
            <a:off x="9701862" y="3781476"/>
            <a:ext cx="1645143" cy="1645143"/>
          </a:xfrm>
          <a:prstGeom prst="rect">
            <a:avLst/>
          </a:prstGeom>
          <a:noFill/>
          <a:ln>
            <a:noFill/>
          </a:ln>
        </p:spPr>
      </p:pic>
      <p:pic>
        <p:nvPicPr>
          <p:cNvPr id="807" name="Google Shape;807;p44" descr="Imagen que contiene firmar, parada, tráfico, señal&#10;&#10;Descripción generada automáticamente"/>
          <p:cNvPicPr preferRelativeResize="0"/>
          <p:nvPr/>
        </p:nvPicPr>
        <p:blipFill rotWithShape="1">
          <a:blip r:embed="rId4">
            <a:alphaModFix/>
          </a:blip>
          <a:srcRect/>
          <a:stretch/>
        </p:blipFill>
        <p:spPr>
          <a:xfrm>
            <a:off x="9291596" y="4976467"/>
            <a:ext cx="1230629" cy="1230629"/>
          </a:xfrm>
          <a:prstGeom prst="rect">
            <a:avLst/>
          </a:prstGeom>
          <a:noFill/>
          <a:ln>
            <a:noFill/>
          </a:ln>
        </p:spPr>
      </p:pic>
      <p:sp>
        <p:nvSpPr>
          <p:cNvPr id="808" name="Google Shape;808;p44"/>
          <p:cNvSpPr/>
          <p:nvPr/>
        </p:nvSpPr>
        <p:spPr>
          <a:xfrm>
            <a:off x="10612750" y="5097775"/>
            <a:ext cx="1500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Norma7.1.png</a:t>
            </a:r>
            <a:endParaRPr sz="1400">
              <a:solidFill>
                <a:schemeClr val="dk1"/>
              </a:solidFill>
              <a:latin typeface="Open Sans"/>
              <a:ea typeface="Open Sans"/>
              <a:cs typeface="Open Sans"/>
              <a:sym typeface="Open Sans"/>
            </a:endParaRPr>
          </a:p>
        </p:txBody>
      </p:sp>
      <p:pic>
        <p:nvPicPr>
          <p:cNvPr id="809" name="Google Shape;809;p44" descr="Imagen que contiene Sitio web&#10;&#10;Descripción generada automáticamente"/>
          <p:cNvPicPr preferRelativeResize="0"/>
          <p:nvPr/>
        </p:nvPicPr>
        <p:blipFill rotWithShape="1">
          <a:blip r:embed="rId5">
            <a:alphaModFix/>
          </a:blip>
          <a:srcRect/>
          <a:stretch/>
        </p:blipFill>
        <p:spPr>
          <a:xfrm>
            <a:off x="5656498" y="3793801"/>
            <a:ext cx="1308182" cy="453739"/>
          </a:xfrm>
          <a:prstGeom prst="rect">
            <a:avLst/>
          </a:prstGeom>
          <a:noFill/>
          <a:ln>
            <a:noFill/>
          </a:ln>
        </p:spPr>
      </p:pic>
      <p:pic>
        <p:nvPicPr>
          <p:cNvPr id="810" name="Google Shape;810;p44" descr="Imagen que contiene Interfaz de usuario gráfica&#10;&#10;Descripción generada automáticamente"/>
          <p:cNvPicPr preferRelativeResize="0"/>
          <p:nvPr/>
        </p:nvPicPr>
        <p:blipFill rotWithShape="1">
          <a:blip r:embed="rId6">
            <a:alphaModFix/>
          </a:blip>
          <a:srcRect/>
          <a:stretch/>
        </p:blipFill>
        <p:spPr>
          <a:xfrm>
            <a:off x="6964680" y="3789099"/>
            <a:ext cx="1304532" cy="442309"/>
          </a:xfrm>
          <a:prstGeom prst="rect">
            <a:avLst/>
          </a:prstGeom>
          <a:noFill/>
          <a:ln>
            <a:noFill/>
          </a:ln>
        </p:spPr>
      </p:pic>
      <p:pic>
        <p:nvPicPr>
          <p:cNvPr id="811" name="Google Shape;811;p44" descr="Icono&#10;&#10;Descripción generada automáticamente"/>
          <p:cNvPicPr preferRelativeResize="0"/>
          <p:nvPr/>
        </p:nvPicPr>
        <p:blipFill rotWithShape="1">
          <a:blip r:embed="rId7">
            <a:alphaModFix/>
          </a:blip>
          <a:srcRect/>
          <a:stretch/>
        </p:blipFill>
        <p:spPr>
          <a:xfrm>
            <a:off x="8052042" y="3867948"/>
            <a:ext cx="434340" cy="539422"/>
          </a:xfrm>
          <a:prstGeom prst="rect">
            <a:avLst/>
          </a:prstGeom>
          <a:noFill/>
          <a:ln>
            <a:noFill/>
          </a:ln>
        </p:spPr>
      </p:pic>
      <p:sp>
        <p:nvSpPr>
          <p:cNvPr id="812" name="Google Shape;812;p44"/>
          <p:cNvSpPr/>
          <p:nvPr/>
        </p:nvSpPr>
        <p:spPr>
          <a:xfrm>
            <a:off x="901072" y="1490274"/>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pic>
        <p:nvPicPr>
          <p:cNvPr id="813" name="Google Shape;813;p44" descr="Icono&#10;&#10;Descripción generada automáticamente"/>
          <p:cNvPicPr preferRelativeResize="0"/>
          <p:nvPr/>
        </p:nvPicPr>
        <p:blipFill rotWithShape="1">
          <a:blip r:embed="rId8">
            <a:alphaModFix/>
          </a:blip>
          <a:srcRect/>
          <a:stretch/>
        </p:blipFill>
        <p:spPr>
          <a:xfrm>
            <a:off x="130506" y="2435005"/>
            <a:ext cx="3138474" cy="3797581"/>
          </a:xfrm>
          <a:prstGeom prst="rect">
            <a:avLst/>
          </a:prstGeom>
          <a:noFill/>
          <a:ln>
            <a:noFill/>
          </a:ln>
        </p:spPr>
      </p:pic>
      <p:sp>
        <p:nvSpPr>
          <p:cNvPr id="814" name="Google Shape;814;p44"/>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
        <p:nvSpPr>
          <p:cNvPr id="815" name="Google Shape;815;p44"/>
          <p:cNvSpPr/>
          <p:nvPr/>
        </p:nvSpPr>
        <p:spPr>
          <a:xfrm>
            <a:off x="880100" y="1074475"/>
            <a:ext cx="73890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5"/>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822" name="Google Shape;822;p45"/>
          <p:cNvSpPr/>
          <p:nvPr/>
        </p:nvSpPr>
        <p:spPr>
          <a:xfrm>
            <a:off x="141924" y="5801925"/>
            <a:ext cx="1308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sp>
        <p:nvSpPr>
          <p:cNvPr id="823" name="Google Shape;823;p45"/>
          <p:cNvSpPr txBox="1"/>
          <p:nvPr/>
        </p:nvSpPr>
        <p:spPr>
          <a:xfrm>
            <a:off x="5080331" y="4488589"/>
            <a:ext cx="3768698" cy="10926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Siempre disponer de una buena ventilación en los locales, especialmente en los sitios donde se almacenan sustancias tóxicas o inflamables, igualmente de sistemas de drenaje que ayuden a controlar los derrames que se puedan producir.</a:t>
            </a:r>
            <a:endParaRPr sz="1300">
              <a:solidFill>
                <a:srgbClr val="3A3838"/>
              </a:solidFill>
              <a:latin typeface="Calibri"/>
              <a:ea typeface="Calibri"/>
              <a:cs typeface="Calibri"/>
              <a:sym typeface="Calibri"/>
            </a:endParaRPr>
          </a:p>
        </p:txBody>
      </p:sp>
      <p:sp>
        <p:nvSpPr>
          <p:cNvPr id="824" name="Google Shape;824;p45"/>
          <p:cNvSpPr/>
          <p:nvPr/>
        </p:nvSpPr>
        <p:spPr>
          <a:xfrm>
            <a:off x="4652010" y="4549140"/>
            <a:ext cx="428321"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8</a:t>
            </a:r>
            <a:endParaRPr/>
          </a:p>
        </p:txBody>
      </p:sp>
      <p:sp>
        <p:nvSpPr>
          <p:cNvPr id="825" name="Google Shape;825;p45"/>
          <p:cNvSpPr/>
          <p:nvPr/>
        </p:nvSpPr>
        <p:spPr>
          <a:xfrm>
            <a:off x="9906899" y="6232575"/>
            <a:ext cx="13044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norma8.png</a:t>
            </a:r>
            <a:endParaRPr sz="1400">
              <a:solidFill>
                <a:schemeClr val="dk1"/>
              </a:solidFill>
              <a:latin typeface="Open Sans"/>
              <a:ea typeface="Open Sans"/>
              <a:cs typeface="Open Sans"/>
              <a:sym typeface="Open Sans"/>
            </a:endParaRPr>
          </a:p>
        </p:txBody>
      </p:sp>
      <p:pic>
        <p:nvPicPr>
          <p:cNvPr id="826" name="Google Shape;826;p45" descr="Logotipo&#10;&#10;Descripción generada automáticamente"/>
          <p:cNvPicPr preferRelativeResize="0"/>
          <p:nvPr/>
        </p:nvPicPr>
        <p:blipFill rotWithShape="1">
          <a:blip r:embed="rId3">
            <a:alphaModFix/>
          </a:blip>
          <a:srcRect/>
          <a:stretch/>
        </p:blipFill>
        <p:spPr>
          <a:xfrm>
            <a:off x="9103270" y="4172287"/>
            <a:ext cx="1701497" cy="1701497"/>
          </a:xfrm>
          <a:prstGeom prst="rect">
            <a:avLst/>
          </a:prstGeom>
          <a:noFill/>
          <a:ln>
            <a:noFill/>
          </a:ln>
        </p:spPr>
      </p:pic>
      <p:pic>
        <p:nvPicPr>
          <p:cNvPr id="827" name="Google Shape;827;p45" descr="Imagen que contiene Sitio web&#10;&#10;Descripción generada automáticamente"/>
          <p:cNvPicPr preferRelativeResize="0"/>
          <p:nvPr/>
        </p:nvPicPr>
        <p:blipFill rotWithShape="1">
          <a:blip r:embed="rId4">
            <a:alphaModFix/>
          </a:blip>
          <a:srcRect/>
          <a:stretch/>
        </p:blipFill>
        <p:spPr>
          <a:xfrm>
            <a:off x="5656498" y="3793801"/>
            <a:ext cx="1308182" cy="453739"/>
          </a:xfrm>
          <a:prstGeom prst="rect">
            <a:avLst/>
          </a:prstGeom>
          <a:noFill/>
          <a:ln>
            <a:noFill/>
          </a:ln>
        </p:spPr>
      </p:pic>
      <p:pic>
        <p:nvPicPr>
          <p:cNvPr id="828" name="Google Shape;828;p45" descr="Imagen que contiene Interfaz de usuario gráfica&#10;&#10;Descripción generada automáticamente"/>
          <p:cNvPicPr preferRelativeResize="0"/>
          <p:nvPr/>
        </p:nvPicPr>
        <p:blipFill rotWithShape="1">
          <a:blip r:embed="rId5">
            <a:alphaModFix/>
          </a:blip>
          <a:srcRect/>
          <a:stretch/>
        </p:blipFill>
        <p:spPr>
          <a:xfrm>
            <a:off x="6964680" y="3789099"/>
            <a:ext cx="1304532" cy="442309"/>
          </a:xfrm>
          <a:prstGeom prst="rect">
            <a:avLst/>
          </a:prstGeom>
          <a:noFill/>
          <a:ln>
            <a:noFill/>
          </a:ln>
        </p:spPr>
      </p:pic>
      <p:pic>
        <p:nvPicPr>
          <p:cNvPr id="829" name="Google Shape;829;p45" descr="Icono&#10;&#10;Descripción generada automáticamente"/>
          <p:cNvPicPr preferRelativeResize="0"/>
          <p:nvPr/>
        </p:nvPicPr>
        <p:blipFill rotWithShape="1">
          <a:blip r:embed="rId6">
            <a:alphaModFix/>
          </a:blip>
          <a:srcRect/>
          <a:stretch/>
        </p:blipFill>
        <p:spPr>
          <a:xfrm>
            <a:off x="8052042" y="3867948"/>
            <a:ext cx="434340" cy="539422"/>
          </a:xfrm>
          <a:prstGeom prst="rect">
            <a:avLst/>
          </a:prstGeom>
          <a:noFill/>
          <a:ln>
            <a:noFill/>
          </a:ln>
        </p:spPr>
      </p:pic>
      <p:sp>
        <p:nvSpPr>
          <p:cNvPr id="830" name="Google Shape;830;p45"/>
          <p:cNvSpPr/>
          <p:nvPr/>
        </p:nvSpPr>
        <p:spPr>
          <a:xfrm>
            <a:off x="901072" y="1490274"/>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pic>
        <p:nvPicPr>
          <p:cNvPr id="831" name="Google Shape;831;p45" descr="Icono&#10;&#10;Descripción generada automáticamente"/>
          <p:cNvPicPr preferRelativeResize="0"/>
          <p:nvPr/>
        </p:nvPicPr>
        <p:blipFill rotWithShape="1">
          <a:blip r:embed="rId7">
            <a:alphaModFix/>
          </a:blip>
          <a:srcRect/>
          <a:stretch/>
        </p:blipFill>
        <p:spPr>
          <a:xfrm>
            <a:off x="130506" y="2435005"/>
            <a:ext cx="3138474" cy="3797581"/>
          </a:xfrm>
          <a:prstGeom prst="rect">
            <a:avLst/>
          </a:prstGeom>
          <a:noFill/>
          <a:ln>
            <a:noFill/>
          </a:ln>
        </p:spPr>
      </p:pic>
      <p:sp>
        <p:nvSpPr>
          <p:cNvPr id="832" name="Google Shape;832;p45"/>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
        <p:nvSpPr>
          <p:cNvPr id="833" name="Google Shape;833;p45"/>
          <p:cNvSpPr/>
          <p:nvPr/>
        </p:nvSpPr>
        <p:spPr>
          <a:xfrm>
            <a:off x="880099" y="1074475"/>
            <a:ext cx="71721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6"/>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840" name="Google Shape;840;p46"/>
          <p:cNvSpPr/>
          <p:nvPr/>
        </p:nvSpPr>
        <p:spPr>
          <a:xfrm>
            <a:off x="141923" y="5801925"/>
            <a:ext cx="14379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sp>
        <p:nvSpPr>
          <p:cNvPr id="841" name="Google Shape;841;p46"/>
          <p:cNvSpPr txBox="1"/>
          <p:nvPr/>
        </p:nvSpPr>
        <p:spPr>
          <a:xfrm>
            <a:off x="4743450" y="4442869"/>
            <a:ext cx="4343400" cy="18928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Distribuir las superficies de los locales en secciones separadas unas de otras, que reúnan los distintos productos, identificando claramente qué sustancias son y su cantidad. En el caso de un derrame, fuga o incendio, se podrá conocer con precisión la constitución de los productos almacenados y así poder actuar prontamente con los medios apropiados. Además, se deben despejar los accesos a las puertas y señalizar las vías de circulación.</a:t>
            </a:r>
            <a:endParaRPr/>
          </a:p>
        </p:txBody>
      </p:sp>
      <p:sp>
        <p:nvSpPr>
          <p:cNvPr id="842" name="Google Shape;842;p46"/>
          <p:cNvSpPr/>
          <p:nvPr/>
        </p:nvSpPr>
        <p:spPr>
          <a:xfrm>
            <a:off x="4167783" y="4483194"/>
            <a:ext cx="428321"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9</a:t>
            </a:r>
            <a:endParaRPr/>
          </a:p>
        </p:txBody>
      </p:sp>
      <p:sp>
        <p:nvSpPr>
          <p:cNvPr id="843" name="Google Shape;843;p46"/>
          <p:cNvSpPr/>
          <p:nvPr/>
        </p:nvSpPr>
        <p:spPr>
          <a:xfrm>
            <a:off x="9906899" y="6232575"/>
            <a:ext cx="1237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norma9.png</a:t>
            </a:r>
            <a:endParaRPr sz="1400">
              <a:solidFill>
                <a:schemeClr val="dk1"/>
              </a:solidFill>
              <a:latin typeface="Open Sans"/>
              <a:ea typeface="Open Sans"/>
              <a:cs typeface="Open Sans"/>
              <a:sym typeface="Open Sans"/>
            </a:endParaRPr>
          </a:p>
        </p:txBody>
      </p:sp>
      <p:pic>
        <p:nvPicPr>
          <p:cNvPr id="844" name="Google Shape;844;p46" descr="Imagen que contiene Icono&#10;&#10;Descripción generada automáticamente"/>
          <p:cNvPicPr preferRelativeResize="0"/>
          <p:nvPr/>
        </p:nvPicPr>
        <p:blipFill rotWithShape="1">
          <a:blip r:embed="rId3">
            <a:alphaModFix/>
          </a:blip>
          <a:srcRect/>
          <a:stretch/>
        </p:blipFill>
        <p:spPr>
          <a:xfrm>
            <a:off x="9302326" y="4413793"/>
            <a:ext cx="1715116" cy="1715116"/>
          </a:xfrm>
          <a:prstGeom prst="rect">
            <a:avLst/>
          </a:prstGeom>
          <a:noFill/>
          <a:ln>
            <a:noFill/>
          </a:ln>
        </p:spPr>
      </p:pic>
      <p:pic>
        <p:nvPicPr>
          <p:cNvPr id="845" name="Google Shape;845;p46" descr="Imagen que contiene Sitio web&#10;&#10;Descripción generada automáticamente"/>
          <p:cNvPicPr preferRelativeResize="0"/>
          <p:nvPr/>
        </p:nvPicPr>
        <p:blipFill rotWithShape="1">
          <a:blip r:embed="rId4">
            <a:alphaModFix/>
          </a:blip>
          <a:srcRect/>
          <a:stretch/>
        </p:blipFill>
        <p:spPr>
          <a:xfrm>
            <a:off x="5656498" y="3793801"/>
            <a:ext cx="1308182" cy="453739"/>
          </a:xfrm>
          <a:prstGeom prst="rect">
            <a:avLst/>
          </a:prstGeom>
          <a:noFill/>
          <a:ln>
            <a:noFill/>
          </a:ln>
        </p:spPr>
      </p:pic>
      <p:pic>
        <p:nvPicPr>
          <p:cNvPr id="846" name="Google Shape;846;p46" descr="Imagen que contiene Interfaz de usuario gráfica&#10;&#10;Descripción generada automáticamente"/>
          <p:cNvPicPr preferRelativeResize="0"/>
          <p:nvPr/>
        </p:nvPicPr>
        <p:blipFill rotWithShape="1">
          <a:blip r:embed="rId5">
            <a:alphaModFix/>
          </a:blip>
          <a:srcRect/>
          <a:stretch/>
        </p:blipFill>
        <p:spPr>
          <a:xfrm>
            <a:off x="6964680" y="3789099"/>
            <a:ext cx="1304532" cy="442309"/>
          </a:xfrm>
          <a:prstGeom prst="rect">
            <a:avLst/>
          </a:prstGeom>
          <a:noFill/>
          <a:ln>
            <a:noFill/>
          </a:ln>
        </p:spPr>
      </p:pic>
      <p:pic>
        <p:nvPicPr>
          <p:cNvPr id="847" name="Google Shape;847;p46" descr="Icono&#10;&#10;Descripción generada automáticamente"/>
          <p:cNvPicPr preferRelativeResize="0"/>
          <p:nvPr/>
        </p:nvPicPr>
        <p:blipFill rotWithShape="1">
          <a:blip r:embed="rId6">
            <a:alphaModFix/>
          </a:blip>
          <a:srcRect/>
          <a:stretch/>
        </p:blipFill>
        <p:spPr>
          <a:xfrm>
            <a:off x="8052042" y="3867948"/>
            <a:ext cx="434340" cy="539422"/>
          </a:xfrm>
          <a:prstGeom prst="rect">
            <a:avLst/>
          </a:prstGeom>
          <a:noFill/>
          <a:ln>
            <a:noFill/>
          </a:ln>
        </p:spPr>
      </p:pic>
      <p:sp>
        <p:nvSpPr>
          <p:cNvPr id="848" name="Google Shape;848;p46"/>
          <p:cNvSpPr/>
          <p:nvPr/>
        </p:nvSpPr>
        <p:spPr>
          <a:xfrm>
            <a:off x="901072" y="1490274"/>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pic>
        <p:nvPicPr>
          <p:cNvPr id="849" name="Google Shape;849;p46" descr="Icono&#10;&#10;Descripción generada automáticamente"/>
          <p:cNvPicPr preferRelativeResize="0"/>
          <p:nvPr/>
        </p:nvPicPr>
        <p:blipFill rotWithShape="1">
          <a:blip r:embed="rId7">
            <a:alphaModFix/>
          </a:blip>
          <a:srcRect/>
          <a:stretch/>
        </p:blipFill>
        <p:spPr>
          <a:xfrm>
            <a:off x="130506" y="2435005"/>
            <a:ext cx="3138474" cy="3797581"/>
          </a:xfrm>
          <a:prstGeom prst="rect">
            <a:avLst/>
          </a:prstGeom>
          <a:noFill/>
          <a:ln>
            <a:noFill/>
          </a:ln>
        </p:spPr>
      </p:pic>
      <p:sp>
        <p:nvSpPr>
          <p:cNvPr id="850" name="Google Shape;850;p46"/>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
        <p:nvSpPr>
          <p:cNvPr id="851" name="Google Shape;851;p46"/>
          <p:cNvSpPr/>
          <p:nvPr/>
        </p:nvSpPr>
        <p:spPr>
          <a:xfrm>
            <a:off x="880099" y="1074475"/>
            <a:ext cx="71721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7"/>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858" name="Google Shape;858;p47"/>
          <p:cNvSpPr/>
          <p:nvPr/>
        </p:nvSpPr>
        <p:spPr>
          <a:xfrm>
            <a:off x="141924" y="5801925"/>
            <a:ext cx="14112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sp>
        <p:nvSpPr>
          <p:cNvPr id="859" name="Google Shape;859;p47"/>
          <p:cNvSpPr txBox="1"/>
          <p:nvPr/>
        </p:nvSpPr>
        <p:spPr>
          <a:xfrm>
            <a:off x="5080331" y="4488589"/>
            <a:ext cx="3768698" cy="10926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Prevenir la realización de trabajos que produzcan chispas o que puedan generar calor (amolar, esmerilar, soldar etc.) cerca de los sitios de almacenamiento, así como al reempacar sustancias peligrosas.</a:t>
            </a:r>
            <a:endParaRPr sz="1300">
              <a:solidFill>
                <a:srgbClr val="3A3838"/>
              </a:solidFill>
              <a:latin typeface="Calibri"/>
              <a:ea typeface="Calibri"/>
              <a:cs typeface="Calibri"/>
              <a:sym typeface="Calibri"/>
            </a:endParaRPr>
          </a:p>
        </p:txBody>
      </p:sp>
      <p:sp>
        <p:nvSpPr>
          <p:cNvPr id="860" name="Google Shape;860;p47"/>
          <p:cNvSpPr/>
          <p:nvPr/>
        </p:nvSpPr>
        <p:spPr>
          <a:xfrm>
            <a:off x="4493130" y="4549140"/>
            <a:ext cx="587202"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10</a:t>
            </a:r>
            <a:endParaRPr/>
          </a:p>
        </p:txBody>
      </p:sp>
      <p:sp>
        <p:nvSpPr>
          <p:cNvPr id="861" name="Google Shape;861;p47"/>
          <p:cNvSpPr/>
          <p:nvPr/>
        </p:nvSpPr>
        <p:spPr>
          <a:xfrm>
            <a:off x="9858825" y="6232575"/>
            <a:ext cx="14112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norma10.png</a:t>
            </a:r>
            <a:endParaRPr sz="1400">
              <a:solidFill>
                <a:schemeClr val="dk1"/>
              </a:solidFill>
              <a:latin typeface="Open Sans"/>
              <a:ea typeface="Open Sans"/>
              <a:cs typeface="Open Sans"/>
              <a:sym typeface="Open Sans"/>
            </a:endParaRPr>
          </a:p>
        </p:txBody>
      </p:sp>
      <p:pic>
        <p:nvPicPr>
          <p:cNvPr id="862" name="Google Shape;862;p47" descr="Icono&#10;&#10;Descripción generada automáticamente"/>
          <p:cNvPicPr preferRelativeResize="0"/>
          <p:nvPr/>
        </p:nvPicPr>
        <p:blipFill rotWithShape="1">
          <a:blip r:embed="rId3">
            <a:alphaModFix/>
          </a:blip>
          <a:srcRect/>
          <a:stretch/>
        </p:blipFill>
        <p:spPr>
          <a:xfrm>
            <a:off x="9091885" y="4241144"/>
            <a:ext cx="1645685" cy="1645685"/>
          </a:xfrm>
          <a:prstGeom prst="rect">
            <a:avLst/>
          </a:prstGeom>
          <a:noFill/>
          <a:ln>
            <a:noFill/>
          </a:ln>
        </p:spPr>
      </p:pic>
      <p:pic>
        <p:nvPicPr>
          <p:cNvPr id="863" name="Google Shape;863;p47" descr="Imagen que contiene Sitio web&#10;&#10;Descripción generada automáticamente"/>
          <p:cNvPicPr preferRelativeResize="0"/>
          <p:nvPr/>
        </p:nvPicPr>
        <p:blipFill rotWithShape="1">
          <a:blip r:embed="rId4">
            <a:alphaModFix/>
          </a:blip>
          <a:srcRect/>
          <a:stretch/>
        </p:blipFill>
        <p:spPr>
          <a:xfrm>
            <a:off x="5656498" y="3793801"/>
            <a:ext cx="1308182" cy="453739"/>
          </a:xfrm>
          <a:prstGeom prst="rect">
            <a:avLst/>
          </a:prstGeom>
          <a:noFill/>
          <a:ln>
            <a:noFill/>
          </a:ln>
        </p:spPr>
      </p:pic>
      <p:pic>
        <p:nvPicPr>
          <p:cNvPr id="864" name="Google Shape;864;p47" descr="Imagen que contiene Interfaz de usuario gráfica&#10;&#10;Descripción generada automáticamente"/>
          <p:cNvPicPr preferRelativeResize="0"/>
          <p:nvPr/>
        </p:nvPicPr>
        <p:blipFill rotWithShape="1">
          <a:blip r:embed="rId5">
            <a:alphaModFix/>
          </a:blip>
          <a:srcRect/>
          <a:stretch/>
        </p:blipFill>
        <p:spPr>
          <a:xfrm>
            <a:off x="6964680" y="3789099"/>
            <a:ext cx="1304532" cy="442309"/>
          </a:xfrm>
          <a:prstGeom prst="rect">
            <a:avLst/>
          </a:prstGeom>
          <a:noFill/>
          <a:ln>
            <a:noFill/>
          </a:ln>
        </p:spPr>
      </p:pic>
      <p:pic>
        <p:nvPicPr>
          <p:cNvPr id="865" name="Google Shape;865;p47" descr="Icono&#10;&#10;Descripción generada automáticamente"/>
          <p:cNvPicPr preferRelativeResize="0"/>
          <p:nvPr/>
        </p:nvPicPr>
        <p:blipFill rotWithShape="1">
          <a:blip r:embed="rId6">
            <a:alphaModFix/>
          </a:blip>
          <a:srcRect/>
          <a:stretch/>
        </p:blipFill>
        <p:spPr>
          <a:xfrm>
            <a:off x="8052042" y="3867948"/>
            <a:ext cx="434340" cy="539422"/>
          </a:xfrm>
          <a:prstGeom prst="rect">
            <a:avLst/>
          </a:prstGeom>
          <a:noFill/>
          <a:ln>
            <a:noFill/>
          </a:ln>
        </p:spPr>
      </p:pic>
      <p:sp>
        <p:nvSpPr>
          <p:cNvPr id="866" name="Google Shape;866;p47"/>
          <p:cNvSpPr/>
          <p:nvPr/>
        </p:nvSpPr>
        <p:spPr>
          <a:xfrm>
            <a:off x="901072" y="1389149"/>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pic>
        <p:nvPicPr>
          <p:cNvPr id="867" name="Google Shape;867;p47" descr="Icono&#10;&#10;Descripción generada automáticamente"/>
          <p:cNvPicPr preferRelativeResize="0"/>
          <p:nvPr/>
        </p:nvPicPr>
        <p:blipFill rotWithShape="1">
          <a:blip r:embed="rId7">
            <a:alphaModFix/>
          </a:blip>
          <a:srcRect/>
          <a:stretch/>
        </p:blipFill>
        <p:spPr>
          <a:xfrm>
            <a:off x="130506" y="2435005"/>
            <a:ext cx="3138474" cy="3797581"/>
          </a:xfrm>
          <a:prstGeom prst="rect">
            <a:avLst/>
          </a:prstGeom>
          <a:noFill/>
          <a:ln>
            <a:noFill/>
          </a:ln>
        </p:spPr>
      </p:pic>
      <p:sp>
        <p:nvSpPr>
          <p:cNvPr id="868" name="Google Shape;868;p47"/>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
        <p:nvSpPr>
          <p:cNvPr id="869" name="Google Shape;869;p47"/>
          <p:cNvSpPr/>
          <p:nvPr/>
        </p:nvSpPr>
        <p:spPr>
          <a:xfrm>
            <a:off x="880100" y="1074475"/>
            <a:ext cx="73890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48"/>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876" name="Google Shape;876;p48"/>
          <p:cNvSpPr/>
          <p:nvPr/>
        </p:nvSpPr>
        <p:spPr>
          <a:xfrm>
            <a:off x="141924" y="5801925"/>
            <a:ext cx="1308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sp>
        <p:nvSpPr>
          <p:cNvPr id="877" name="Google Shape;877;p48"/>
          <p:cNvSpPr txBox="1"/>
          <p:nvPr/>
        </p:nvSpPr>
        <p:spPr>
          <a:xfrm>
            <a:off x="4743450" y="4490860"/>
            <a:ext cx="4869180" cy="169277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Los espacios en los que se almacenen las sustancias químicas inflamables deberán cumplir con unos requisitos básicos: prevenir la existencia de focos de calor; disponer de una infraestructura resistente al fuego y puerta metálica; contar con un circuito eléctrico antiexplosivo; poseer una pared o tejado que actúe como paramento débil para que en caso de detonación se libere la presión a un lugar seguro; y disponer de los instrumentos de detección y protección contra incendios.</a:t>
            </a:r>
            <a:endParaRPr sz="1300">
              <a:solidFill>
                <a:srgbClr val="3A3838"/>
              </a:solidFill>
              <a:latin typeface="Calibri"/>
              <a:ea typeface="Calibri"/>
              <a:cs typeface="Calibri"/>
              <a:sym typeface="Calibri"/>
            </a:endParaRPr>
          </a:p>
        </p:txBody>
      </p:sp>
      <p:sp>
        <p:nvSpPr>
          <p:cNvPr id="878" name="Google Shape;878;p48"/>
          <p:cNvSpPr/>
          <p:nvPr/>
        </p:nvSpPr>
        <p:spPr>
          <a:xfrm>
            <a:off x="4029239" y="4490860"/>
            <a:ext cx="587202"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11</a:t>
            </a:r>
            <a:endParaRPr/>
          </a:p>
        </p:txBody>
      </p:sp>
      <p:sp>
        <p:nvSpPr>
          <p:cNvPr id="879" name="Google Shape;879;p48"/>
          <p:cNvSpPr/>
          <p:nvPr/>
        </p:nvSpPr>
        <p:spPr>
          <a:xfrm>
            <a:off x="9949400" y="6044900"/>
            <a:ext cx="1308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norma7.png</a:t>
            </a:r>
            <a:endParaRPr sz="1400">
              <a:solidFill>
                <a:schemeClr val="dk1"/>
              </a:solidFill>
              <a:latin typeface="Open Sans"/>
              <a:ea typeface="Open Sans"/>
              <a:cs typeface="Open Sans"/>
              <a:sym typeface="Open Sans"/>
            </a:endParaRPr>
          </a:p>
        </p:txBody>
      </p:sp>
      <p:pic>
        <p:nvPicPr>
          <p:cNvPr id="880" name="Google Shape;880;p48" descr="Imagen que contiene firmar, parada, tráfico, señal&#10;&#10;Descripción generada automáticamente"/>
          <p:cNvPicPr preferRelativeResize="0"/>
          <p:nvPr/>
        </p:nvPicPr>
        <p:blipFill rotWithShape="1">
          <a:blip r:embed="rId3">
            <a:alphaModFix/>
          </a:blip>
          <a:srcRect/>
          <a:stretch/>
        </p:blipFill>
        <p:spPr>
          <a:xfrm>
            <a:off x="9859053" y="4607932"/>
            <a:ext cx="1326839" cy="1326837"/>
          </a:xfrm>
          <a:prstGeom prst="rect">
            <a:avLst/>
          </a:prstGeom>
          <a:noFill/>
          <a:ln>
            <a:noFill/>
          </a:ln>
        </p:spPr>
      </p:pic>
      <p:pic>
        <p:nvPicPr>
          <p:cNvPr id="881" name="Google Shape;881;p48" descr="Imagen que contiene Sitio web&#10;&#10;Descripción generada automáticamente"/>
          <p:cNvPicPr preferRelativeResize="0"/>
          <p:nvPr/>
        </p:nvPicPr>
        <p:blipFill rotWithShape="1">
          <a:blip r:embed="rId4">
            <a:alphaModFix/>
          </a:blip>
          <a:srcRect/>
          <a:stretch/>
        </p:blipFill>
        <p:spPr>
          <a:xfrm>
            <a:off x="5656498" y="3793801"/>
            <a:ext cx="1308182" cy="453739"/>
          </a:xfrm>
          <a:prstGeom prst="rect">
            <a:avLst/>
          </a:prstGeom>
          <a:noFill/>
          <a:ln>
            <a:noFill/>
          </a:ln>
        </p:spPr>
      </p:pic>
      <p:pic>
        <p:nvPicPr>
          <p:cNvPr id="882" name="Google Shape;882;p48" descr="Imagen que contiene Interfaz de usuario gráfica&#10;&#10;Descripción generada automáticamente"/>
          <p:cNvPicPr preferRelativeResize="0"/>
          <p:nvPr/>
        </p:nvPicPr>
        <p:blipFill rotWithShape="1">
          <a:blip r:embed="rId5">
            <a:alphaModFix/>
          </a:blip>
          <a:srcRect/>
          <a:stretch/>
        </p:blipFill>
        <p:spPr>
          <a:xfrm>
            <a:off x="6964680" y="3789099"/>
            <a:ext cx="1304532" cy="442309"/>
          </a:xfrm>
          <a:prstGeom prst="rect">
            <a:avLst/>
          </a:prstGeom>
          <a:noFill/>
          <a:ln>
            <a:noFill/>
          </a:ln>
        </p:spPr>
      </p:pic>
      <p:pic>
        <p:nvPicPr>
          <p:cNvPr id="883" name="Google Shape;883;p48" descr="Icono&#10;&#10;Descripción generada automáticamente"/>
          <p:cNvPicPr preferRelativeResize="0"/>
          <p:nvPr/>
        </p:nvPicPr>
        <p:blipFill rotWithShape="1">
          <a:blip r:embed="rId6">
            <a:alphaModFix/>
          </a:blip>
          <a:srcRect/>
          <a:stretch/>
        </p:blipFill>
        <p:spPr>
          <a:xfrm>
            <a:off x="8052042" y="3867948"/>
            <a:ext cx="434340" cy="539422"/>
          </a:xfrm>
          <a:prstGeom prst="rect">
            <a:avLst/>
          </a:prstGeom>
          <a:noFill/>
          <a:ln>
            <a:noFill/>
          </a:ln>
        </p:spPr>
      </p:pic>
      <p:sp>
        <p:nvSpPr>
          <p:cNvPr id="884" name="Google Shape;884;p48"/>
          <p:cNvSpPr/>
          <p:nvPr/>
        </p:nvSpPr>
        <p:spPr>
          <a:xfrm>
            <a:off x="901072" y="1402324"/>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pic>
        <p:nvPicPr>
          <p:cNvPr id="885" name="Google Shape;885;p48" descr="Icono&#10;&#10;Descripción generada automáticamente"/>
          <p:cNvPicPr preferRelativeResize="0"/>
          <p:nvPr/>
        </p:nvPicPr>
        <p:blipFill rotWithShape="1">
          <a:blip r:embed="rId7">
            <a:alphaModFix/>
          </a:blip>
          <a:srcRect/>
          <a:stretch/>
        </p:blipFill>
        <p:spPr>
          <a:xfrm>
            <a:off x="130506" y="2435005"/>
            <a:ext cx="3138474" cy="3797581"/>
          </a:xfrm>
          <a:prstGeom prst="rect">
            <a:avLst/>
          </a:prstGeom>
          <a:noFill/>
          <a:ln>
            <a:noFill/>
          </a:ln>
        </p:spPr>
      </p:pic>
      <p:sp>
        <p:nvSpPr>
          <p:cNvPr id="886" name="Google Shape;886;p48"/>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
        <p:nvSpPr>
          <p:cNvPr id="887" name="Google Shape;887;p48"/>
          <p:cNvSpPr/>
          <p:nvPr/>
        </p:nvSpPr>
        <p:spPr>
          <a:xfrm>
            <a:off x="880099" y="1074475"/>
            <a:ext cx="72831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49"/>
          <p:cNvSpPr/>
          <p:nvPr/>
        </p:nvSpPr>
        <p:spPr>
          <a:xfrm>
            <a:off x="880099" y="1074475"/>
            <a:ext cx="73356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Almacenamiento de reactivos y  productos químicos incompatibles</a:t>
            </a:r>
            <a:endParaRPr sz="1600" b="1">
              <a:solidFill>
                <a:srgbClr val="2C538E"/>
              </a:solidFill>
              <a:latin typeface="Open Sans"/>
              <a:ea typeface="Open Sans"/>
              <a:cs typeface="Open Sans"/>
              <a:sym typeface="Open Sans"/>
            </a:endParaRPr>
          </a:p>
        </p:txBody>
      </p:sp>
      <p:sp>
        <p:nvSpPr>
          <p:cNvPr id="894" name="Google Shape;894;p49"/>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895" name="Google Shape;895;p49"/>
          <p:cNvSpPr/>
          <p:nvPr/>
        </p:nvSpPr>
        <p:spPr>
          <a:xfrm>
            <a:off x="141924" y="5801925"/>
            <a:ext cx="1308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reactivos.png</a:t>
            </a:r>
            <a:endParaRPr sz="1400">
              <a:solidFill>
                <a:schemeClr val="dk1"/>
              </a:solidFill>
              <a:latin typeface="Open Sans"/>
              <a:ea typeface="Open Sans"/>
              <a:cs typeface="Open Sans"/>
              <a:sym typeface="Open Sans"/>
            </a:endParaRPr>
          </a:p>
        </p:txBody>
      </p:sp>
      <p:sp>
        <p:nvSpPr>
          <p:cNvPr id="896" name="Google Shape;896;p49"/>
          <p:cNvSpPr txBox="1"/>
          <p:nvPr/>
        </p:nvSpPr>
        <p:spPr>
          <a:xfrm>
            <a:off x="5182390" y="4490860"/>
            <a:ext cx="3813629" cy="12926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Seguir las técnicas seguras en las operaciones de uso y almacenamiento, por lo que todas las personas que trabajen con sustancias químicas deben estar debidamente enterados y formados sobre los posibles riesgos que significa trabajar con ellas.</a:t>
            </a:r>
            <a:endParaRPr sz="1300">
              <a:solidFill>
                <a:srgbClr val="3A3838"/>
              </a:solidFill>
              <a:latin typeface="Calibri"/>
              <a:ea typeface="Calibri"/>
              <a:cs typeface="Calibri"/>
              <a:sym typeface="Calibri"/>
            </a:endParaRPr>
          </a:p>
        </p:txBody>
      </p:sp>
      <p:sp>
        <p:nvSpPr>
          <p:cNvPr id="897" name="Google Shape;897;p49"/>
          <p:cNvSpPr/>
          <p:nvPr/>
        </p:nvSpPr>
        <p:spPr>
          <a:xfrm>
            <a:off x="4595188" y="4512590"/>
            <a:ext cx="587202" cy="54864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12</a:t>
            </a:r>
            <a:endParaRPr/>
          </a:p>
        </p:txBody>
      </p:sp>
      <p:sp>
        <p:nvSpPr>
          <p:cNvPr id="898" name="Google Shape;898;p49"/>
          <p:cNvSpPr/>
          <p:nvPr/>
        </p:nvSpPr>
        <p:spPr>
          <a:xfrm>
            <a:off x="10359725" y="6232575"/>
            <a:ext cx="1308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norma12.png</a:t>
            </a:r>
            <a:endParaRPr sz="1400">
              <a:solidFill>
                <a:schemeClr val="dk1"/>
              </a:solidFill>
              <a:latin typeface="Open Sans"/>
              <a:ea typeface="Open Sans"/>
              <a:cs typeface="Open Sans"/>
              <a:sym typeface="Open Sans"/>
            </a:endParaRPr>
          </a:p>
        </p:txBody>
      </p:sp>
      <p:pic>
        <p:nvPicPr>
          <p:cNvPr id="899" name="Google Shape;899;p49" descr="Imagen que contiene Icono&#10;&#10;Descripción generada automáticamente"/>
          <p:cNvPicPr preferRelativeResize="0"/>
          <p:nvPr/>
        </p:nvPicPr>
        <p:blipFill rotWithShape="1">
          <a:blip r:embed="rId3">
            <a:alphaModFix/>
          </a:blip>
          <a:srcRect/>
          <a:stretch/>
        </p:blipFill>
        <p:spPr>
          <a:xfrm>
            <a:off x="9288586" y="4053121"/>
            <a:ext cx="1852524" cy="1852524"/>
          </a:xfrm>
          <a:prstGeom prst="rect">
            <a:avLst/>
          </a:prstGeom>
          <a:noFill/>
          <a:ln>
            <a:noFill/>
          </a:ln>
        </p:spPr>
      </p:pic>
      <p:pic>
        <p:nvPicPr>
          <p:cNvPr id="900" name="Google Shape;900;p49" descr="Imagen que contiene Sitio web&#10;&#10;Descripción generada automáticamente"/>
          <p:cNvPicPr preferRelativeResize="0"/>
          <p:nvPr/>
        </p:nvPicPr>
        <p:blipFill rotWithShape="1">
          <a:blip r:embed="rId4">
            <a:alphaModFix/>
          </a:blip>
          <a:srcRect/>
          <a:stretch/>
        </p:blipFill>
        <p:spPr>
          <a:xfrm>
            <a:off x="5656498" y="3793801"/>
            <a:ext cx="1308182" cy="453739"/>
          </a:xfrm>
          <a:prstGeom prst="rect">
            <a:avLst/>
          </a:prstGeom>
          <a:noFill/>
          <a:ln>
            <a:noFill/>
          </a:ln>
        </p:spPr>
      </p:pic>
      <p:pic>
        <p:nvPicPr>
          <p:cNvPr id="901" name="Google Shape;901;p49" descr="Icono&#10;&#10;Descripción generada automáticamente"/>
          <p:cNvPicPr preferRelativeResize="0"/>
          <p:nvPr/>
        </p:nvPicPr>
        <p:blipFill rotWithShape="1">
          <a:blip r:embed="rId5">
            <a:alphaModFix/>
          </a:blip>
          <a:srcRect/>
          <a:stretch/>
        </p:blipFill>
        <p:spPr>
          <a:xfrm>
            <a:off x="6715125" y="3849673"/>
            <a:ext cx="434340" cy="539422"/>
          </a:xfrm>
          <a:prstGeom prst="rect">
            <a:avLst/>
          </a:prstGeom>
          <a:noFill/>
          <a:ln>
            <a:noFill/>
          </a:ln>
        </p:spPr>
      </p:pic>
      <p:sp>
        <p:nvSpPr>
          <p:cNvPr id="902" name="Google Shape;902;p49"/>
          <p:cNvSpPr/>
          <p:nvPr/>
        </p:nvSpPr>
        <p:spPr>
          <a:xfrm>
            <a:off x="901072" y="1428649"/>
            <a:ext cx="10389900" cy="12450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Un correcto acopio de los productos y sustancias químicas peligrosas es muy importante para evitar posibles accidentes. Las diferentes empresas, laboratorios, talleres o fábricas que requieren almacenar y manipular productos químicos deben hacerlo de forma adecuada, porque si no, pueden producir incidentes que afecten la salud de los empleados y eventualmente afectar al medio ambiente. </a:t>
            </a:r>
            <a:endParaRPr sz="1400">
              <a:solidFill>
                <a:srgbClr val="1A3255"/>
              </a:solidFill>
              <a:latin typeface="Open Sans"/>
              <a:ea typeface="Open Sans"/>
              <a:cs typeface="Open Sans"/>
              <a:sym typeface="Open Sans"/>
            </a:endParaRPr>
          </a:p>
        </p:txBody>
      </p:sp>
      <p:pic>
        <p:nvPicPr>
          <p:cNvPr id="903" name="Google Shape;903;p49" descr="Icono&#10;&#10;Descripción generada automáticamente"/>
          <p:cNvPicPr preferRelativeResize="0"/>
          <p:nvPr/>
        </p:nvPicPr>
        <p:blipFill rotWithShape="1">
          <a:blip r:embed="rId6">
            <a:alphaModFix/>
          </a:blip>
          <a:srcRect/>
          <a:stretch/>
        </p:blipFill>
        <p:spPr>
          <a:xfrm>
            <a:off x="130506" y="2435005"/>
            <a:ext cx="3138474" cy="3797581"/>
          </a:xfrm>
          <a:prstGeom prst="rect">
            <a:avLst/>
          </a:prstGeom>
          <a:noFill/>
          <a:ln>
            <a:noFill/>
          </a:ln>
        </p:spPr>
      </p:pic>
      <p:sp>
        <p:nvSpPr>
          <p:cNvPr id="904" name="Google Shape;904;p49"/>
          <p:cNvSpPr/>
          <p:nvPr/>
        </p:nvSpPr>
        <p:spPr>
          <a:xfrm>
            <a:off x="3078882" y="2547540"/>
            <a:ext cx="8191099" cy="117863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La precaución cuando se trabaja con materiales peligrosos no solo se basa en su manipulación, es igualmente importante almacenar estas sustancias de manera segura y correcta para mantener el nivel de seguridad, incluso cuando los materiales peligrosos están fuera de la vista, por ejemplo, en las bodegas y los contenedores. Clic en el botón siguiente para ver las normas básicas de seguridad: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
          <p:cNvSpPr/>
          <p:nvPr/>
        </p:nvSpPr>
        <p:spPr>
          <a:xfrm>
            <a:off x="2604135" y="2482215"/>
            <a:ext cx="2990850" cy="377190"/>
          </a:xfrm>
          <a:prstGeom prst="roundRect">
            <a:avLst>
              <a:gd name="adj" fmla="val 1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5" descr="✅ ¿Que es la Química? Química Genera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5" descr="5 teorías sobre el origen de la vida: ¿Cómo surgió y evolucionó el ser  vivo? - Clarí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9" name="Google Shape;179;p5"/>
          <p:cNvPicPr preferRelativeResize="0"/>
          <p:nvPr/>
        </p:nvPicPr>
        <p:blipFill rotWithShape="1">
          <a:blip r:embed="rId3">
            <a:alphaModFix/>
          </a:blip>
          <a:srcRect/>
          <a:stretch/>
        </p:blipFill>
        <p:spPr>
          <a:xfrm>
            <a:off x="5192051" y="2478614"/>
            <a:ext cx="585665" cy="585665"/>
          </a:xfrm>
          <a:prstGeom prst="rect">
            <a:avLst/>
          </a:prstGeom>
          <a:noFill/>
          <a:ln>
            <a:noFill/>
          </a:ln>
        </p:spPr>
      </p:pic>
      <p:pic>
        <p:nvPicPr>
          <p:cNvPr id="180" name="Google Shape;180;p5" descr="icono-cerebro-linea"/>
          <p:cNvPicPr preferRelativeResize="0"/>
          <p:nvPr/>
        </p:nvPicPr>
        <p:blipFill rotWithShape="1">
          <a:blip r:embed="rId4">
            <a:alphaModFix/>
          </a:blip>
          <a:srcRect/>
          <a:stretch/>
        </p:blipFill>
        <p:spPr>
          <a:xfrm>
            <a:off x="2651760" y="2329180"/>
            <a:ext cx="685800" cy="685800"/>
          </a:xfrm>
          <a:prstGeom prst="rect">
            <a:avLst/>
          </a:prstGeom>
          <a:noFill/>
          <a:ln>
            <a:noFill/>
          </a:ln>
        </p:spPr>
      </p:pic>
      <p:pic>
        <p:nvPicPr>
          <p:cNvPr id="181" name="Google Shape;181;p5" descr="icono-tijera-linea"/>
          <p:cNvPicPr preferRelativeResize="0"/>
          <p:nvPr/>
        </p:nvPicPr>
        <p:blipFill rotWithShape="1">
          <a:blip r:embed="rId5">
            <a:alphaModFix/>
          </a:blip>
          <a:srcRect/>
          <a:stretch/>
        </p:blipFill>
        <p:spPr>
          <a:xfrm>
            <a:off x="6191250" y="2329180"/>
            <a:ext cx="685800" cy="685800"/>
          </a:xfrm>
          <a:prstGeom prst="rect">
            <a:avLst/>
          </a:prstGeom>
          <a:noFill/>
          <a:ln>
            <a:noFill/>
          </a:ln>
        </p:spPr>
      </p:pic>
      <p:sp>
        <p:nvSpPr>
          <p:cNvPr id="182" name="Google Shape;182;p5"/>
          <p:cNvSpPr txBox="1"/>
          <p:nvPr/>
        </p:nvSpPr>
        <p:spPr>
          <a:xfrm>
            <a:off x="3337560" y="2478405"/>
            <a:ext cx="212407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Lo que aprenderás</a:t>
            </a:r>
            <a:endParaRPr/>
          </a:p>
        </p:txBody>
      </p:sp>
      <p:sp>
        <p:nvSpPr>
          <p:cNvPr id="183" name="Google Shape;183;p5"/>
          <p:cNvSpPr txBox="1"/>
          <p:nvPr/>
        </p:nvSpPr>
        <p:spPr>
          <a:xfrm>
            <a:off x="6829425" y="2482215"/>
            <a:ext cx="24479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Lo que vas a necesitar</a:t>
            </a:r>
            <a:endParaRPr/>
          </a:p>
        </p:txBody>
      </p:sp>
      <p:sp>
        <p:nvSpPr>
          <p:cNvPr id="184" name="Google Shape;184;p5"/>
          <p:cNvSpPr/>
          <p:nvPr/>
        </p:nvSpPr>
        <p:spPr>
          <a:xfrm>
            <a:off x="6255385" y="2483485"/>
            <a:ext cx="2990850" cy="377190"/>
          </a:xfrm>
          <a:prstGeom prst="roundRect">
            <a:avLst>
              <a:gd name="adj" fmla="val 1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5"/>
          <p:cNvSpPr txBox="1"/>
          <p:nvPr/>
        </p:nvSpPr>
        <p:spPr>
          <a:xfrm>
            <a:off x="2426335" y="3252311"/>
            <a:ext cx="7339330" cy="24622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Noto Sans Symbols"/>
              <a:buChar char="✔"/>
            </a:pPr>
            <a:r>
              <a:rPr lang="es-ES" sz="1400">
                <a:solidFill>
                  <a:schemeClr val="dk1"/>
                </a:solidFill>
                <a:latin typeface="Open Sans"/>
                <a:ea typeface="Open Sans"/>
                <a:cs typeface="Open Sans"/>
                <a:sym typeface="Open Sans"/>
              </a:rPr>
              <a:t>Identificación de etiquetas, pictogramas, tarjetas de emergencia y fichas de seguridad.</a:t>
            </a:r>
            <a:endParaRPr/>
          </a:p>
          <a:p>
            <a:pPr marL="0" marR="0" lvl="0" indent="0" algn="l" rtl="0">
              <a:spcBef>
                <a:spcPts val="0"/>
              </a:spcBef>
              <a:spcAft>
                <a:spcPts val="0"/>
              </a:spcAft>
              <a:buNone/>
            </a:pPr>
            <a:endParaRPr sz="1400">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400"/>
              <a:buFont typeface="Noto Sans Symbols"/>
              <a:buChar char="✔"/>
            </a:pPr>
            <a:r>
              <a:rPr lang="es-ES" sz="1400">
                <a:solidFill>
                  <a:schemeClr val="dk1"/>
                </a:solidFill>
                <a:latin typeface="Open Sans"/>
                <a:ea typeface="Open Sans"/>
                <a:cs typeface="Open Sans"/>
                <a:sym typeface="Open Sans"/>
              </a:rPr>
              <a:t>Recomendaciones generales para el manejo y almacenamiento seguro de sustancias químicas.</a:t>
            </a:r>
            <a:endParaRPr/>
          </a:p>
          <a:p>
            <a:pPr marL="285750" marR="0" lvl="0" indent="-196850" algn="l" rtl="0">
              <a:spcBef>
                <a:spcPts val="0"/>
              </a:spcBef>
              <a:spcAft>
                <a:spcPts val="0"/>
              </a:spcAft>
              <a:buClr>
                <a:schemeClr val="dk1"/>
              </a:buClr>
              <a:buSzPts val="1400"/>
              <a:buFont typeface="Noto Sans Symbols"/>
              <a:buNone/>
            </a:pPr>
            <a:endParaRPr sz="1400">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400"/>
              <a:buFont typeface="Noto Sans Symbols"/>
              <a:buChar char="✔"/>
            </a:pPr>
            <a:r>
              <a:rPr lang="es-ES" sz="1400">
                <a:solidFill>
                  <a:schemeClr val="dk1"/>
                </a:solidFill>
                <a:latin typeface="Open Sans"/>
                <a:ea typeface="Open Sans"/>
                <a:cs typeface="Open Sans"/>
                <a:sym typeface="Open Sans"/>
              </a:rPr>
              <a:t>Conceptos básicos de caracterización de combustibles, sustancias toxicas y manejo de residuos.</a:t>
            </a:r>
            <a:endParaRPr/>
          </a:p>
          <a:p>
            <a:pPr marL="285750" marR="0" lvl="0" indent="-196850" algn="l" rtl="0">
              <a:spcBef>
                <a:spcPts val="0"/>
              </a:spcBef>
              <a:spcAft>
                <a:spcPts val="0"/>
              </a:spcAft>
              <a:buClr>
                <a:schemeClr val="dk1"/>
              </a:buClr>
              <a:buSzPts val="1400"/>
              <a:buFont typeface="Noto Sans Symbols"/>
              <a:buNone/>
            </a:pPr>
            <a:endParaRPr sz="1400">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400"/>
              <a:buFont typeface="Noto Sans Symbols"/>
              <a:buChar char="✔"/>
            </a:pPr>
            <a:r>
              <a:rPr lang="es-ES" sz="1400">
                <a:solidFill>
                  <a:schemeClr val="dk1"/>
                </a:solidFill>
                <a:latin typeface="Open Sans"/>
                <a:ea typeface="Open Sans"/>
                <a:cs typeface="Open Sans"/>
                <a:sym typeface="Open Sans"/>
              </a:rPr>
              <a:t>Medidas de prevención de accidentes con sustancias químicas.</a:t>
            </a:r>
            <a:endParaRPr/>
          </a:p>
          <a:p>
            <a:pPr marL="285750" marR="0" lvl="0" indent="-196850" algn="l" rtl="0">
              <a:spcBef>
                <a:spcPts val="0"/>
              </a:spcBef>
              <a:spcAft>
                <a:spcPts val="0"/>
              </a:spcAft>
              <a:buClr>
                <a:schemeClr val="dk1"/>
              </a:buClr>
              <a:buSzPts val="1400"/>
              <a:buFont typeface="Noto Sans Symbols"/>
              <a:buNone/>
            </a:pPr>
            <a:endParaRPr sz="1400">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400"/>
              <a:buFont typeface="Noto Sans Symbols"/>
              <a:buChar char="✔"/>
            </a:pPr>
            <a:r>
              <a:rPr lang="es-ES" sz="1400">
                <a:solidFill>
                  <a:schemeClr val="dk1"/>
                </a:solidFill>
                <a:latin typeface="Open Sans"/>
                <a:ea typeface="Open Sans"/>
                <a:cs typeface="Open Sans"/>
                <a:sym typeface="Open Sans"/>
              </a:rPr>
              <a:t>Tipos de extintores y clases de fuego.</a:t>
            </a:r>
            <a:endParaRPr/>
          </a:p>
        </p:txBody>
      </p:sp>
      <p:sp>
        <p:nvSpPr>
          <p:cNvPr id="186" name="Google Shape;186;p5"/>
          <p:cNvSpPr/>
          <p:nvPr/>
        </p:nvSpPr>
        <p:spPr>
          <a:xfrm>
            <a:off x="285115" y="6107430"/>
            <a:ext cx="2355215" cy="6756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5"/>
          <p:cNvSpPr/>
          <p:nvPr/>
        </p:nvSpPr>
        <p:spPr>
          <a:xfrm>
            <a:off x="1244185" y="1311049"/>
            <a:ext cx="9703630" cy="55958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dk1"/>
                </a:solidFill>
                <a:latin typeface="Open Sans"/>
                <a:ea typeface="Open Sans"/>
                <a:cs typeface="Open Sans"/>
                <a:sym typeface="Open Sans"/>
              </a:rPr>
              <a:t>PROTECCIÓN PERSONAL, MANEJO DE SUSTANCIAS QUÍMICAS COMBUSTIBLES Y COMBURENTES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50"/>
          <p:cNvSpPr/>
          <p:nvPr/>
        </p:nvSpPr>
        <p:spPr>
          <a:xfrm>
            <a:off x="966089" y="1545771"/>
            <a:ext cx="1453261" cy="27458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911" name="Google Shape;911;p50"/>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912" name="Google Shape;912;p50"/>
          <p:cNvSpPr txBox="1"/>
          <p:nvPr/>
        </p:nvSpPr>
        <p:spPr>
          <a:xfrm>
            <a:off x="966089" y="1559922"/>
            <a:ext cx="9983851" cy="9541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Sistema IMCO</a:t>
            </a:r>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IMCO es la (Organización Consultiva Marítima Intergubernamental) que permite la clasificación de los reactivos peligrosos, mediante números que representan los diversos grados de peligro facilitando así a la persona la manipulación de la sustancia:</a:t>
            </a:r>
            <a:endParaRPr sz="1400">
              <a:solidFill>
                <a:srgbClr val="3A3838"/>
              </a:solidFill>
              <a:latin typeface="Calibri"/>
              <a:ea typeface="Calibri"/>
              <a:cs typeface="Calibri"/>
              <a:sym typeface="Calibri"/>
            </a:endParaRPr>
          </a:p>
        </p:txBody>
      </p:sp>
      <p:pic>
        <p:nvPicPr>
          <p:cNvPr id="913" name="Google Shape;913;p50" descr="Imagen que contiene Gráfico&#10;&#10;Descripción generada automáticamente"/>
          <p:cNvPicPr preferRelativeResize="0"/>
          <p:nvPr/>
        </p:nvPicPr>
        <p:blipFill rotWithShape="1">
          <a:blip r:embed="rId3">
            <a:alphaModFix/>
          </a:blip>
          <a:srcRect/>
          <a:stretch/>
        </p:blipFill>
        <p:spPr>
          <a:xfrm>
            <a:off x="2419350" y="2514029"/>
            <a:ext cx="6953250" cy="3620627"/>
          </a:xfrm>
          <a:prstGeom prst="rect">
            <a:avLst/>
          </a:prstGeom>
          <a:noFill/>
          <a:ln>
            <a:noFill/>
          </a:ln>
        </p:spPr>
      </p:pic>
      <p:sp>
        <p:nvSpPr>
          <p:cNvPr id="914" name="Google Shape;914;p50"/>
          <p:cNvSpPr/>
          <p:nvPr/>
        </p:nvSpPr>
        <p:spPr>
          <a:xfrm>
            <a:off x="8219025" y="6134650"/>
            <a:ext cx="30777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Matrizalmacenamientoquimico.jpg</a:t>
            </a:r>
            <a:endParaRPr sz="1400">
              <a:solidFill>
                <a:schemeClr val="dk1"/>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51"/>
          <p:cNvSpPr/>
          <p:nvPr/>
        </p:nvSpPr>
        <p:spPr>
          <a:xfrm>
            <a:off x="902292" y="1089098"/>
            <a:ext cx="3011551" cy="27458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921" name="Google Shape;921;p5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sp>
        <p:nvSpPr>
          <p:cNvPr id="922" name="Google Shape;922;p51"/>
          <p:cNvSpPr txBox="1"/>
          <p:nvPr/>
        </p:nvSpPr>
        <p:spPr>
          <a:xfrm>
            <a:off x="902292" y="1118580"/>
            <a:ext cx="9983851" cy="7386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Clasificación de los combustibles</a:t>
            </a:r>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productos inflamables y/o combustibles se clasifican en productos sólidos, productos líquidos y productos gaseosos. Haz clic en cada apartado para profundizar la información:</a:t>
            </a:r>
            <a:endParaRPr sz="1400">
              <a:solidFill>
                <a:srgbClr val="3A3838"/>
              </a:solidFill>
              <a:latin typeface="Calibri"/>
              <a:ea typeface="Calibri"/>
              <a:cs typeface="Calibri"/>
              <a:sym typeface="Calibri"/>
            </a:endParaRPr>
          </a:p>
        </p:txBody>
      </p:sp>
      <p:sp>
        <p:nvSpPr>
          <p:cNvPr id="923" name="Google Shape;923;p51"/>
          <p:cNvSpPr/>
          <p:nvPr/>
        </p:nvSpPr>
        <p:spPr>
          <a:xfrm>
            <a:off x="8918000" y="2677975"/>
            <a:ext cx="19236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tiposcombustible.jpg</a:t>
            </a:r>
            <a:endParaRPr sz="1400">
              <a:solidFill>
                <a:schemeClr val="dk1"/>
              </a:solidFill>
              <a:latin typeface="Open Sans"/>
              <a:ea typeface="Open Sans"/>
              <a:cs typeface="Open Sans"/>
              <a:sym typeface="Open Sans"/>
            </a:endParaRPr>
          </a:p>
        </p:txBody>
      </p:sp>
      <p:sp>
        <p:nvSpPr>
          <p:cNvPr id="924" name="Google Shape;924;p51"/>
          <p:cNvSpPr/>
          <p:nvPr/>
        </p:nvSpPr>
        <p:spPr>
          <a:xfrm>
            <a:off x="966089" y="3714560"/>
            <a:ext cx="2657221" cy="52322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NATURALES O PRIMARIOS</a:t>
            </a:r>
            <a:endParaRPr/>
          </a:p>
        </p:txBody>
      </p:sp>
      <p:sp>
        <p:nvSpPr>
          <p:cNvPr id="925" name="Google Shape;925;p51"/>
          <p:cNvSpPr/>
          <p:nvPr/>
        </p:nvSpPr>
        <p:spPr>
          <a:xfrm>
            <a:off x="651510" y="377043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1</a:t>
            </a:r>
            <a:endParaRPr/>
          </a:p>
        </p:txBody>
      </p:sp>
      <p:sp>
        <p:nvSpPr>
          <p:cNvPr id="926" name="Google Shape;926;p51"/>
          <p:cNvSpPr/>
          <p:nvPr/>
        </p:nvSpPr>
        <p:spPr>
          <a:xfrm>
            <a:off x="966089" y="4306140"/>
            <a:ext cx="3011551" cy="52322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ARTIFICIALES O SECUNDARIOS</a:t>
            </a:r>
            <a:endParaRPr/>
          </a:p>
        </p:txBody>
      </p:sp>
      <p:sp>
        <p:nvSpPr>
          <p:cNvPr id="927" name="Google Shape;927;p51"/>
          <p:cNvSpPr/>
          <p:nvPr/>
        </p:nvSpPr>
        <p:spPr>
          <a:xfrm>
            <a:off x="651510" y="436201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2</a:t>
            </a:r>
            <a:endParaRPr/>
          </a:p>
        </p:txBody>
      </p:sp>
      <p:sp>
        <p:nvSpPr>
          <p:cNvPr id="928" name="Google Shape;928;p51"/>
          <p:cNvSpPr/>
          <p:nvPr/>
        </p:nvSpPr>
        <p:spPr>
          <a:xfrm>
            <a:off x="966101" y="4870825"/>
            <a:ext cx="2845500" cy="5232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COMBUSTIBLES ESPECIALES</a:t>
            </a:r>
            <a:endParaRPr/>
          </a:p>
        </p:txBody>
      </p:sp>
      <p:sp>
        <p:nvSpPr>
          <p:cNvPr id="929" name="Google Shape;929;p51"/>
          <p:cNvSpPr/>
          <p:nvPr/>
        </p:nvSpPr>
        <p:spPr>
          <a:xfrm>
            <a:off x="651510" y="492670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3</a:t>
            </a:r>
            <a:endParaRPr/>
          </a:p>
        </p:txBody>
      </p:sp>
      <p:pic>
        <p:nvPicPr>
          <p:cNvPr id="930" name="Google Shape;930;p51" descr="Icono&#10;&#10;Descripción generada automáticamente"/>
          <p:cNvPicPr preferRelativeResize="0"/>
          <p:nvPr/>
        </p:nvPicPr>
        <p:blipFill rotWithShape="1">
          <a:blip r:embed="rId3">
            <a:alphaModFix/>
          </a:blip>
          <a:srcRect/>
          <a:stretch/>
        </p:blipFill>
        <p:spPr>
          <a:xfrm>
            <a:off x="3623310" y="3680274"/>
            <a:ext cx="503945" cy="625866"/>
          </a:xfrm>
          <a:prstGeom prst="rect">
            <a:avLst/>
          </a:prstGeom>
          <a:noFill/>
          <a:ln>
            <a:noFill/>
          </a:ln>
        </p:spPr>
      </p:pic>
      <p:graphicFrame>
        <p:nvGraphicFramePr>
          <p:cNvPr id="931" name="Google Shape;931;p51"/>
          <p:cNvGraphicFramePr/>
          <p:nvPr/>
        </p:nvGraphicFramePr>
        <p:xfrm>
          <a:off x="4460623" y="3681290"/>
          <a:ext cx="3000000" cy="3000000"/>
        </p:xfrm>
        <a:graphic>
          <a:graphicData uri="http://schemas.openxmlformats.org/drawingml/2006/table">
            <a:tbl>
              <a:tblPr firstRow="1" bandRow="1">
                <a:noFill/>
                <a:tableStyleId>{72F76F14-E412-4610-A50B-8DFB0D032A6A}</a:tableStyleId>
              </a:tblPr>
              <a:tblGrid>
                <a:gridCol w="2703050">
                  <a:extLst>
                    <a:ext uri="{9D8B030D-6E8A-4147-A177-3AD203B41FA5}">
                      <a16:colId xmlns:a16="http://schemas.microsoft.com/office/drawing/2014/main" val="20000"/>
                    </a:ext>
                  </a:extLst>
                </a:gridCol>
                <a:gridCol w="2385825">
                  <a:extLst>
                    <a:ext uri="{9D8B030D-6E8A-4147-A177-3AD203B41FA5}">
                      <a16:colId xmlns:a16="http://schemas.microsoft.com/office/drawing/2014/main" val="20001"/>
                    </a:ext>
                  </a:extLst>
                </a:gridCol>
                <a:gridCol w="2112025">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s-ES" sz="1800" u="none" strike="noStrike" cap="none">
                          <a:solidFill>
                            <a:schemeClr val="dk1"/>
                          </a:solidFill>
                          <a:latin typeface="Open Sans"/>
                          <a:ea typeface="Open Sans"/>
                          <a:cs typeface="Open Sans"/>
                          <a:sym typeface="Open Sans"/>
                        </a:rPr>
                        <a:t>SÓLIDOS</a:t>
                      </a:r>
                      <a:endParaRPr/>
                    </a:p>
                  </a:txBody>
                  <a:tcPr marL="91450" marR="91450" marT="45725" marB="45725"/>
                </a:tc>
                <a:tc>
                  <a:txBody>
                    <a:bodyPr/>
                    <a:lstStyle/>
                    <a:p>
                      <a:pPr marL="0" marR="0" lvl="0" indent="0" algn="ctr" rtl="0">
                        <a:spcBef>
                          <a:spcPts val="0"/>
                        </a:spcBef>
                        <a:spcAft>
                          <a:spcPts val="0"/>
                        </a:spcAft>
                        <a:buNone/>
                      </a:pPr>
                      <a:r>
                        <a:rPr lang="es-ES" sz="1800" u="none" strike="noStrike" cap="none">
                          <a:solidFill>
                            <a:schemeClr val="dk1"/>
                          </a:solidFill>
                          <a:latin typeface="Open Sans"/>
                          <a:ea typeface="Open Sans"/>
                          <a:cs typeface="Open Sans"/>
                          <a:sym typeface="Open Sans"/>
                        </a:rPr>
                        <a:t>LÍQUIDOS</a:t>
                      </a:r>
                      <a:endParaRPr/>
                    </a:p>
                  </a:txBody>
                  <a:tcPr marL="91450" marR="91450" marT="45725" marB="45725"/>
                </a:tc>
                <a:tc>
                  <a:txBody>
                    <a:bodyPr/>
                    <a:lstStyle/>
                    <a:p>
                      <a:pPr marL="0" marR="0" lvl="0" indent="0" algn="ctr" rtl="0">
                        <a:spcBef>
                          <a:spcPts val="0"/>
                        </a:spcBef>
                        <a:spcAft>
                          <a:spcPts val="0"/>
                        </a:spcAft>
                        <a:buNone/>
                      </a:pPr>
                      <a:r>
                        <a:rPr lang="es-ES" sz="1800" u="none" strike="noStrike" cap="none">
                          <a:solidFill>
                            <a:schemeClr val="dk1"/>
                          </a:solidFill>
                          <a:latin typeface="Open Sans"/>
                          <a:ea typeface="Open Sans"/>
                          <a:cs typeface="Open Sans"/>
                          <a:sym typeface="Open Sans"/>
                        </a:rPr>
                        <a:t>GASEOSOS</a:t>
                      </a:r>
                      <a:endParaRPr/>
                    </a:p>
                  </a:txBody>
                  <a:tcPr marL="91450" marR="91450" marT="45725" marB="45725"/>
                </a:tc>
                <a:extLst>
                  <a:ext uri="{0D108BD9-81ED-4DB2-BD59-A6C34878D82A}">
                    <a16:rowId xmlns:a16="http://schemas.microsoft.com/office/drawing/2014/main" val="10000"/>
                  </a:ext>
                </a:extLst>
              </a:tr>
              <a:tr h="151575">
                <a:tc>
                  <a:txBody>
                    <a:bodyPr/>
                    <a:lstStyle/>
                    <a:p>
                      <a:pPr marL="0" marR="0" lvl="0" indent="0" algn="l" rtl="0">
                        <a:spcBef>
                          <a:spcPts val="0"/>
                        </a:spcBef>
                        <a:spcAft>
                          <a:spcPts val="0"/>
                        </a:spcAft>
                        <a:buNone/>
                      </a:pPr>
                      <a:r>
                        <a:rPr lang="es-ES" sz="1300" u="none" strike="noStrike" cap="none">
                          <a:solidFill>
                            <a:schemeClr val="dk1"/>
                          </a:solidFill>
                          <a:latin typeface="Open Sans"/>
                          <a:ea typeface="Open Sans"/>
                          <a:cs typeface="Open Sans"/>
                          <a:sym typeface="Open Sans"/>
                        </a:rPr>
                        <a:t>Carbón, madera, biomasa</a:t>
                      </a:r>
                      <a:endParaRPr/>
                    </a:p>
                  </a:txBody>
                  <a:tcPr marL="91450" marR="91450" marT="45725" marB="45725"/>
                </a:tc>
                <a:tc>
                  <a:txBody>
                    <a:bodyPr/>
                    <a:lstStyle/>
                    <a:p>
                      <a:pPr marL="0" marR="0" lvl="0" indent="0" algn="l" rtl="0">
                        <a:spcBef>
                          <a:spcPts val="0"/>
                        </a:spcBef>
                        <a:spcAft>
                          <a:spcPts val="0"/>
                        </a:spcAft>
                        <a:buNone/>
                      </a:pPr>
                      <a:r>
                        <a:rPr lang="es-ES" sz="1300" u="none" strike="noStrike" cap="none">
                          <a:solidFill>
                            <a:schemeClr val="dk1"/>
                          </a:solidFill>
                          <a:latin typeface="Open Sans"/>
                          <a:ea typeface="Open Sans"/>
                          <a:cs typeface="Open Sans"/>
                          <a:sym typeface="Open Sans"/>
                        </a:rPr>
                        <a:t>Petróleo y sus derivados</a:t>
                      </a:r>
                      <a:endParaRPr/>
                    </a:p>
                  </a:txBody>
                  <a:tcPr marL="91450" marR="91450" marT="45725" marB="45725"/>
                </a:tc>
                <a:tc>
                  <a:txBody>
                    <a:bodyPr/>
                    <a:lstStyle/>
                    <a:p>
                      <a:pPr marL="0" marR="0" lvl="0" indent="0" algn="l" rtl="0">
                        <a:spcBef>
                          <a:spcPts val="0"/>
                        </a:spcBef>
                        <a:spcAft>
                          <a:spcPts val="0"/>
                        </a:spcAft>
                        <a:buNone/>
                      </a:pPr>
                      <a:r>
                        <a:rPr lang="es-ES" sz="1300" u="none" strike="noStrike" cap="none">
                          <a:solidFill>
                            <a:schemeClr val="dk1"/>
                          </a:solidFill>
                          <a:latin typeface="Open Sans"/>
                          <a:ea typeface="Open Sans"/>
                          <a:cs typeface="Open Sans"/>
                          <a:sym typeface="Open Sans"/>
                        </a:rPr>
                        <a:t>Gas natural</a:t>
                      </a:r>
                      <a:endParaRPr/>
                    </a:p>
                    <a:p>
                      <a:pPr marL="0" marR="0" lvl="0" indent="0" algn="l" rtl="0">
                        <a:spcBef>
                          <a:spcPts val="0"/>
                        </a:spcBef>
                        <a:spcAft>
                          <a:spcPts val="0"/>
                        </a:spcAft>
                        <a:buNone/>
                      </a:pPr>
                      <a:endParaRPr sz="1300">
                        <a:solidFill>
                          <a:schemeClr val="dk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s-ES" sz="1300">
                          <a:solidFill>
                            <a:schemeClr val="dk1"/>
                          </a:solidFill>
                          <a:latin typeface="Open Sans"/>
                          <a:ea typeface="Open Sans"/>
                          <a:cs typeface="Open Sans"/>
                          <a:sym typeface="Open Sans"/>
                        </a:rPr>
                        <a:t>Algunos metales (costo muy elevado)</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300"/>
                        <a:buFont typeface="Calibri"/>
                        <a:buNone/>
                      </a:pP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spcBef>
                          <a:spcPts val="0"/>
                        </a:spcBef>
                        <a:spcAft>
                          <a:spcPts val="0"/>
                        </a:spcAft>
                        <a:buNone/>
                      </a:pPr>
                      <a:r>
                        <a:rPr lang="es-ES" sz="1300">
                          <a:solidFill>
                            <a:schemeClr val="dk1"/>
                          </a:solidFill>
                          <a:latin typeface="Open Sans"/>
                          <a:ea typeface="Open Sans"/>
                          <a:cs typeface="Open Sans"/>
                          <a:sym typeface="Open Sans"/>
                        </a:rPr>
                        <a:t>Gas licuado de petróleo (GLP)</a:t>
                      </a:r>
                      <a:endParaRPr/>
                    </a:p>
                    <a:p>
                      <a:pPr marL="0" marR="0" lvl="0" indent="0" algn="l" rtl="0">
                        <a:spcBef>
                          <a:spcPts val="0"/>
                        </a:spcBef>
                        <a:spcAft>
                          <a:spcPts val="0"/>
                        </a:spcAft>
                        <a:buNone/>
                      </a:pPr>
                      <a:endParaRPr sz="1300">
                        <a:solidFill>
                          <a:schemeClr val="dk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s-ES" sz="1300">
                          <a:solidFill>
                            <a:schemeClr val="dk1"/>
                          </a:solidFill>
                          <a:latin typeface="Open Sans"/>
                          <a:ea typeface="Open Sans"/>
                          <a:cs typeface="Open Sans"/>
                          <a:sym typeface="Open Sans"/>
                        </a:rPr>
                        <a:t>Uranio (componente radiactivo que produce la fisión en un reactor atómico)</a:t>
                      </a:r>
                      <a:endParaRPr/>
                    </a:p>
                  </a:txBody>
                  <a:tcPr marL="91450" marR="91450" marT="45725" marB="45725"/>
                </a:tc>
                <a:tc>
                  <a:txBody>
                    <a:bodyPr/>
                    <a:lstStyle/>
                    <a:p>
                      <a:pPr marL="0" marR="0" lvl="0" indent="0" algn="l" rtl="0">
                        <a:spcBef>
                          <a:spcPts val="0"/>
                        </a:spcBef>
                        <a:spcAft>
                          <a:spcPts val="0"/>
                        </a:spcAft>
                        <a:buNone/>
                      </a:pP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300"/>
                        <a:buFont typeface="Calibri"/>
                        <a:buNone/>
                      </a:pPr>
                      <a:endParaRPr sz="1300">
                        <a:solidFill>
                          <a:schemeClr val="dk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bl>
          </a:graphicData>
        </a:graphic>
      </p:graphicFrame>
      <p:sp>
        <p:nvSpPr>
          <p:cNvPr id="932" name="Google Shape;932;p51"/>
          <p:cNvSpPr/>
          <p:nvPr/>
        </p:nvSpPr>
        <p:spPr>
          <a:xfrm>
            <a:off x="966101" y="5468250"/>
            <a:ext cx="2572200" cy="5232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COMBUSTIBLES FÓSILES</a:t>
            </a:r>
            <a:endParaRPr/>
          </a:p>
        </p:txBody>
      </p:sp>
      <p:sp>
        <p:nvSpPr>
          <p:cNvPr id="933" name="Google Shape;933;p51"/>
          <p:cNvSpPr/>
          <p:nvPr/>
        </p:nvSpPr>
        <p:spPr>
          <a:xfrm>
            <a:off x="651510" y="5524123"/>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4</a:t>
            </a:r>
            <a:endParaRPr/>
          </a:p>
        </p:txBody>
      </p:sp>
      <p:pic>
        <p:nvPicPr>
          <p:cNvPr id="934" name="Google Shape;934;p51" descr="Diagrama&#10;&#10;Descripción generada automáticamente"/>
          <p:cNvPicPr preferRelativeResize="0"/>
          <p:nvPr/>
        </p:nvPicPr>
        <p:blipFill rotWithShape="1">
          <a:blip r:embed="rId4">
            <a:alphaModFix/>
          </a:blip>
          <a:srcRect/>
          <a:stretch/>
        </p:blipFill>
        <p:spPr>
          <a:xfrm>
            <a:off x="3811485" y="1836424"/>
            <a:ext cx="3895893" cy="167426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5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graphicFrame>
        <p:nvGraphicFramePr>
          <p:cNvPr id="941" name="Google Shape;941;p52"/>
          <p:cNvGraphicFramePr/>
          <p:nvPr/>
        </p:nvGraphicFramePr>
        <p:xfrm>
          <a:off x="4460623" y="3681290"/>
          <a:ext cx="3000000" cy="3000000"/>
        </p:xfrm>
        <a:graphic>
          <a:graphicData uri="http://schemas.openxmlformats.org/drawingml/2006/table">
            <a:tbl>
              <a:tblPr firstRow="1" bandRow="1">
                <a:noFill/>
                <a:tableStyleId>{72F76F14-E412-4610-A50B-8DFB0D032A6A}</a:tableStyleId>
              </a:tblPr>
              <a:tblGrid>
                <a:gridCol w="2703050">
                  <a:extLst>
                    <a:ext uri="{9D8B030D-6E8A-4147-A177-3AD203B41FA5}">
                      <a16:colId xmlns:a16="http://schemas.microsoft.com/office/drawing/2014/main" val="20000"/>
                    </a:ext>
                  </a:extLst>
                </a:gridCol>
                <a:gridCol w="2385825">
                  <a:extLst>
                    <a:ext uri="{9D8B030D-6E8A-4147-A177-3AD203B41FA5}">
                      <a16:colId xmlns:a16="http://schemas.microsoft.com/office/drawing/2014/main" val="20001"/>
                    </a:ext>
                  </a:extLst>
                </a:gridCol>
                <a:gridCol w="2112025">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s-ES" sz="1800">
                          <a:solidFill>
                            <a:schemeClr val="dk1"/>
                          </a:solidFill>
                          <a:latin typeface="Open Sans"/>
                          <a:ea typeface="Open Sans"/>
                          <a:cs typeface="Open Sans"/>
                          <a:sym typeface="Open Sans"/>
                        </a:rPr>
                        <a:t>SÓLIDOS</a:t>
                      </a:r>
                      <a:endParaRPr/>
                    </a:p>
                  </a:txBody>
                  <a:tcPr marL="91450" marR="91450" marT="45725" marB="45725"/>
                </a:tc>
                <a:tc>
                  <a:txBody>
                    <a:bodyPr/>
                    <a:lstStyle/>
                    <a:p>
                      <a:pPr marL="0" marR="0" lvl="0" indent="0" algn="ctr" rtl="0">
                        <a:spcBef>
                          <a:spcPts val="0"/>
                        </a:spcBef>
                        <a:spcAft>
                          <a:spcPts val="0"/>
                        </a:spcAft>
                        <a:buNone/>
                      </a:pPr>
                      <a:r>
                        <a:rPr lang="es-ES" sz="1800">
                          <a:solidFill>
                            <a:schemeClr val="dk1"/>
                          </a:solidFill>
                          <a:latin typeface="Open Sans"/>
                          <a:ea typeface="Open Sans"/>
                          <a:cs typeface="Open Sans"/>
                          <a:sym typeface="Open Sans"/>
                        </a:rPr>
                        <a:t>LÍQUIDOS</a:t>
                      </a:r>
                      <a:endParaRPr/>
                    </a:p>
                  </a:txBody>
                  <a:tcPr marL="91450" marR="91450" marT="45725" marB="45725"/>
                </a:tc>
                <a:tc>
                  <a:txBody>
                    <a:bodyPr/>
                    <a:lstStyle/>
                    <a:p>
                      <a:pPr marL="0" marR="0" lvl="0" indent="0" algn="ctr" rtl="0">
                        <a:spcBef>
                          <a:spcPts val="0"/>
                        </a:spcBef>
                        <a:spcAft>
                          <a:spcPts val="0"/>
                        </a:spcAft>
                        <a:buNone/>
                      </a:pPr>
                      <a:r>
                        <a:rPr lang="es-ES" sz="1800">
                          <a:solidFill>
                            <a:schemeClr val="dk1"/>
                          </a:solidFill>
                          <a:latin typeface="Open Sans"/>
                          <a:ea typeface="Open Sans"/>
                          <a:cs typeface="Open Sans"/>
                          <a:sym typeface="Open Sans"/>
                        </a:rPr>
                        <a:t>GASEOSOS</a:t>
                      </a:r>
                      <a:endParaRPr/>
                    </a:p>
                  </a:txBody>
                  <a:tcPr marL="91450" marR="91450" marT="45725" marB="45725"/>
                </a:tc>
                <a:extLst>
                  <a:ext uri="{0D108BD9-81ED-4DB2-BD59-A6C34878D82A}">
                    <a16:rowId xmlns:a16="http://schemas.microsoft.com/office/drawing/2014/main" val="10000"/>
                  </a:ext>
                </a:extLst>
              </a:tr>
              <a:tr h="151575">
                <a:tc>
                  <a:txBody>
                    <a:bodyPr/>
                    <a:lstStyle/>
                    <a:p>
                      <a:pPr marL="0" marR="0" lvl="0" indent="0" algn="l" rtl="0">
                        <a:lnSpc>
                          <a:spcPct val="100000"/>
                        </a:lnSpc>
                        <a:spcBef>
                          <a:spcPts val="0"/>
                        </a:spcBef>
                        <a:spcAft>
                          <a:spcPts val="0"/>
                        </a:spcAft>
                        <a:buClr>
                          <a:schemeClr val="dk1"/>
                        </a:buClr>
                        <a:buSzPts val="1300"/>
                        <a:buFont typeface="Open Sans"/>
                        <a:buNone/>
                      </a:pPr>
                      <a:r>
                        <a:rPr lang="es-ES" sz="1300">
                          <a:solidFill>
                            <a:schemeClr val="dk1"/>
                          </a:solidFill>
                          <a:latin typeface="Open Sans"/>
                          <a:ea typeface="Open Sans"/>
                          <a:cs typeface="Open Sans"/>
                          <a:sym typeface="Open Sans"/>
                        </a:rPr>
                        <a:t>El carbón de hulla o coque</a:t>
                      </a: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300"/>
                        <a:buFont typeface="Open Sans"/>
                        <a:buNone/>
                      </a:pPr>
                      <a:r>
                        <a:rPr lang="es-ES" sz="1300">
                          <a:solidFill>
                            <a:schemeClr val="dk1"/>
                          </a:solidFill>
                          <a:latin typeface="Open Sans"/>
                          <a:ea typeface="Open Sans"/>
                          <a:cs typeface="Open Sans"/>
                          <a:sym typeface="Open Sans"/>
                        </a:rPr>
                        <a:t>Los alcoholes (obtenidos de la biomasa)</a:t>
                      </a: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300"/>
                        <a:buFont typeface="Open Sans"/>
                        <a:buNone/>
                      </a:pPr>
                      <a:r>
                        <a:rPr lang="es-ES" sz="1300">
                          <a:solidFill>
                            <a:schemeClr val="dk1"/>
                          </a:solidFill>
                          <a:latin typeface="Open Sans"/>
                          <a:ea typeface="Open Sans"/>
                          <a:cs typeface="Open Sans"/>
                          <a:sym typeface="Open Sans"/>
                        </a:rPr>
                        <a:t>Los destilados de madera</a:t>
                      </a:r>
                      <a:endParaRPr/>
                    </a:p>
                    <a:p>
                      <a:pPr marL="0" marR="0" lvl="0" indent="0" algn="l" rtl="0">
                        <a:spcBef>
                          <a:spcPts val="0"/>
                        </a:spcBef>
                        <a:spcAft>
                          <a:spcPts val="0"/>
                        </a:spcAft>
                        <a:buNone/>
                      </a:pPr>
                      <a:endParaRPr sz="1300">
                        <a:solidFill>
                          <a:schemeClr val="dk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300"/>
                        <a:buFont typeface="Open Sans"/>
                        <a:buNone/>
                      </a:pPr>
                      <a:r>
                        <a:rPr lang="es-ES" sz="1300">
                          <a:solidFill>
                            <a:schemeClr val="dk1"/>
                          </a:solidFill>
                          <a:latin typeface="Open Sans"/>
                          <a:ea typeface="Open Sans"/>
                          <a:cs typeface="Open Sans"/>
                          <a:sym typeface="Open Sans"/>
                        </a:rPr>
                        <a:t>El carbón vegetal (de la madera a 250ºC)</a:t>
                      </a: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300"/>
                        <a:buFont typeface="Open Sans"/>
                        <a:buNone/>
                      </a:pPr>
                      <a:r>
                        <a:rPr lang="es-ES" sz="1300">
                          <a:solidFill>
                            <a:schemeClr val="dk1"/>
                          </a:solidFill>
                          <a:latin typeface="Open Sans"/>
                          <a:ea typeface="Open Sans"/>
                          <a:cs typeface="Open Sans"/>
                          <a:sym typeface="Open Sans"/>
                        </a:rPr>
                        <a:t>Los aceites de nafta y benzol (del petróleo)</a:t>
                      </a: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300"/>
                        <a:buFont typeface="Open Sans"/>
                        <a:buNone/>
                      </a:pPr>
                      <a:r>
                        <a:rPr lang="es-ES" sz="1300">
                          <a:solidFill>
                            <a:schemeClr val="dk1"/>
                          </a:solidFill>
                          <a:latin typeface="Open Sans"/>
                          <a:ea typeface="Open Sans"/>
                          <a:cs typeface="Open Sans"/>
                          <a:sym typeface="Open Sans"/>
                        </a:rPr>
                        <a:t>Los destilados de la hulla</a:t>
                      </a:r>
                      <a:endParaRPr/>
                    </a:p>
                    <a:p>
                      <a:pPr marL="0" marR="0" lvl="0" indent="0" algn="l" rtl="0">
                        <a:spcBef>
                          <a:spcPts val="0"/>
                        </a:spcBef>
                        <a:spcAft>
                          <a:spcPts val="0"/>
                        </a:spcAft>
                        <a:buNone/>
                      </a:pPr>
                      <a:endParaRPr sz="1300">
                        <a:solidFill>
                          <a:schemeClr val="dk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300"/>
                        <a:buFont typeface="Open Sans"/>
                        <a:buNone/>
                      </a:pPr>
                      <a:r>
                        <a:rPr lang="es-ES" sz="1300">
                          <a:solidFill>
                            <a:schemeClr val="dk1"/>
                          </a:solidFill>
                          <a:latin typeface="Open Sans"/>
                          <a:ea typeface="Open Sans"/>
                          <a:cs typeface="Open Sans"/>
                          <a:sym typeface="Open Sans"/>
                        </a:rPr>
                        <a:t>El aglomerado de hulla</a:t>
                      </a: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spcBef>
                          <a:spcPts val="0"/>
                        </a:spcBef>
                        <a:spcAft>
                          <a:spcPts val="0"/>
                        </a:spcAft>
                        <a:buNone/>
                      </a:pP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300"/>
                        <a:buFont typeface="Open Sans"/>
                        <a:buNone/>
                      </a:pPr>
                      <a:r>
                        <a:rPr lang="es-ES" sz="1300">
                          <a:solidFill>
                            <a:schemeClr val="dk1"/>
                          </a:solidFill>
                          <a:latin typeface="Open Sans"/>
                          <a:ea typeface="Open Sans"/>
                          <a:cs typeface="Open Sans"/>
                          <a:sym typeface="Open Sans"/>
                        </a:rPr>
                        <a:t>Los destilados de naftas de petróleo</a:t>
                      </a:r>
                      <a:endParaRPr sz="1300">
                        <a:solidFill>
                          <a:schemeClr val="dk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300"/>
                        <a:buFont typeface="Open Sans"/>
                        <a:buNone/>
                      </a:pPr>
                      <a:r>
                        <a:rPr lang="es-ES" sz="1300">
                          <a:solidFill>
                            <a:schemeClr val="dk1"/>
                          </a:solidFill>
                          <a:latin typeface="Open Sans"/>
                          <a:ea typeface="Open Sans"/>
                          <a:cs typeface="Open Sans"/>
                          <a:sym typeface="Open Sans"/>
                        </a:rPr>
                        <a:t>La biomasa residual (de las basuras y residuos urbanos, estiércol, etc.)</a:t>
                      </a: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spcBef>
                          <a:spcPts val="0"/>
                        </a:spcBef>
                        <a:spcAft>
                          <a:spcPts val="0"/>
                        </a:spcAft>
                        <a:buNone/>
                      </a:pP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spcBef>
                          <a:spcPts val="0"/>
                        </a:spcBef>
                        <a:spcAft>
                          <a:spcPts val="0"/>
                        </a:spcAft>
                        <a:buNone/>
                      </a:pPr>
                      <a:endParaRPr sz="1300">
                        <a:solidFill>
                          <a:schemeClr val="dk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bl>
          </a:graphicData>
        </a:graphic>
      </p:graphicFrame>
      <p:sp>
        <p:nvSpPr>
          <p:cNvPr id="942" name="Google Shape;942;p52"/>
          <p:cNvSpPr/>
          <p:nvPr/>
        </p:nvSpPr>
        <p:spPr>
          <a:xfrm>
            <a:off x="966089" y="3714560"/>
            <a:ext cx="2657221" cy="52322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NATURALES O PRIMARIOS</a:t>
            </a:r>
            <a:endParaRPr/>
          </a:p>
        </p:txBody>
      </p:sp>
      <p:sp>
        <p:nvSpPr>
          <p:cNvPr id="943" name="Google Shape;943;p52"/>
          <p:cNvSpPr/>
          <p:nvPr/>
        </p:nvSpPr>
        <p:spPr>
          <a:xfrm>
            <a:off x="651510" y="377043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1</a:t>
            </a:r>
            <a:endParaRPr/>
          </a:p>
        </p:txBody>
      </p:sp>
      <p:sp>
        <p:nvSpPr>
          <p:cNvPr id="944" name="Google Shape;944;p52"/>
          <p:cNvSpPr/>
          <p:nvPr/>
        </p:nvSpPr>
        <p:spPr>
          <a:xfrm>
            <a:off x="966089" y="4306140"/>
            <a:ext cx="3011551" cy="52322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ARTIFICIALES O SECUNDARIOS</a:t>
            </a:r>
            <a:endParaRPr/>
          </a:p>
        </p:txBody>
      </p:sp>
      <p:sp>
        <p:nvSpPr>
          <p:cNvPr id="945" name="Google Shape;945;p52"/>
          <p:cNvSpPr/>
          <p:nvPr/>
        </p:nvSpPr>
        <p:spPr>
          <a:xfrm>
            <a:off x="651510" y="436201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2</a:t>
            </a:r>
            <a:endParaRPr/>
          </a:p>
        </p:txBody>
      </p:sp>
      <p:sp>
        <p:nvSpPr>
          <p:cNvPr id="946" name="Google Shape;946;p52"/>
          <p:cNvSpPr/>
          <p:nvPr/>
        </p:nvSpPr>
        <p:spPr>
          <a:xfrm>
            <a:off x="966100" y="4870825"/>
            <a:ext cx="2759700" cy="5232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COMBUSTIBLES ESPECIALES</a:t>
            </a:r>
            <a:endParaRPr/>
          </a:p>
        </p:txBody>
      </p:sp>
      <p:sp>
        <p:nvSpPr>
          <p:cNvPr id="947" name="Google Shape;947;p52"/>
          <p:cNvSpPr/>
          <p:nvPr/>
        </p:nvSpPr>
        <p:spPr>
          <a:xfrm>
            <a:off x="651510" y="492670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3</a:t>
            </a:r>
            <a:endParaRPr/>
          </a:p>
        </p:txBody>
      </p:sp>
      <p:pic>
        <p:nvPicPr>
          <p:cNvPr id="948" name="Google Shape;948;p52" descr="Icono&#10;&#10;Descripción generada automáticamente"/>
          <p:cNvPicPr preferRelativeResize="0"/>
          <p:nvPr/>
        </p:nvPicPr>
        <p:blipFill rotWithShape="1">
          <a:blip r:embed="rId3">
            <a:alphaModFix/>
          </a:blip>
          <a:srcRect/>
          <a:stretch/>
        </p:blipFill>
        <p:spPr>
          <a:xfrm>
            <a:off x="3725667" y="4506574"/>
            <a:ext cx="503945" cy="625866"/>
          </a:xfrm>
          <a:prstGeom prst="rect">
            <a:avLst/>
          </a:prstGeom>
          <a:noFill/>
          <a:ln>
            <a:noFill/>
          </a:ln>
        </p:spPr>
      </p:pic>
      <p:sp>
        <p:nvSpPr>
          <p:cNvPr id="949" name="Google Shape;949;p52"/>
          <p:cNvSpPr/>
          <p:nvPr/>
        </p:nvSpPr>
        <p:spPr>
          <a:xfrm>
            <a:off x="966101" y="5468250"/>
            <a:ext cx="2601900" cy="5232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COMBUSTIBLES FÓSILES</a:t>
            </a:r>
            <a:endParaRPr/>
          </a:p>
        </p:txBody>
      </p:sp>
      <p:sp>
        <p:nvSpPr>
          <p:cNvPr id="950" name="Google Shape;950;p52"/>
          <p:cNvSpPr/>
          <p:nvPr/>
        </p:nvSpPr>
        <p:spPr>
          <a:xfrm>
            <a:off x="651510" y="5524123"/>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4</a:t>
            </a:r>
            <a:endParaRPr/>
          </a:p>
        </p:txBody>
      </p:sp>
      <p:sp>
        <p:nvSpPr>
          <p:cNvPr id="951" name="Google Shape;951;p52"/>
          <p:cNvSpPr/>
          <p:nvPr/>
        </p:nvSpPr>
        <p:spPr>
          <a:xfrm>
            <a:off x="902292" y="1089098"/>
            <a:ext cx="3011551" cy="27458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952" name="Google Shape;952;p52"/>
          <p:cNvSpPr txBox="1"/>
          <p:nvPr/>
        </p:nvSpPr>
        <p:spPr>
          <a:xfrm>
            <a:off x="902292" y="1118580"/>
            <a:ext cx="9983851" cy="7386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Clasificación de los combustibles</a:t>
            </a:r>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productos inflamables y/o combustibles se clasifican en productos sólidos, productos líquidos y productos gaseosos. Haz clic en cada apartado para profundizar la información:</a:t>
            </a:r>
            <a:endParaRPr sz="1400">
              <a:solidFill>
                <a:srgbClr val="3A3838"/>
              </a:solidFill>
              <a:latin typeface="Calibri"/>
              <a:ea typeface="Calibri"/>
              <a:cs typeface="Calibri"/>
              <a:sym typeface="Calibri"/>
            </a:endParaRPr>
          </a:p>
        </p:txBody>
      </p:sp>
      <p:pic>
        <p:nvPicPr>
          <p:cNvPr id="953" name="Google Shape;953;p52" descr="Diagrama&#10;&#10;Descripción generada automáticamente"/>
          <p:cNvPicPr preferRelativeResize="0"/>
          <p:nvPr/>
        </p:nvPicPr>
        <p:blipFill rotWithShape="1">
          <a:blip r:embed="rId4">
            <a:alphaModFix/>
          </a:blip>
          <a:srcRect/>
          <a:stretch/>
        </p:blipFill>
        <p:spPr>
          <a:xfrm>
            <a:off x="3811485" y="1836424"/>
            <a:ext cx="3895893" cy="167426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5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graphicFrame>
        <p:nvGraphicFramePr>
          <p:cNvPr id="960" name="Google Shape;960;p53"/>
          <p:cNvGraphicFramePr/>
          <p:nvPr/>
        </p:nvGraphicFramePr>
        <p:xfrm>
          <a:off x="5260723" y="3756641"/>
          <a:ext cx="3000000" cy="3000000"/>
        </p:xfrm>
        <a:graphic>
          <a:graphicData uri="http://schemas.openxmlformats.org/drawingml/2006/table">
            <a:tbl>
              <a:tblPr firstRow="1" bandRow="1">
                <a:noFill/>
                <a:tableStyleId>{72F76F14-E412-4610-A50B-8DFB0D032A6A}</a:tableStyleId>
              </a:tblPr>
              <a:tblGrid>
                <a:gridCol w="2703050">
                  <a:extLst>
                    <a:ext uri="{9D8B030D-6E8A-4147-A177-3AD203B41FA5}">
                      <a16:colId xmlns:a16="http://schemas.microsoft.com/office/drawing/2014/main" val="20000"/>
                    </a:ext>
                  </a:extLst>
                </a:gridCol>
                <a:gridCol w="238582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s-ES" sz="1800">
                          <a:solidFill>
                            <a:schemeClr val="dk1"/>
                          </a:solidFill>
                          <a:latin typeface="Open Sans"/>
                          <a:ea typeface="Open Sans"/>
                          <a:cs typeface="Open Sans"/>
                          <a:sym typeface="Open Sans"/>
                        </a:rPr>
                        <a:t>SÓLIDOS</a:t>
                      </a:r>
                      <a:endParaRPr/>
                    </a:p>
                  </a:txBody>
                  <a:tcPr marL="91450" marR="91450" marT="45725" marB="45725"/>
                </a:tc>
                <a:tc>
                  <a:txBody>
                    <a:bodyPr/>
                    <a:lstStyle/>
                    <a:p>
                      <a:pPr marL="0" marR="0" lvl="0" indent="0" algn="ctr" rtl="0">
                        <a:spcBef>
                          <a:spcPts val="0"/>
                        </a:spcBef>
                        <a:spcAft>
                          <a:spcPts val="0"/>
                        </a:spcAft>
                        <a:buNone/>
                      </a:pPr>
                      <a:r>
                        <a:rPr lang="es-ES" sz="1800">
                          <a:solidFill>
                            <a:schemeClr val="dk1"/>
                          </a:solidFill>
                          <a:latin typeface="Open Sans"/>
                          <a:ea typeface="Open Sans"/>
                          <a:cs typeface="Open Sans"/>
                          <a:sym typeface="Open Sans"/>
                        </a:rPr>
                        <a:t>LÍQUIDOS</a:t>
                      </a:r>
                      <a:endParaRPr/>
                    </a:p>
                  </a:txBody>
                  <a:tcPr marL="91450" marR="91450" marT="45725" marB="45725"/>
                </a:tc>
                <a:extLst>
                  <a:ext uri="{0D108BD9-81ED-4DB2-BD59-A6C34878D82A}">
                    <a16:rowId xmlns:a16="http://schemas.microsoft.com/office/drawing/2014/main" val="10000"/>
                  </a:ext>
                </a:extLst>
              </a:tr>
              <a:tr h="151575">
                <a:tc>
                  <a:txBody>
                    <a:bodyPr/>
                    <a:lstStyle/>
                    <a:p>
                      <a:pPr marL="0" marR="0" lvl="0" indent="0" algn="l" rtl="0">
                        <a:spcBef>
                          <a:spcPts val="0"/>
                        </a:spcBef>
                        <a:spcAft>
                          <a:spcPts val="0"/>
                        </a:spcAft>
                        <a:buNone/>
                      </a:pPr>
                      <a:r>
                        <a:rPr lang="es-ES" sz="1300">
                          <a:solidFill>
                            <a:schemeClr val="dk1"/>
                          </a:solidFill>
                          <a:latin typeface="Open Sans"/>
                          <a:ea typeface="Open Sans"/>
                          <a:cs typeface="Open Sans"/>
                          <a:sym typeface="Open Sans"/>
                        </a:rPr>
                        <a:t>Perclorato amónico (NH4ClO4).</a:t>
                      </a: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spcBef>
                          <a:spcPts val="0"/>
                        </a:spcBef>
                        <a:spcAft>
                          <a:spcPts val="0"/>
                        </a:spcAft>
                        <a:buNone/>
                      </a:pPr>
                      <a:r>
                        <a:rPr lang="es-ES" sz="1300">
                          <a:solidFill>
                            <a:schemeClr val="dk1"/>
                          </a:solidFill>
                          <a:latin typeface="Open Sans"/>
                          <a:ea typeface="Open Sans"/>
                          <a:cs typeface="Open Sans"/>
                          <a:sym typeface="Open Sans"/>
                        </a:rPr>
                        <a:t>H</a:t>
                      </a:r>
                      <a:r>
                        <a:rPr lang="es-ES" sz="1300" baseline="-25000">
                          <a:solidFill>
                            <a:schemeClr val="dk1"/>
                          </a:solidFill>
                          <a:latin typeface="Open Sans"/>
                          <a:ea typeface="Open Sans"/>
                          <a:cs typeface="Open Sans"/>
                          <a:sym typeface="Open Sans"/>
                        </a:rPr>
                        <a:t>2</a:t>
                      </a:r>
                      <a:r>
                        <a:rPr lang="es-ES" sz="1300">
                          <a:solidFill>
                            <a:schemeClr val="dk1"/>
                          </a:solidFill>
                          <a:latin typeface="Open Sans"/>
                          <a:ea typeface="Open Sans"/>
                          <a:cs typeface="Open Sans"/>
                          <a:sym typeface="Open Sans"/>
                        </a:rPr>
                        <a:t> liquido + O</a:t>
                      </a:r>
                      <a:r>
                        <a:rPr lang="es-ES" sz="1300" baseline="-25000">
                          <a:solidFill>
                            <a:schemeClr val="dk1"/>
                          </a:solidFill>
                          <a:latin typeface="Open Sans"/>
                          <a:ea typeface="Open Sans"/>
                          <a:cs typeface="Open Sans"/>
                          <a:sym typeface="Open Sans"/>
                        </a:rPr>
                        <a:t>2</a:t>
                      </a:r>
                      <a:r>
                        <a:rPr lang="es-ES" sz="1300">
                          <a:solidFill>
                            <a:schemeClr val="dk1"/>
                          </a:solidFill>
                          <a:latin typeface="Open Sans"/>
                          <a:ea typeface="Open Sans"/>
                          <a:cs typeface="Open Sans"/>
                          <a:sym typeface="Open Sans"/>
                        </a:rPr>
                        <a:t> liquido.</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s-ES" sz="1300">
                          <a:solidFill>
                            <a:schemeClr val="dk1"/>
                          </a:solidFill>
                          <a:latin typeface="Open Sans"/>
                          <a:ea typeface="Open Sans"/>
                          <a:cs typeface="Open Sans"/>
                          <a:sym typeface="Open Sans"/>
                        </a:rPr>
                        <a:t>Pólvora (NaNO</a:t>
                      </a:r>
                      <a:r>
                        <a:rPr lang="es-ES" sz="1300" baseline="-25000">
                          <a:solidFill>
                            <a:schemeClr val="dk1"/>
                          </a:solidFill>
                          <a:latin typeface="Open Sans"/>
                          <a:ea typeface="Open Sans"/>
                          <a:cs typeface="Open Sans"/>
                          <a:sym typeface="Open Sans"/>
                        </a:rPr>
                        <a:t>3</a:t>
                      </a:r>
                      <a:r>
                        <a:rPr lang="es-ES" sz="1300">
                          <a:solidFill>
                            <a:schemeClr val="dk1"/>
                          </a:solidFill>
                          <a:latin typeface="Open Sans"/>
                          <a:ea typeface="Open Sans"/>
                          <a:cs typeface="Open Sans"/>
                          <a:sym typeface="Open Sans"/>
                        </a:rPr>
                        <a:t> o KNO</a:t>
                      </a:r>
                      <a:r>
                        <a:rPr lang="es-ES" sz="1300" baseline="-25000">
                          <a:solidFill>
                            <a:schemeClr val="dk1"/>
                          </a:solidFill>
                          <a:latin typeface="Open Sans"/>
                          <a:ea typeface="Open Sans"/>
                          <a:cs typeface="Open Sans"/>
                          <a:sym typeface="Open Sans"/>
                        </a:rPr>
                        <a:t>3</a:t>
                      </a:r>
                      <a:r>
                        <a:rPr lang="es-ES" sz="1300">
                          <a:solidFill>
                            <a:schemeClr val="dk1"/>
                          </a:solidFill>
                          <a:latin typeface="Open Sans"/>
                          <a:ea typeface="Open Sans"/>
                          <a:cs typeface="Open Sans"/>
                          <a:sym typeface="Open Sans"/>
                        </a:rPr>
                        <a:t> ,+ S + C)</a:t>
                      </a:r>
                      <a:endParaRPr/>
                    </a:p>
                  </a:txBody>
                  <a:tcPr marL="91450" marR="91450" marT="45725" marB="45725"/>
                </a:tc>
                <a:tc>
                  <a:txBody>
                    <a:bodyPr/>
                    <a:lstStyle/>
                    <a:p>
                      <a:pPr marL="0" marR="0" lvl="0" indent="0" algn="l" rtl="0">
                        <a:spcBef>
                          <a:spcPts val="0"/>
                        </a:spcBef>
                        <a:spcAft>
                          <a:spcPts val="0"/>
                        </a:spcAft>
                        <a:buNone/>
                      </a:pPr>
                      <a:r>
                        <a:rPr lang="es-ES" sz="1300">
                          <a:solidFill>
                            <a:schemeClr val="dk1"/>
                          </a:solidFill>
                          <a:latin typeface="Open Sans"/>
                          <a:ea typeface="Open Sans"/>
                          <a:cs typeface="Open Sans"/>
                          <a:sym typeface="Open Sans"/>
                        </a:rPr>
                        <a:t>Kerosene + O</a:t>
                      </a:r>
                      <a:r>
                        <a:rPr lang="es-ES" sz="1300" baseline="-25000">
                          <a:solidFill>
                            <a:schemeClr val="dk1"/>
                          </a:solidFill>
                          <a:latin typeface="Open Sans"/>
                          <a:ea typeface="Open Sans"/>
                          <a:cs typeface="Open Sans"/>
                          <a:sym typeface="Open Sans"/>
                        </a:rPr>
                        <a:t>2</a:t>
                      </a:r>
                      <a:r>
                        <a:rPr lang="es-ES" sz="1300">
                          <a:solidFill>
                            <a:schemeClr val="dk1"/>
                          </a:solidFill>
                          <a:latin typeface="Open Sans"/>
                          <a:ea typeface="Open Sans"/>
                          <a:cs typeface="Open Sans"/>
                          <a:sym typeface="Open Sans"/>
                        </a:rPr>
                        <a:t> liquido.</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300"/>
                        <a:buFont typeface="Calibri"/>
                        <a:buNone/>
                      </a:pP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300"/>
                        <a:buFont typeface="Open Sans"/>
                        <a:buNone/>
                      </a:pPr>
                      <a:r>
                        <a:rPr lang="es-ES" sz="1300">
                          <a:solidFill>
                            <a:schemeClr val="dk1"/>
                          </a:solidFill>
                          <a:latin typeface="Open Sans"/>
                          <a:ea typeface="Open Sans"/>
                          <a:cs typeface="Open Sans"/>
                          <a:sym typeface="Open Sans"/>
                        </a:rPr>
                        <a:t>Dimetilhidracina.</a:t>
                      </a:r>
                      <a:endParaRPr/>
                    </a:p>
                    <a:p>
                      <a:pPr marL="0" marR="0" lvl="0" indent="0" algn="l" rtl="0">
                        <a:spcBef>
                          <a:spcPts val="0"/>
                        </a:spcBef>
                        <a:spcAft>
                          <a:spcPts val="0"/>
                        </a:spcAft>
                        <a:buNone/>
                      </a:pPr>
                      <a:endParaRPr sz="1300">
                        <a:solidFill>
                          <a:schemeClr val="dk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300"/>
                        <a:buFont typeface="Calibri"/>
                        <a:buNone/>
                      </a:pPr>
                      <a:endParaRPr sz="1300">
                        <a:solidFill>
                          <a:schemeClr val="dk1"/>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300"/>
                        <a:buFont typeface="Open Sans"/>
                        <a:buNone/>
                      </a:pPr>
                      <a:r>
                        <a:rPr lang="es-ES" sz="1300">
                          <a:solidFill>
                            <a:schemeClr val="dk1"/>
                          </a:solidFill>
                          <a:latin typeface="Open Sans"/>
                          <a:ea typeface="Open Sans"/>
                          <a:cs typeface="Open Sans"/>
                          <a:sym typeface="Open Sans"/>
                        </a:rPr>
                        <a:t>[ NH</a:t>
                      </a:r>
                      <a:r>
                        <a:rPr lang="es-ES" sz="1300" baseline="-25000">
                          <a:solidFill>
                            <a:schemeClr val="dk1"/>
                          </a:solidFill>
                          <a:latin typeface="Open Sans"/>
                          <a:ea typeface="Open Sans"/>
                          <a:cs typeface="Open Sans"/>
                          <a:sym typeface="Open Sans"/>
                        </a:rPr>
                        <a:t>2</a:t>
                      </a:r>
                      <a:r>
                        <a:rPr lang="es-ES" sz="1300">
                          <a:solidFill>
                            <a:schemeClr val="dk1"/>
                          </a:solidFill>
                          <a:latin typeface="Open Sans"/>
                          <a:ea typeface="Open Sans"/>
                          <a:cs typeface="Open Sans"/>
                          <a:sym typeface="Open Sans"/>
                        </a:rPr>
                        <a:t>-N(CH</a:t>
                      </a:r>
                      <a:r>
                        <a:rPr lang="es-ES" sz="1300" baseline="-25000">
                          <a:solidFill>
                            <a:schemeClr val="dk1"/>
                          </a:solidFill>
                          <a:latin typeface="Open Sans"/>
                          <a:ea typeface="Open Sans"/>
                          <a:cs typeface="Open Sans"/>
                          <a:sym typeface="Open Sans"/>
                        </a:rPr>
                        <a:t>3</a:t>
                      </a:r>
                      <a:r>
                        <a:rPr lang="es-ES" sz="1300">
                          <a:solidFill>
                            <a:schemeClr val="dk1"/>
                          </a:solidFill>
                          <a:latin typeface="Open Sans"/>
                          <a:ea typeface="Open Sans"/>
                          <a:cs typeface="Open Sans"/>
                          <a:sym typeface="Open Sans"/>
                        </a:rPr>
                        <a:t>)</a:t>
                      </a:r>
                      <a:r>
                        <a:rPr lang="es-ES" sz="1300" baseline="-25000">
                          <a:solidFill>
                            <a:schemeClr val="dk1"/>
                          </a:solidFill>
                          <a:latin typeface="Open Sans"/>
                          <a:ea typeface="Open Sans"/>
                          <a:cs typeface="Open Sans"/>
                          <a:sym typeface="Open Sans"/>
                        </a:rPr>
                        <a:t>2</a:t>
                      </a:r>
                      <a:r>
                        <a:rPr lang="es-ES" sz="1300">
                          <a:solidFill>
                            <a:schemeClr val="dk1"/>
                          </a:solidFill>
                          <a:latin typeface="Open Sans"/>
                          <a:ea typeface="Open Sans"/>
                          <a:cs typeface="Open Sans"/>
                          <a:sym typeface="Open Sans"/>
                        </a:rPr>
                        <a:t>] + N</a:t>
                      </a:r>
                      <a:r>
                        <a:rPr lang="es-ES" sz="1300" baseline="-25000">
                          <a:solidFill>
                            <a:schemeClr val="dk1"/>
                          </a:solidFill>
                          <a:latin typeface="Open Sans"/>
                          <a:ea typeface="Open Sans"/>
                          <a:cs typeface="Open Sans"/>
                          <a:sym typeface="Open Sans"/>
                        </a:rPr>
                        <a:t>2</a:t>
                      </a:r>
                      <a:r>
                        <a:rPr lang="es-ES" sz="1300">
                          <a:solidFill>
                            <a:schemeClr val="dk1"/>
                          </a:solidFill>
                          <a:latin typeface="Open Sans"/>
                          <a:ea typeface="Open Sans"/>
                          <a:cs typeface="Open Sans"/>
                          <a:sym typeface="Open Sans"/>
                        </a:rPr>
                        <a:t>O</a:t>
                      </a:r>
                      <a:r>
                        <a:rPr lang="es-ES" sz="1300" baseline="-25000">
                          <a:solidFill>
                            <a:schemeClr val="dk1"/>
                          </a:solidFill>
                          <a:latin typeface="Open Sans"/>
                          <a:ea typeface="Open Sans"/>
                          <a:cs typeface="Open Sans"/>
                          <a:sym typeface="Open Sans"/>
                        </a:rPr>
                        <a:t>4</a:t>
                      </a:r>
                      <a:endParaRPr sz="1300">
                        <a:solidFill>
                          <a:schemeClr val="dk1"/>
                        </a:solidFill>
                        <a:latin typeface="Open Sans"/>
                        <a:ea typeface="Open Sans"/>
                        <a:cs typeface="Open Sans"/>
                        <a:sym typeface="Open Sans"/>
                      </a:endParaRPr>
                    </a:p>
                    <a:p>
                      <a:pPr marL="0" marR="0" lvl="0" indent="0" algn="l" rtl="0">
                        <a:spcBef>
                          <a:spcPts val="0"/>
                        </a:spcBef>
                        <a:spcAft>
                          <a:spcPts val="0"/>
                        </a:spcAft>
                        <a:buNone/>
                      </a:pPr>
                      <a:endParaRPr sz="1300">
                        <a:solidFill>
                          <a:schemeClr val="dk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bl>
          </a:graphicData>
        </a:graphic>
      </p:graphicFrame>
      <p:sp>
        <p:nvSpPr>
          <p:cNvPr id="961" name="Google Shape;961;p53"/>
          <p:cNvSpPr/>
          <p:nvPr/>
        </p:nvSpPr>
        <p:spPr>
          <a:xfrm>
            <a:off x="966089" y="3714560"/>
            <a:ext cx="2657221" cy="52322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NATURALES O PRIMARIOS</a:t>
            </a:r>
            <a:endParaRPr/>
          </a:p>
        </p:txBody>
      </p:sp>
      <p:sp>
        <p:nvSpPr>
          <p:cNvPr id="962" name="Google Shape;962;p53"/>
          <p:cNvSpPr/>
          <p:nvPr/>
        </p:nvSpPr>
        <p:spPr>
          <a:xfrm>
            <a:off x="651510" y="377043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1</a:t>
            </a:r>
            <a:endParaRPr/>
          </a:p>
        </p:txBody>
      </p:sp>
      <p:sp>
        <p:nvSpPr>
          <p:cNvPr id="963" name="Google Shape;963;p53"/>
          <p:cNvSpPr/>
          <p:nvPr/>
        </p:nvSpPr>
        <p:spPr>
          <a:xfrm>
            <a:off x="966089" y="4306140"/>
            <a:ext cx="3011551" cy="52322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ARTIFICIALES O SECUNDARIOS</a:t>
            </a:r>
            <a:endParaRPr/>
          </a:p>
        </p:txBody>
      </p:sp>
      <p:sp>
        <p:nvSpPr>
          <p:cNvPr id="964" name="Google Shape;964;p53"/>
          <p:cNvSpPr/>
          <p:nvPr/>
        </p:nvSpPr>
        <p:spPr>
          <a:xfrm>
            <a:off x="651510" y="436201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2</a:t>
            </a:r>
            <a:endParaRPr/>
          </a:p>
        </p:txBody>
      </p:sp>
      <p:sp>
        <p:nvSpPr>
          <p:cNvPr id="965" name="Google Shape;965;p53"/>
          <p:cNvSpPr/>
          <p:nvPr/>
        </p:nvSpPr>
        <p:spPr>
          <a:xfrm>
            <a:off x="966100" y="4870825"/>
            <a:ext cx="2773200" cy="5232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COMBUSTIBLES ESPECIALES</a:t>
            </a:r>
            <a:endParaRPr/>
          </a:p>
        </p:txBody>
      </p:sp>
      <p:sp>
        <p:nvSpPr>
          <p:cNvPr id="966" name="Google Shape;966;p53"/>
          <p:cNvSpPr/>
          <p:nvPr/>
        </p:nvSpPr>
        <p:spPr>
          <a:xfrm>
            <a:off x="651510" y="492670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3</a:t>
            </a:r>
            <a:endParaRPr/>
          </a:p>
        </p:txBody>
      </p:sp>
      <p:pic>
        <p:nvPicPr>
          <p:cNvPr id="967" name="Google Shape;967;p53" descr="Icono&#10;&#10;Descripción generada automáticamente"/>
          <p:cNvPicPr preferRelativeResize="0"/>
          <p:nvPr/>
        </p:nvPicPr>
        <p:blipFill rotWithShape="1">
          <a:blip r:embed="rId3">
            <a:alphaModFix/>
          </a:blip>
          <a:srcRect/>
          <a:stretch/>
        </p:blipFill>
        <p:spPr>
          <a:xfrm>
            <a:off x="3496555" y="4959520"/>
            <a:ext cx="503945" cy="625866"/>
          </a:xfrm>
          <a:prstGeom prst="rect">
            <a:avLst/>
          </a:prstGeom>
          <a:noFill/>
          <a:ln>
            <a:noFill/>
          </a:ln>
        </p:spPr>
      </p:pic>
      <p:sp>
        <p:nvSpPr>
          <p:cNvPr id="968" name="Google Shape;968;p53"/>
          <p:cNvSpPr/>
          <p:nvPr/>
        </p:nvSpPr>
        <p:spPr>
          <a:xfrm>
            <a:off x="966101" y="5468250"/>
            <a:ext cx="2530500" cy="5232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COMBUSTIBLES FÓSILES</a:t>
            </a:r>
            <a:endParaRPr/>
          </a:p>
        </p:txBody>
      </p:sp>
      <p:sp>
        <p:nvSpPr>
          <p:cNvPr id="969" name="Google Shape;969;p53"/>
          <p:cNvSpPr/>
          <p:nvPr/>
        </p:nvSpPr>
        <p:spPr>
          <a:xfrm>
            <a:off x="651510" y="5524123"/>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4</a:t>
            </a:r>
            <a:endParaRPr/>
          </a:p>
        </p:txBody>
      </p:sp>
      <p:sp>
        <p:nvSpPr>
          <p:cNvPr id="970" name="Google Shape;970;p53"/>
          <p:cNvSpPr/>
          <p:nvPr/>
        </p:nvSpPr>
        <p:spPr>
          <a:xfrm>
            <a:off x="902292" y="1089098"/>
            <a:ext cx="3011551" cy="27458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971" name="Google Shape;971;p53"/>
          <p:cNvSpPr txBox="1"/>
          <p:nvPr/>
        </p:nvSpPr>
        <p:spPr>
          <a:xfrm>
            <a:off x="902292" y="1118580"/>
            <a:ext cx="9983851" cy="7386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Clasificación de los combustibles</a:t>
            </a:r>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productos inflamables y/o combustibles se clasifican en productos sólidos, productos líquidos y productos gaseosos. Haz clic en cada apartado para profundizar la información:</a:t>
            </a:r>
            <a:endParaRPr sz="1400">
              <a:solidFill>
                <a:srgbClr val="3A3838"/>
              </a:solidFill>
              <a:latin typeface="Calibri"/>
              <a:ea typeface="Calibri"/>
              <a:cs typeface="Calibri"/>
              <a:sym typeface="Calibri"/>
            </a:endParaRPr>
          </a:p>
        </p:txBody>
      </p:sp>
      <p:pic>
        <p:nvPicPr>
          <p:cNvPr id="972" name="Google Shape;972;p53" descr="Diagrama&#10;&#10;Descripción generada automáticamente"/>
          <p:cNvPicPr preferRelativeResize="0"/>
          <p:nvPr/>
        </p:nvPicPr>
        <p:blipFill rotWithShape="1">
          <a:blip r:embed="rId4">
            <a:alphaModFix/>
          </a:blip>
          <a:srcRect/>
          <a:stretch/>
        </p:blipFill>
        <p:spPr>
          <a:xfrm>
            <a:off x="3811485" y="1836424"/>
            <a:ext cx="3895893" cy="167426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5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2.2</a:t>
            </a:r>
            <a:endParaRPr/>
          </a:p>
        </p:txBody>
      </p:sp>
      <p:graphicFrame>
        <p:nvGraphicFramePr>
          <p:cNvPr id="979" name="Google Shape;979;p54"/>
          <p:cNvGraphicFramePr/>
          <p:nvPr/>
        </p:nvGraphicFramePr>
        <p:xfrm>
          <a:off x="4643721" y="3756641"/>
          <a:ext cx="3000000" cy="3000000"/>
        </p:xfrm>
        <a:graphic>
          <a:graphicData uri="http://schemas.openxmlformats.org/drawingml/2006/table">
            <a:tbl>
              <a:tblPr firstRow="1" bandRow="1">
                <a:noFill/>
                <a:tableStyleId>{72F76F14-E412-4610-A50B-8DFB0D032A6A}</a:tableStyleId>
              </a:tblPr>
              <a:tblGrid>
                <a:gridCol w="6791950">
                  <a:extLst>
                    <a:ext uri="{9D8B030D-6E8A-4147-A177-3AD203B41FA5}">
                      <a16:colId xmlns:a16="http://schemas.microsoft.com/office/drawing/2014/main" val="20000"/>
                    </a:ext>
                  </a:extLst>
                </a:gridCol>
              </a:tblGrid>
              <a:tr h="448200">
                <a:tc>
                  <a:txBody>
                    <a:bodyPr/>
                    <a:lstStyle/>
                    <a:p>
                      <a:pPr marL="0" marR="0" lvl="0" indent="0" algn="ctr" rtl="0">
                        <a:spcBef>
                          <a:spcPts val="0"/>
                        </a:spcBef>
                        <a:spcAft>
                          <a:spcPts val="0"/>
                        </a:spcAft>
                        <a:buNone/>
                      </a:pPr>
                      <a:r>
                        <a:rPr lang="es-ES" sz="1800">
                          <a:solidFill>
                            <a:schemeClr val="dk1"/>
                          </a:solidFill>
                          <a:latin typeface="Open Sans"/>
                          <a:ea typeface="Open Sans"/>
                          <a:cs typeface="Open Sans"/>
                          <a:sym typeface="Open Sans"/>
                        </a:rPr>
                        <a:t>FÓSILES</a:t>
                      </a:r>
                      <a:endParaRPr/>
                    </a:p>
                  </a:txBody>
                  <a:tcPr marL="91450" marR="91450" marT="45725" marB="45725"/>
                </a:tc>
                <a:extLst>
                  <a:ext uri="{0D108BD9-81ED-4DB2-BD59-A6C34878D82A}">
                    <a16:rowId xmlns:a16="http://schemas.microsoft.com/office/drawing/2014/main" val="10000"/>
                  </a:ext>
                </a:extLst>
              </a:tr>
              <a:tr h="1786650">
                <a:tc>
                  <a:txBody>
                    <a:bodyPr/>
                    <a:lstStyle/>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Se nombra como combustible fósil a los que provienen de restos orgánicos vegetales y animales y que se extraen de la naturaleza. Los cuales son el carbón, el petróleo y el gas natural. </a:t>
                      </a:r>
                      <a:endParaRPr/>
                    </a:p>
                    <a:p>
                      <a:pPr marL="0" marR="0" lvl="0" indent="0" algn="just" rtl="0">
                        <a:spcBef>
                          <a:spcPts val="0"/>
                        </a:spcBef>
                        <a:spcAft>
                          <a:spcPts val="0"/>
                        </a:spcAft>
                        <a:buNone/>
                      </a:pPr>
                      <a:endParaRPr sz="13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El petróleo es un combustible, pero generalmente no se le utiliza como tal directamente, sino que se le caracteriza como una materia prima excelente para obtener, por medio de su refinación y tratamiento, muchas otras sustancias de mayor importancia para la industria como los gases licuados de petróleo (GLP), naftas, gas-oíl, fuel-oíl, y otros productos.</a:t>
                      </a:r>
                      <a:endParaRPr sz="1300">
                        <a:solidFill>
                          <a:schemeClr val="dk1"/>
                        </a:solidFill>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bl>
          </a:graphicData>
        </a:graphic>
      </p:graphicFrame>
      <p:sp>
        <p:nvSpPr>
          <p:cNvPr id="980" name="Google Shape;980;p54"/>
          <p:cNvSpPr/>
          <p:nvPr/>
        </p:nvSpPr>
        <p:spPr>
          <a:xfrm>
            <a:off x="966089" y="3714560"/>
            <a:ext cx="2657221" cy="52322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NATURALES O PRIMARIOS</a:t>
            </a:r>
            <a:endParaRPr/>
          </a:p>
        </p:txBody>
      </p:sp>
      <p:sp>
        <p:nvSpPr>
          <p:cNvPr id="981" name="Google Shape;981;p54"/>
          <p:cNvSpPr/>
          <p:nvPr/>
        </p:nvSpPr>
        <p:spPr>
          <a:xfrm>
            <a:off x="651510" y="377043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1</a:t>
            </a:r>
            <a:endParaRPr/>
          </a:p>
        </p:txBody>
      </p:sp>
      <p:sp>
        <p:nvSpPr>
          <p:cNvPr id="982" name="Google Shape;982;p54"/>
          <p:cNvSpPr/>
          <p:nvPr/>
        </p:nvSpPr>
        <p:spPr>
          <a:xfrm>
            <a:off x="966089" y="4306140"/>
            <a:ext cx="3011551" cy="52322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ARTIFICIALES O SECUNDARIOS</a:t>
            </a:r>
            <a:endParaRPr/>
          </a:p>
        </p:txBody>
      </p:sp>
      <p:sp>
        <p:nvSpPr>
          <p:cNvPr id="983" name="Google Shape;983;p54"/>
          <p:cNvSpPr/>
          <p:nvPr/>
        </p:nvSpPr>
        <p:spPr>
          <a:xfrm>
            <a:off x="651510" y="436201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2</a:t>
            </a:r>
            <a:endParaRPr/>
          </a:p>
        </p:txBody>
      </p:sp>
      <p:sp>
        <p:nvSpPr>
          <p:cNvPr id="984" name="Google Shape;984;p54"/>
          <p:cNvSpPr/>
          <p:nvPr/>
        </p:nvSpPr>
        <p:spPr>
          <a:xfrm>
            <a:off x="966101" y="4870825"/>
            <a:ext cx="2786400" cy="5232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COMBUSTIBLES ESPECIALES</a:t>
            </a:r>
            <a:endParaRPr sz="1400" b="1">
              <a:solidFill>
                <a:schemeClr val="lt1"/>
              </a:solidFill>
              <a:latin typeface="Open Sans"/>
              <a:ea typeface="Open Sans"/>
              <a:cs typeface="Open Sans"/>
              <a:sym typeface="Open Sans"/>
            </a:endParaRPr>
          </a:p>
        </p:txBody>
      </p:sp>
      <p:sp>
        <p:nvSpPr>
          <p:cNvPr id="985" name="Google Shape;985;p54"/>
          <p:cNvSpPr/>
          <p:nvPr/>
        </p:nvSpPr>
        <p:spPr>
          <a:xfrm>
            <a:off x="651510" y="4926700"/>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3</a:t>
            </a:r>
            <a:endParaRPr/>
          </a:p>
        </p:txBody>
      </p:sp>
      <p:pic>
        <p:nvPicPr>
          <p:cNvPr id="986" name="Google Shape;986;p54" descr="Icono&#10;&#10;Descripción generada automáticamente"/>
          <p:cNvPicPr preferRelativeResize="0"/>
          <p:nvPr/>
        </p:nvPicPr>
        <p:blipFill rotWithShape="1">
          <a:blip r:embed="rId3">
            <a:alphaModFix/>
          </a:blip>
          <a:srcRect/>
          <a:stretch/>
        </p:blipFill>
        <p:spPr>
          <a:xfrm>
            <a:off x="3360420" y="5524123"/>
            <a:ext cx="503945" cy="625866"/>
          </a:xfrm>
          <a:prstGeom prst="rect">
            <a:avLst/>
          </a:prstGeom>
          <a:noFill/>
          <a:ln>
            <a:noFill/>
          </a:ln>
        </p:spPr>
      </p:pic>
      <p:sp>
        <p:nvSpPr>
          <p:cNvPr id="987" name="Google Shape;987;p54"/>
          <p:cNvSpPr/>
          <p:nvPr/>
        </p:nvSpPr>
        <p:spPr>
          <a:xfrm>
            <a:off x="966100" y="5468250"/>
            <a:ext cx="2496600" cy="5232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b="1">
                <a:solidFill>
                  <a:schemeClr val="lt1"/>
                </a:solidFill>
                <a:latin typeface="Open Sans"/>
                <a:ea typeface="Open Sans"/>
                <a:cs typeface="Open Sans"/>
                <a:sym typeface="Open Sans"/>
              </a:rPr>
              <a:t>  COMBUSTIBLE</a:t>
            </a:r>
            <a:r>
              <a:rPr lang="es-ES" b="1">
                <a:solidFill>
                  <a:schemeClr val="lt1"/>
                </a:solidFill>
                <a:latin typeface="Open Sans"/>
                <a:ea typeface="Open Sans"/>
                <a:cs typeface="Open Sans"/>
                <a:sym typeface="Open Sans"/>
              </a:rPr>
              <a:t>S</a:t>
            </a:r>
            <a:r>
              <a:rPr lang="es-ES" sz="1400" b="1">
                <a:solidFill>
                  <a:schemeClr val="lt1"/>
                </a:solidFill>
                <a:latin typeface="Open Sans"/>
                <a:ea typeface="Open Sans"/>
                <a:cs typeface="Open Sans"/>
                <a:sym typeface="Open Sans"/>
              </a:rPr>
              <a:t> FÓSILES</a:t>
            </a:r>
            <a:endParaRPr sz="1400" b="1">
              <a:solidFill>
                <a:schemeClr val="lt1"/>
              </a:solidFill>
              <a:latin typeface="Open Sans"/>
              <a:ea typeface="Open Sans"/>
              <a:cs typeface="Open Sans"/>
              <a:sym typeface="Open Sans"/>
            </a:endParaRPr>
          </a:p>
        </p:txBody>
      </p:sp>
      <p:sp>
        <p:nvSpPr>
          <p:cNvPr id="988" name="Google Shape;988;p54"/>
          <p:cNvSpPr/>
          <p:nvPr/>
        </p:nvSpPr>
        <p:spPr>
          <a:xfrm>
            <a:off x="651510" y="5524123"/>
            <a:ext cx="411480" cy="41148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Open Sans"/>
                <a:ea typeface="Open Sans"/>
                <a:cs typeface="Open Sans"/>
                <a:sym typeface="Open Sans"/>
              </a:rPr>
              <a:t>4</a:t>
            </a:r>
            <a:endParaRPr/>
          </a:p>
        </p:txBody>
      </p:sp>
      <p:sp>
        <p:nvSpPr>
          <p:cNvPr id="989" name="Google Shape;989;p54"/>
          <p:cNvSpPr/>
          <p:nvPr/>
        </p:nvSpPr>
        <p:spPr>
          <a:xfrm>
            <a:off x="902292" y="1089098"/>
            <a:ext cx="3011551" cy="27458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990" name="Google Shape;990;p54"/>
          <p:cNvSpPr txBox="1"/>
          <p:nvPr/>
        </p:nvSpPr>
        <p:spPr>
          <a:xfrm>
            <a:off x="902292" y="1118580"/>
            <a:ext cx="9983851" cy="7386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Clasificación de los combustibles</a:t>
            </a:r>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Los productos inflamables y/o combustibles se clasifican en productos sólidos, productos líquidos y productos gaseosos. Haz clic en cada apartado para profundizar la información:</a:t>
            </a:r>
            <a:endParaRPr sz="1400">
              <a:solidFill>
                <a:srgbClr val="3A3838"/>
              </a:solidFill>
              <a:latin typeface="Calibri"/>
              <a:ea typeface="Calibri"/>
              <a:cs typeface="Calibri"/>
              <a:sym typeface="Calibri"/>
            </a:endParaRPr>
          </a:p>
        </p:txBody>
      </p:sp>
      <p:pic>
        <p:nvPicPr>
          <p:cNvPr id="991" name="Google Shape;991;p54" descr="Diagrama&#10;&#10;Descripción generada automáticamente"/>
          <p:cNvPicPr preferRelativeResize="0"/>
          <p:nvPr/>
        </p:nvPicPr>
        <p:blipFill rotWithShape="1">
          <a:blip r:embed="rId4">
            <a:alphaModFix/>
          </a:blip>
          <a:srcRect/>
          <a:stretch/>
        </p:blipFill>
        <p:spPr>
          <a:xfrm>
            <a:off x="3811485" y="1836424"/>
            <a:ext cx="3895893" cy="167426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5"/>
          <p:cNvSpPr/>
          <p:nvPr/>
        </p:nvSpPr>
        <p:spPr>
          <a:xfrm>
            <a:off x="580026" y="854900"/>
            <a:ext cx="3426600" cy="49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a:solidFill>
                  <a:srgbClr val="2C538E"/>
                </a:solidFill>
                <a:latin typeface="Open Sans"/>
                <a:ea typeface="Open Sans"/>
                <a:cs typeface="Open Sans"/>
                <a:sym typeface="Open Sans"/>
              </a:rPr>
              <a:t>Ejercicio de aprendizaje</a:t>
            </a:r>
            <a:endParaRPr/>
          </a:p>
        </p:txBody>
      </p:sp>
      <p:sp>
        <p:nvSpPr>
          <p:cNvPr id="998" name="Google Shape;998;p55"/>
          <p:cNvSpPr/>
          <p:nvPr/>
        </p:nvSpPr>
        <p:spPr>
          <a:xfrm>
            <a:off x="580016" y="1351564"/>
            <a:ext cx="4357744" cy="11587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p:txBody>
      </p:sp>
      <p:pic>
        <p:nvPicPr>
          <p:cNvPr id="999" name="Google Shape;999;p55" descr="Imagen que contiene señal&#10;&#10;Descripción generada automáticamente"/>
          <p:cNvPicPr preferRelativeResize="0"/>
          <p:nvPr/>
        </p:nvPicPr>
        <p:blipFill rotWithShape="1">
          <a:blip r:embed="rId3">
            <a:alphaModFix/>
          </a:blip>
          <a:srcRect/>
          <a:stretch/>
        </p:blipFill>
        <p:spPr>
          <a:xfrm>
            <a:off x="4006741" y="817795"/>
            <a:ext cx="793859" cy="793859"/>
          </a:xfrm>
          <a:prstGeom prst="rect">
            <a:avLst/>
          </a:prstGeom>
          <a:noFill/>
          <a:ln>
            <a:noFill/>
          </a:ln>
        </p:spPr>
      </p:pic>
      <p:sp>
        <p:nvSpPr>
          <p:cNvPr id="1000" name="Google Shape;1000;p55"/>
          <p:cNvSpPr/>
          <p:nvPr/>
        </p:nvSpPr>
        <p:spPr>
          <a:xfrm>
            <a:off x="580016" y="1935790"/>
            <a:ext cx="10814815"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De acuerdo con cada enunciado, selecciona la respuesta que consideres correcta:</a:t>
            </a:r>
            <a:endParaRPr/>
          </a:p>
        </p:txBody>
      </p:sp>
      <p:sp>
        <p:nvSpPr>
          <p:cNvPr id="1001" name="Google Shape;1001;p55"/>
          <p:cNvSpPr/>
          <p:nvPr/>
        </p:nvSpPr>
        <p:spPr>
          <a:xfrm>
            <a:off x="513673" y="1434875"/>
            <a:ext cx="3236100" cy="49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a:solidFill>
                  <a:srgbClr val="2C538E"/>
                </a:solidFill>
                <a:latin typeface="Open Sans"/>
                <a:ea typeface="Open Sans"/>
                <a:cs typeface="Open Sans"/>
                <a:sym typeface="Open Sans"/>
              </a:rPr>
              <a:t>SELECCIÓN MÚLTIPLE</a:t>
            </a:r>
            <a:endParaRPr sz="2000" b="1">
              <a:solidFill>
                <a:srgbClr val="2C538E"/>
              </a:solidFill>
              <a:latin typeface="Open Sans"/>
              <a:ea typeface="Open Sans"/>
              <a:cs typeface="Open Sans"/>
              <a:sym typeface="Open Sans"/>
            </a:endParaRPr>
          </a:p>
        </p:txBody>
      </p:sp>
      <p:sp>
        <p:nvSpPr>
          <p:cNvPr id="1002" name="Google Shape;1002;p55"/>
          <p:cNvSpPr/>
          <p:nvPr/>
        </p:nvSpPr>
        <p:spPr>
          <a:xfrm>
            <a:off x="580016" y="2497461"/>
            <a:ext cx="10814814" cy="26726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1A3255"/>
                </a:solidFill>
                <a:latin typeface="Open Sans"/>
                <a:ea typeface="Open Sans"/>
                <a:cs typeface="Open Sans"/>
                <a:sym typeface="Open Sans"/>
              </a:rPr>
              <a:t>1. Los factores que ocasionan cambios en los reactivos son</a:t>
            </a:r>
            <a:r>
              <a:rPr lang="es-ES" sz="1200" b="1">
                <a:solidFill>
                  <a:srgbClr val="1A3255"/>
                </a:solidFill>
                <a:latin typeface="Open Sans"/>
                <a:ea typeface="Open Sans"/>
                <a:cs typeface="Open Sans"/>
                <a:sym typeface="Open Sans"/>
              </a:rPr>
              <a:t>:</a:t>
            </a:r>
            <a:endParaRPr sz="1400">
              <a:solidFill>
                <a:srgbClr val="1A3255"/>
              </a:solidFill>
              <a:latin typeface="Open Sans"/>
              <a:ea typeface="Open Sans"/>
              <a:cs typeface="Open Sans"/>
              <a:sym typeface="Open Sans"/>
            </a:endParaRPr>
          </a:p>
        </p:txBody>
      </p:sp>
      <p:sp>
        <p:nvSpPr>
          <p:cNvPr id="1003" name="Google Shape;1003;p55"/>
          <p:cNvSpPr/>
          <p:nvPr/>
        </p:nvSpPr>
        <p:spPr>
          <a:xfrm>
            <a:off x="554905" y="2811557"/>
            <a:ext cx="10814814" cy="823183"/>
          </a:xfrm>
          <a:prstGeom prst="roundRect">
            <a:avLst>
              <a:gd name="adj" fmla="val 16667"/>
            </a:avLst>
          </a:prstGeom>
          <a:noFill/>
          <a:ln w="381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Humedad y calor.</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Oxidación, humedad y calor. (CORRECTA)</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Oxidación, humedad y oxígeno.</a:t>
            </a:r>
            <a:endParaRPr/>
          </a:p>
        </p:txBody>
      </p:sp>
      <p:sp>
        <p:nvSpPr>
          <p:cNvPr id="1004" name="Google Shape;1004;p55"/>
          <p:cNvSpPr/>
          <p:nvPr/>
        </p:nvSpPr>
        <p:spPr>
          <a:xfrm>
            <a:off x="595256" y="3792861"/>
            <a:ext cx="10814814" cy="26726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1A3255"/>
                </a:solidFill>
                <a:latin typeface="Open Sans"/>
                <a:ea typeface="Open Sans"/>
                <a:cs typeface="Open Sans"/>
                <a:sym typeface="Open Sans"/>
              </a:rPr>
              <a:t>2. Algunas de las normas básicas de seguridad para el correcto almacenamiento de productos químicos peligrosos son: </a:t>
            </a:r>
            <a:endParaRPr sz="1400">
              <a:solidFill>
                <a:srgbClr val="1A3255"/>
              </a:solidFill>
              <a:latin typeface="Open Sans"/>
              <a:ea typeface="Open Sans"/>
              <a:cs typeface="Open Sans"/>
              <a:sym typeface="Open Sans"/>
            </a:endParaRPr>
          </a:p>
        </p:txBody>
      </p:sp>
      <p:sp>
        <p:nvSpPr>
          <p:cNvPr id="1005" name="Google Shape;1005;p55"/>
          <p:cNvSpPr/>
          <p:nvPr/>
        </p:nvSpPr>
        <p:spPr>
          <a:xfrm>
            <a:off x="570145" y="4141248"/>
            <a:ext cx="10814814" cy="1087572"/>
          </a:xfrm>
          <a:prstGeom prst="roundRect">
            <a:avLst>
              <a:gd name="adj" fmla="val 16667"/>
            </a:avLst>
          </a:prstGeom>
          <a:noFill/>
          <a:ln w="381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Guardar en los lugares de trabajo las cantidades de productos químicos que sean estrictamente necesarias.</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No guardar los líquidos peligrosos en recipientes abiertos. </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Almacenar las sustancias peligrosas debidamente separadas.</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Guardar sólo pequeñas cantidades de productos en recipientes de vidrio</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Todas las anteriores (CORRECTA)</a:t>
            </a:r>
            <a:endParaRPr/>
          </a:p>
        </p:txBody>
      </p:sp>
      <p:sp>
        <p:nvSpPr>
          <p:cNvPr id="1006" name="Google Shape;1006;p55"/>
          <p:cNvSpPr/>
          <p:nvPr/>
        </p:nvSpPr>
        <p:spPr>
          <a:xfrm>
            <a:off x="580016" y="5350868"/>
            <a:ext cx="10814814" cy="49580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1A3255"/>
                </a:solidFill>
                <a:latin typeface="Open Sans"/>
                <a:ea typeface="Open Sans"/>
                <a:cs typeface="Open Sans"/>
                <a:sym typeface="Open Sans"/>
              </a:rPr>
              <a:t>3. IMCO es la (Organización Consultiva Marítima Intergubernamental) que permite la clasificación de los reactivos peligrosos, mediante números que representan los diversos grados de peligro facilitando así a la persona la manipulación de la sustancia:</a:t>
            </a:r>
            <a:endParaRPr sz="1400">
              <a:solidFill>
                <a:srgbClr val="1A3255"/>
              </a:solidFill>
              <a:latin typeface="Open Sans"/>
              <a:ea typeface="Open Sans"/>
              <a:cs typeface="Open Sans"/>
              <a:sym typeface="Open Sans"/>
            </a:endParaRPr>
          </a:p>
        </p:txBody>
      </p:sp>
      <p:sp>
        <p:nvSpPr>
          <p:cNvPr id="1007" name="Google Shape;1007;p55"/>
          <p:cNvSpPr/>
          <p:nvPr/>
        </p:nvSpPr>
        <p:spPr>
          <a:xfrm>
            <a:off x="554905" y="5882080"/>
            <a:ext cx="10814814" cy="495806"/>
          </a:xfrm>
          <a:prstGeom prst="roundRect">
            <a:avLst>
              <a:gd name="adj" fmla="val 16667"/>
            </a:avLst>
          </a:prstGeom>
          <a:noFill/>
          <a:ln w="381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Falso</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Verdadero. (CORRECTA)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56"/>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13" name="Google Shape;1013;p56"/>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3</a:t>
            </a:r>
            <a:endParaRPr/>
          </a:p>
        </p:txBody>
      </p:sp>
      <p:sp>
        <p:nvSpPr>
          <p:cNvPr id="1014" name="Google Shape;1014;p56"/>
          <p:cNvSpPr txBox="1"/>
          <p:nvPr/>
        </p:nvSpPr>
        <p:spPr>
          <a:xfrm>
            <a:off x="6946054" y="3173273"/>
            <a:ext cx="4362300" cy="1600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Bienvenidos a la actividad de aprendizaje “Caracterización de las sustancias combustibles y comburentes". A continuación, se presenta la situación a resolver dentro de esta actividad. </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Clic en el botón siguiente:</a:t>
            </a:r>
            <a:endParaRPr/>
          </a:p>
        </p:txBody>
      </p:sp>
      <p:sp>
        <p:nvSpPr>
          <p:cNvPr id="1015" name="Google Shape;1015;p56"/>
          <p:cNvSpPr/>
          <p:nvPr/>
        </p:nvSpPr>
        <p:spPr>
          <a:xfrm>
            <a:off x="11439900" y="116664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a:t>
            </a:r>
            <a:endParaRPr/>
          </a:p>
        </p:txBody>
      </p:sp>
      <p:pic>
        <p:nvPicPr>
          <p:cNvPr id="1016" name="Google Shape;1016;p56"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1017" name="Google Shape;1017;p56" descr="Imagen que contiene Interfaz de usuario gráfica&#10;&#10;Descripción generada automáticamente"/>
          <p:cNvPicPr preferRelativeResize="0"/>
          <p:nvPr/>
        </p:nvPicPr>
        <p:blipFill rotWithShape="1">
          <a:blip r:embed="rId4">
            <a:alphaModFix/>
          </a:blip>
          <a:srcRect/>
          <a:stretch/>
        </p:blipFill>
        <p:spPr>
          <a:xfrm>
            <a:off x="9127279" y="4870564"/>
            <a:ext cx="1582008" cy="536389"/>
          </a:xfrm>
          <a:prstGeom prst="rect">
            <a:avLst/>
          </a:prstGeom>
          <a:noFill/>
          <a:ln>
            <a:noFill/>
          </a:ln>
        </p:spPr>
      </p:pic>
      <p:pic>
        <p:nvPicPr>
          <p:cNvPr id="1018" name="Google Shape;1018;p56" descr="Icono&#10;&#10;Descripción generada automáticamente"/>
          <p:cNvPicPr preferRelativeResize="0"/>
          <p:nvPr/>
        </p:nvPicPr>
        <p:blipFill rotWithShape="1">
          <a:blip r:embed="rId5">
            <a:alphaModFix/>
          </a:blip>
          <a:srcRect/>
          <a:stretch/>
        </p:blipFill>
        <p:spPr>
          <a:xfrm>
            <a:off x="10367010" y="5064270"/>
            <a:ext cx="434340" cy="53942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7"/>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24" name="Google Shape;1024;p57"/>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3</a:t>
            </a:r>
            <a:endParaRPr/>
          </a:p>
        </p:txBody>
      </p:sp>
      <p:sp>
        <p:nvSpPr>
          <p:cNvPr id="1025" name="Google Shape;1025;p57"/>
          <p:cNvSpPr/>
          <p:nvPr/>
        </p:nvSpPr>
        <p:spPr>
          <a:xfrm>
            <a:off x="6816638" y="2887906"/>
            <a:ext cx="4735488" cy="1102519"/>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57"/>
          <p:cNvSpPr/>
          <p:nvPr/>
        </p:nvSpPr>
        <p:spPr>
          <a:xfrm>
            <a:off x="6816638" y="4155264"/>
            <a:ext cx="4735488" cy="667183"/>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p:cNvSpPr txBox="1"/>
          <p:nvPr/>
        </p:nvSpPr>
        <p:spPr>
          <a:xfrm>
            <a:off x="7003157" y="3006565"/>
            <a:ext cx="4362300" cy="1816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¡Hola! Bienvenidos a la actividad de esta unidad donde abordaremos el tema  “Caracterización de las sustancias combustibles y comburentes”.</a:t>
            </a:r>
            <a:endParaRPr/>
          </a:p>
          <a:p>
            <a:pPr marL="0" marR="0" lvl="0" indent="0" algn="just" rtl="0">
              <a:spcBef>
                <a:spcPts val="0"/>
              </a:spcBef>
              <a:spcAft>
                <a:spcPts val="0"/>
              </a:spcAft>
              <a:buNone/>
            </a:pP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Muy bien profesor ¿Y de qué se trata la actividad?</a:t>
            </a:r>
            <a:endParaRPr/>
          </a:p>
        </p:txBody>
      </p:sp>
      <p:pic>
        <p:nvPicPr>
          <p:cNvPr id="1028" name="Google Shape;1028;p57"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1029" name="Google Shape;1029;p57"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1030" name="Google Shape;1030;p57" descr="Imagen que contiene Interfaz de usuario gráfica&#10;&#10;Descripción generada automáticamente"/>
          <p:cNvPicPr preferRelativeResize="0"/>
          <p:nvPr/>
        </p:nvPicPr>
        <p:blipFill rotWithShape="1">
          <a:blip r:embed="rId5">
            <a:alphaModFix/>
          </a:blip>
          <a:srcRect/>
          <a:stretch/>
        </p:blipFill>
        <p:spPr>
          <a:xfrm>
            <a:off x="9127279" y="4870564"/>
            <a:ext cx="1582008" cy="536389"/>
          </a:xfrm>
          <a:prstGeom prst="rect">
            <a:avLst/>
          </a:prstGeom>
          <a:noFill/>
          <a:ln>
            <a:noFill/>
          </a:ln>
        </p:spPr>
      </p:pic>
      <p:pic>
        <p:nvPicPr>
          <p:cNvPr id="1031" name="Google Shape;1031;p57" descr="Icono&#10;&#10;Descripción generada automáticamente"/>
          <p:cNvPicPr preferRelativeResize="0"/>
          <p:nvPr/>
        </p:nvPicPr>
        <p:blipFill rotWithShape="1">
          <a:blip r:embed="rId6">
            <a:alphaModFix/>
          </a:blip>
          <a:srcRect/>
          <a:stretch/>
        </p:blipFill>
        <p:spPr>
          <a:xfrm>
            <a:off x="10367010" y="5064270"/>
            <a:ext cx="434340" cy="53942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8"/>
          <p:cNvSpPr/>
          <p:nvPr/>
        </p:nvSpPr>
        <p:spPr>
          <a:xfrm>
            <a:off x="6619165" y="2740953"/>
            <a:ext cx="5130436" cy="3006594"/>
          </a:xfrm>
          <a:prstGeom prst="roundRect">
            <a:avLst>
              <a:gd name="adj" fmla="val 16667"/>
            </a:avLst>
          </a:prstGeom>
          <a:solidFill>
            <a:schemeClr val="lt1"/>
          </a:solidFill>
          <a:ln w="762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37" name="Google Shape;1037;p58"/>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3</a:t>
            </a:r>
            <a:endParaRPr/>
          </a:p>
        </p:txBody>
      </p:sp>
      <p:sp>
        <p:nvSpPr>
          <p:cNvPr id="1038" name="Google Shape;1038;p58"/>
          <p:cNvSpPr/>
          <p:nvPr/>
        </p:nvSpPr>
        <p:spPr>
          <a:xfrm>
            <a:off x="6816638" y="2853616"/>
            <a:ext cx="4735488" cy="1215763"/>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039;p58"/>
          <p:cNvSpPr/>
          <p:nvPr/>
        </p:nvSpPr>
        <p:spPr>
          <a:xfrm>
            <a:off x="6816638" y="4219444"/>
            <a:ext cx="4735488" cy="700971"/>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58"/>
          <p:cNvSpPr txBox="1"/>
          <p:nvPr/>
        </p:nvSpPr>
        <p:spPr>
          <a:xfrm>
            <a:off x="7003157" y="2940869"/>
            <a:ext cx="4362450"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Debes comprender la diferencia entre combustible y comburente, la identificación de los principales efectos tóxicos de las sustancias químicas y las vías de entrada de los productos químicos al organismo.</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Comprendo lo que debo realizar profesor, ¿Cuál es la información que necesito para resolver la actividad?</a:t>
            </a:r>
            <a:endParaRPr/>
          </a:p>
        </p:txBody>
      </p:sp>
      <p:pic>
        <p:nvPicPr>
          <p:cNvPr id="1041" name="Google Shape;1041;p58"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1042" name="Google Shape;1042;p58"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1043" name="Google Shape;1043;p58" descr="Imagen que contiene Interfaz de usuario gráfica&#10;&#10;Descripción generada automáticamente"/>
          <p:cNvPicPr preferRelativeResize="0"/>
          <p:nvPr/>
        </p:nvPicPr>
        <p:blipFill rotWithShape="1">
          <a:blip r:embed="rId5">
            <a:alphaModFix/>
          </a:blip>
          <a:srcRect/>
          <a:stretch/>
        </p:blipFill>
        <p:spPr>
          <a:xfrm>
            <a:off x="9127279" y="4870564"/>
            <a:ext cx="1582008" cy="536389"/>
          </a:xfrm>
          <a:prstGeom prst="rect">
            <a:avLst/>
          </a:prstGeom>
          <a:noFill/>
          <a:ln>
            <a:noFill/>
          </a:ln>
        </p:spPr>
      </p:pic>
      <p:pic>
        <p:nvPicPr>
          <p:cNvPr id="1044" name="Google Shape;1044;p58" descr="Icono&#10;&#10;Descripción generada automáticamente"/>
          <p:cNvPicPr preferRelativeResize="0"/>
          <p:nvPr/>
        </p:nvPicPr>
        <p:blipFill rotWithShape="1">
          <a:blip r:embed="rId6">
            <a:alphaModFix/>
          </a:blip>
          <a:srcRect/>
          <a:stretch/>
        </p:blipFill>
        <p:spPr>
          <a:xfrm>
            <a:off x="10367010" y="5064270"/>
            <a:ext cx="434340" cy="53942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59"/>
          <p:cNvSpPr/>
          <p:nvPr/>
        </p:nvSpPr>
        <p:spPr>
          <a:xfrm>
            <a:off x="6619165" y="2740953"/>
            <a:ext cx="5130436" cy="3006594"/>
          </a:xfrm>
          <a:prstGeom prst="roundRect">
            <a:avLst>
              <a:gd name="adj" fmla="val 16667"/>
            </a:avLst>
          </a:prstGeom>
          <a:solidFill>
            <a:schemeClr val="lt1"/>
          </a:solidFill>
          <a:ln w="762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050" name="Google Shape;1050;p59"/>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3</a:t>
            </a:r>
            <a:endParaRPr/>
          </a:p>
        </p:txBody>
      </p:sp>
      <p:sp>
        <p:nvSpPr>
          <p:cNvPr id="1051" name="Google Shape;1051;p59"/>
          <p:cNvSpPr/>
          <p:nvPr/>
        </p:nvSpPr>
        <p:spPr>
          <a:xfrm>
            <a:off x="6816638" y="2910766"/>
            <a:ext cx="4735488" cy="1101164"/>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2" name="Google Shape;1052;p59"/>
          <p:cNvSpPr/>
          <p:nvPr/>
        </p:nvSpPr>
        <p:spPr>
          <a:xfrm>
            <a:off x="6816638" y="4184359"/>
            <a:ext cx="4735488" cy="625905"/>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3" name="Google Shape;1053;p59"/>
          <p:cNvSpPr txBox="1"/>
          <p:nvPr/>
        </p:nvSpPr>
        <p:spPr>
          <a:xfrm>
            <a:off x="7003157" y="2999134"/>
            <a:ext cx="4362300" cy="1816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La información necesaria para resolver la actividad, la encontrarás en el </a:t>
            </a:r>
            <a:r>
              <a:rPr lang="es-ES">
                <a:solidFill>
                  <a:srgbClr val="3A3838"/>
                </a:solidFill>
                <a:latin typeface="Open Sans"/>
                <a:ea typeface="Open Sans"/>
                <a:cs typeface="Open Sans"/>
                <a:sym typeface="Open Sans"/>
              </a:rPr>
              <a:t>contenido</a:t>
            </a:r>
            <a:r>
              <a:rPr lang="es-ES" sz="1400">
                <a:solidFill>
                  <a:srgbClr val="3A3838"/>
                </a:solidFill>
                <a:latin typeface="Open Sans"/>
                <a:ea typeface="Open Sans"/>
                <a:cs typeface="Open Sans"/>
                <a:sym typeface="Open Sans"/>
              </a:rPr>
              <a:t> disponible a continuación. Recuerda descargar y desarrollar la guía de aprendizaje.</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¡Está bien profesor, revisaré la información y resolveré la actividad!</a:t>
            </a:r>
            <a:endParaRPr/>
          </a:p>
        </p:txBody>
      </p:sp>
      <p:pic>
        <p:nvPicPr>
          <p:cNvPr id="1054" name="Google Shape;1054;p59"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1055" name="Google Shape;1055;p59"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1056" name="Google Shape;1056;p59" descr="Icono&#10;&#10;Descripción generada automáticamente"/>
          <p:cNvPicPr preferRelativeResize="0"/>
          <p:nvPr/>
        </p:nvPicPr>
        <p:blipFill rotWithShape="1">
          <a:blip r:embed="rId5">
            <a:alphaModFix/>
          </a:blip>
          <a:srcRect/>
          <a:stretch/>
        </p:blipFill>
        <p:spPr>
          <a:xfrm>
            <a:off x="8967212" y="4994824"/>
            <a:ext cx="434340" cy="539422"/>
          </a:xfrm>
          <a:prstGeom prst="rect">
            <a:avLst/>
          </a:prstGeom>
          <a:noFill/>
          <a:ln>
            <a:noFill/>
          </a:ln>
        </p:spPr>
      </p:pic>
      <p:pic>
        <p:nvPicPr>
          <p:cNvPr id="1057" name="Google Shape;1057;p59" descr="Icono&#10;&#10;Descripción generada automáticamente"/>
          <p:cNvPicPr preferRelativeResize="0"/>
          <p:nvPr/>
        </p:nvPicPr>
        <p:blipFill rotWithShape="1">
          <a:blip r:embed="rId5">
            <a:alphaModFix/>
          </a:blip>
          <a:srcRect/>
          <a:stretch/>
        </p:blipFill>
        <p:spPr>
          <a:xfrm>
            <a:off x="10184130" y="6186250"/>
            <a:ext cx="434340" cy="539422"/>
          </a:xfrm>
          <a:prstGeom prst="rect">
            <a:avLst/>
          </a:prstGeom>
          <a:noFill/>
          <a:ln>
            <a:noFill/>
          </a:ln>
        </p:spPr>
      </p:pic>
      <p:sp>
        <p:nvSpPr>
          <p:cNvPr id="1058" name="Google Shape;1058;p59"/>
          <p:cNvSpPr/>
          <p:nvPr/>
        </p:nvSpPr>
        <p:spPr>
          <a:xfrm>
            <a:off x="7600355" y="5805244"/>
            <a:ext cx="3099566"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F3F3F"/>
                </a:solidFill>
                <a:latin typeface="Calibri"/>
                <a:ea typeface="Calibri"/>
                <a:cs typeface="Calibri"/>
                <a:sym typeface="Calibri"/>
              </a:rPr>
              <a:t>Haz clic en el botón descargar actividad:</a:t>
            </a:r>
            <a:endParaRPr/>
          </a:p>
        </p:txBody>
      </p:sp>
      <p:pic>
        <p:nvPicPr>
          <p:cNvPr id="1059" name="Google Shape;1059;p59" descr="Texto&#10;&#10;Descripción generada automáticamente"/>
          <p:cNvPicPr preferRelativeResize="0"/>
          <p:nvPr/>
        </p:nvPicPr>
        <p:blipFill rotWithShape="1">
          <a:blip r:embed="rId6">
            <a:alphaModFix/>
          </a:blip>
          <a:srcRect/>
          <a:stretch/>
        </p:blipFill>
        <p:spPr>
          <a:xfrm>
            <a:off x="8082858" y="6186250"/>
            <a:ext cx="2101272" cy="4473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6"/>
          <p:cNvSpPr/>
          <p:nvPr/>
        </p:nvSpPr>
        <p:spPr>
          <a:xfrm>
            <a:off x="2566035" y="2482215"/>
            <a:ext cx="2990850" cy="377190"/>
          </a:xfrm>
          <a:prstGeom prst="roundRect">
            <a:avLst>
              <a:gd name="adj" fmla="val 1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6" descr="✅ ¿Que es la Química? Química Genera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6" descr="5 teorías sobre el origen de la vida: ¿Cómo surgió y evolucionó el ser  vivo? - Clarín"/>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5" name="Google Shape;195;p6" descr="icono-cerebro-linea"/>
          <p:cNvPicPr preferRelativeResize="0"/>
          <p:nvPr/>
        </p:nvPicPr>
        <p:blipFill rotWithShape="1">
          <a:blip r:embed="rId3">
            <a:alphaModFix/>
          </a:blip>
          <a:srcRect/>
          <a:stretch/>
        </p:blipFill>
        <p:spPr>
          <a:xfrm>
            <a:off x="2651760" y="2329180"/>
            <a:ext cx="685800" cy="685800"/>
          </a:xfrm>
          <a:prstGeom prst="rect">
            <a:avLst/>
          </a:prstGeom>
          <a:noFill/>
          <a:ln>
            <a:noFill/>
          </a:ln>
        </p:spPr>
      </p:pic>
      <p:pic>
        <p:nvPicPr>
          <p:cNvPr id="196" name="Google Shape;196;p6" descr="icono-tijera-linea"/>
          <p:cNvPicPr preferRelativeResize="0"/>
          <p:nvPr/>
        </p:nvPicPr>
        <p:blipFill rotWithShape="1">
          <a:blip r:embed="rId4">
            <a:alphaModFix/>
          </a:blip>
          <a:srcRect/>
          <a:stretch/>
        </p:blipFill>
        <p:spPr>
          <a:xfrm>
            <a:off x="6191250" y="2329180"/>
            <a:ext cx="685800" cy="685800"/>
          </a:xfrm>
          <a:prstGeom prst="rect">
            <a:avLst/>
          </a:prstGeom>
          <a:noFill/>
          <a:ln>
            <a:noFill/>
          </a:ln>
        </p:spPr>
      </p:pic>
      <p:sp>
        <p:nvSpPr>
          <p:cNvPr id="197" name="Google Shape;197;p6"/>
          <p:cNvSpPr txBox="1"/>
          <p:nvPr/>
        </p:nvSpPr>
        <p:spPr>
          <a:xfrm>
            <a:off x="3337560" y="2478405"/>
            <a:ext cx="212407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Lo que aprenderás</a:t>
            </a:r>
            <a:endParaRPr/>
          </a:p>
        </p:txBody>
      </p:sp>
      <p:sp>
        <p:nvSpPr>
          <p:cNvPr id="198" name="Google Shape;198;p6"/>
          <p:cNvSpPr txBox="1"/>
          <p:nvPr/>
        </p:nvSpPr>
        <p:spPr>
          <a:xfrm>
            <a:off x="6829425" y="2482215"/>
            <a:ext cx="24479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Lo que vas a necesitar</a:t>
            </a:r>
            <a:endParaRPr/>
          </a:p>
        </p:txBody>
      </p:sp>
      <p:sp>
        <p:nvSpPr>
          <p:cNvPr id="199" name="Google Shape;199;p6"/>
          <p:cNvSpPr/>
          <p:nvPr/>
        </p:nvSpPr>
        <p:spPr>
          <a:xfrm>
            <a:off x="6255385" y="2483485"/>
            <a:ext cx="2990850" cy="377190"/>
          </a:xfrm>
          <a:prstGeom prst="roundRect">
            <a:avLst>
              <a:gd name="adj" fmla="val 16667"/>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6"/>
          <p:cNvSpPr txBox="1"/>
          <p:nvPr/>
        </p:nvSpPr>
        <p:spPr>
          <a:xfrm>
            <a:off x="2556898" y="3462095"/>
            <a:ext cx="6712585" cy="224676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Noto Sans Symbols"/>
              <a:buChar char="✔"/>
            </a:pPr>
            <a:r>
              <a:rPr lang="es-ES" sz="1400">
                <a:solidFill>
                  <a:schemeClr val="dk1"/>
                </a:solidFill>
                <a:latin typeface="Open Sans"/>
                <a:ea typeface="Open Sans"/>
                <a:cs typeface="Open Sans"/>
                <a:sym typeface="Open Sans"/>
              </a:rPr>
              <a:t>Aplicar el conocimiento de los diferentes tipos de etiquetas para prevenir accidentes con el manejo de sustancias químicas.</a:t>
            </a:r>
            <a:endParaRPr/>
          </a:p>
          <a:p>
            <a:pPr marL="285750" marR="0" lvl="0" indent="-196850" algn="l" rtl="0">
              <a:spcBef>
                <a:spcPts val="0"/>
              </a:spcBef>
              <a:spcAft>
                <a:spcPts val="0"/>
              </a:spcAft>
              <a:buClr>
                <a:schemeClr val="dk1"/>
              </a:buClr>
              <a:buSzPts val="1400"/>
              <a:buFont typeface="Noto Sans Symbols"/>
              <a:buNone/>
            </a:pPr>
            <a:endParaRPr sz="1400">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400"/>
              <a:buFont typeface="Noto Sans Symbols"/>
              <a:buChar char="✔"/>
            </a:pPr>
            <a:r>
              <a:rPr lang="es-ES" sz="1400">
                <a:solidFill>
                  <a:schemeClr val="dk1"/>
                </a:solidFill>
                <a:latin typeface="Open Sans"/>
                <a:ea typeface="Open Sans"/>
                <a:cs typeface="Open Sans"/>
                <a:sym typeface="Open Sans"/>
              </a:rPr>
              <a:t>Identificar las características de las etiquetas y pictogramas de seguridad.</a:t>
            </a:r>
            <a:endParaRPr/>
          </a:p>
          <a:p>
            <a:pPr marL="285750" marR="0" lvl="0" indent="-196850" algn="l" rtl="0">
              <a:spcBef>
                <a:spcPts val="0"/>
              </a:spcBef>
              <a:spcAft>
                <a:spcPts val="0"/>
              </a:spcAft>
              <a:buClr>
                <a:schemeClr val="dk1"/>
              </a:buClr>
              <a:buSzPts val="1400"/>
              <a:buFont typeface="Noto Sans Symbols"/>
              <a:buNone/>
            </a:pPr>
            <a:endParaRPr sz="1400">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400"/>
              <a:buFont typeface="Noto Sans Symbols"/>
              <a:buChar char="✔"/>
            </a:pPr>
            <a:r>
              <a:rPr lang="es-ES" sz="1400">
                <a:solidFill>
                  <a:schemeClr val="dk1"/>
                </a:solidFill>
                <a:latin typeface="Open Sans"/>
                <a:ea typeface="Open Sans"/>
                <a:cs typeface="Open Sans"/>
                <a:sym typeface="Open Sans"/>
              </a:rPr>
              <a:t>Reconocer los factores que ocasionan cambios en las sustancias químicas.</a:t>
            </a:r>
            <a:endParaRPr/>
          </a:p>
          <a:p>
            <a:pPr marL="0" marR="0" lvl="0" indent="0" algn="l" rtl="0">
              <a:spcBef>
                <a:spcPts val="0"/>
              </a:spcBef>
              <a:spcAft>
                <a:spcPts val="0"/>
              </a:spcAft>
              <a:buNone/>
            </a:pPr>
            <a:endParaRPr sz="1400">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400"/>
              <a:buFont typeface="Noto Sans Symbols"/>
              <a:buChar char="✔"/>
            </a:pPr>
            <a:r>
              <a:rPr lang="es-ES" sz="1400">
                <a:solidFill>
                  <a:schemeClr val="dk1"/>
                </a:solidFill>
                <a:latin typeface="Open Sans"/>
                <a:ea typeface="Open Sans"/>
                <a:cs typeface="Open Sans"/>
                <a:sym typeface="Open Sans"/>
              </a:rPr>
              <a:t>Manejar las reglas básicas de seguridad en laboratorio.</a:t>
            </a:r>
            <a:endParaRPr/>
          </a:p>
          <a:p>
            <a:pPr marL="285750" marR="0" lvl="0" indent="-196850" algn="l" rtl="0">
              <a:spcBef>
                <a:spcPts val="0"/>
              </a:spcBef>
              <a:spcAft>
                <a:spcPts val="0"/>
              </a:spcAft>
              <a:buClr>
                <a:schemeClr val="dk1"/>
              </a:buClr>
              <a:buSzPts val="1400"/>
              <a:buFont typeface="Noto Sans Symbols"/>
              <a:buNone/>
            </a:pPr>
            <a:endParaRPr sz="1400">
              <a:solidFill>
                <a:schemeClr val="dk1"/>
              </a:solidFill>
              <a:latin typeface="Open Sans"/>
              <a:ea typeface="Open Sans"/>
              <a:cs typeface="Open Sans"/>
              <a:sym typeface="Open Sans"/>
            </a:endParaRPr>
          </a:p>
          <a:p>
            <a:pPr marL="285750" marR="0" lvl="0" indent="-285750" algn="l" rtl="0">
              <a:spcBef>
                <a:spcPts val="0"/>
              </a:spcBef>
              <a:spcAft>
                <a:spcPts val="0"/>
              </a:spcAft>
              <a:buClr>
                <a:schemeClr val="dk1"/>
              </a:buClr>
              <a:buSzPts val="1400"/>
              <a:buFont typeface="Noto Sans Symbols"/>
              <a:buChar char="✔"/>
            </a:pPr>
            <a:r>
              <a:rPr lang="es-ES" sz="1400">
                <a:solidFill>
                  <a:schemeClr val="dk1"/>
                </a:solidFill>
                <a:latin typeface="Open Sans"/>
                <a:ea typeface="Open Sans"/>
                <a:cs typeface="Open Sans"/>
                <a:sym typeface="Open Sans"/>
              </a:rPr>
              <a:t>Aplicar las medidas de prevención e intervención en caso de accidentes.</a:t>
            </a:r>
            <a:endParaRPr/>
          </a:p>
        </p:txBody>
      </p:sp>
      <p:pic>
        <p:nvPicPr>
          <p:cNvPr id="201" name="Google Shape;201;p6"/>
          <p:cNvPicPr preferRelativeResize="0"/>
          <p:nvPr/>
        </p:nvPicPr>
        <p:blipFill rotWithShape="1">
          <a:blip r:embed="rId5">
            <a:alphaModFix/>
          </a:blip>
          <a:srcRect/>
          <a:stretch/>
        </p:blipFill>
        <p:spPr>
          <a:xfrm>
            <a:off x="8976651" y="2483694"/>
            <a:ext cx="585665" cy="585665"/>
          </a:xfrm>
          <a:prstGeom prst="rect">
            <a:avLst/>
          </a:prstGeom>
          <a:noFill/>
          <a:ln>
            <a:noFill/>
          </a:ln>
        </p:spPr>
      </p:pic>
      <p:pic>
        <p:nvPicPr>
          <p:cNvPr id="202" name="Google Shape;202;p6"/>
          <p:cNvPicPr preferRelativeResize="0"/>
          <p:nvPr/>
        </p:nvPicPr>
        <p:blipFill rotWithShape="1">
          <a:blip r:embed="rId5">
            <a:alphaModFix/>
          </a:blip>
          <a:srcRect/>
          <a:stretch/>
        </p:blipFill>
        <p:spPr>
          <a:xfrm>
            <a:off x="6877341" y="6207969"/>
            <a:ext cx="585665" cy="585665"/>
          </a:xfrm>
          <a:prstGeom prst="rect">
            <a:avLst/>
          </a:prstGeom>
          <a:noFill/>
          <a:ln>
            <a:noFill/>
          </a:ln>
        </p:spPr>
      </p:pic>
      <p:sp>
        <p:nvSpPr>
          <p:cNvPr id="203" name="Google Shape;203;p6"/>
          <p:cNvSpPr/>
          <p:nvPr/>
        </p:nvSpPr>
        <p:spPr>
          <a:xfrm>
            <a:off x="285115" y="6107430"/>
            <a:ext cx="2355215" cy="6756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6"/>
          <p:cNvSpPr/>
          <p:nvPr/>
        </p:nvSpPr>
        <p:spPr>
          <a:xfrm>
            <a:off x="1244185" y="1311049"/>
            <a:ext cx="9703630" cy="55958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chemeClr val="dk1"/>
                </a:solidFill>
                <a:latin typeface="Open Sans"/>
                <a:ea typeface="Open Sans"/>
                <a:cs typeface="Open Sans"/>
                <a:sym typeface="Open Sans"/>
              </a:rPr>
              <a:t>PROTECCIÓN PERSONAL, MANEJO DE SUSTANCIAS QUÍMICAS COMBUSTIBLES Y COMBURENTES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60"/>
          <p:cNvSpPr/>
          <p:nvPr/>
        </p:nvSpPr>
        <p:spPr>
          <a:xfrm>
            <a:off x="1098110" y="1493101"/>
            <a:ext cx="3377935" cy="35104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066" name="Google Shape;1066;p60"/>
          <p:cNvSpPr/>
          <p:nvPr/>
        </p:nvSpPr>
        <p:spPr>
          <a:xfrm>
            <a:off x="457200" y="860800"/>
            <a:ext cx="60552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Características de los combustibles y comburentes</a:t>
            </a:r>
            <a:endParaRPr sz="1600" b="1">
              <a:solidFill>
                <a:srgbClr val="2C538E"/>
              </a:solidFill>
              <a:latin typeface="Open Sans"/>
              <a:ea typeface="Open Sans"/>
              <a:cs typeface="Open Sans"/>
              <a:sym typeface="Open Sans"/>
            </a:endParaRPr>
          </a:p>
        </p:txBody>
      </p:sp>
      <p:sp>
        <p:nvSpPr>
          <p:cNvPr id="1067" name="Google Shape;1067;p60"/>
          <p:cNvSpPr/>
          <p:nvPr/>
        </p:nvSpPr>
        <p:spPr>
          <a:xfrm>
            <a:off x="11435683" y="10621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3.1</a:t>
            </a:r>
            <a:endParaRPr/>
          </a:p>
        </p:txBody>
      </p:sp>
      <p:sp>
        <p:nvSpPr>
          <p:cNvPr id="1068" name="Google Shape;1068;p60"/>
          <p:cNvSpPr txBox="1"/>
          <p:nvPr/>
        </p:nvSpPr>
        <p:spPr>
          <a:xfrm>
            <a:off x="1264451" y="1526900"/>
            <a:ext cx="37401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1A3255"/>
                </a:solidFill>
                <a:latin typeface="Open Sans"/>
                <a:ea typeface="Open Sans"/>
                <a:cs typeface="Open Sans"/>
                <a:sym typeface="Open Sans"/>
              </a:rPr>
              <a:t>Caracterización de los combustibles:</a:t>
            </a:r>
            <a:endParaRPr sz="1400">
              <a:solidFill>
                <a:schemeClr val="dk1"/>
              </a:solidFill>
              <a:latin typeface="Calibri"/>
              <a:ea typeface="Calibri"/>
              <a:cs typeface="Calibri"/>
              <a:sym typeface="Calibri"/>
            </a:endParaRPr>
          </a:p>
        </p:txBody>
      </p:sp>
      <p:sp>
        <p:nvSpPr>
          <p:cNvPr id="1069" name="Google Shape;1069;p60"/>
          <p:cNvSpPr txBox="1"/>
          <p:nvPr/>
        </p:nvSpPr>
        <p:spPr>
          <a:xfrm>
            <a:off x="665171" y="1910700"/>
            <a:ext cx="10770512"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Para la adecuada protección contra los incendios, es necesario reconocer los diferentes elementos del fuego, para poder lograr así la correcta seguridad contra las conflagraciones. Para que el fuego se produzca deben cohabitar tres elementos esenciales: el combustible, un comburente y una energía para activar el fuego. Sin la existencia de uno de estos tres componentes no hay fuego. Por lo tanto, su conocimiento es la clave para evitar los incendios y para combatirlos cuando se producen. </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Las cualidades más características de los combustibles son las siguientes. Pasa el mouse por cada tarjeta para profundizar:</a:t>
            </a:r>
            <a:endParaRPr sz="1200">
              <a:solidFill>
                <a:srgbClr val="3A3838"/>
              </a:solidFill>
              <a:latin typeface="Open Sans"/>
              <a:ea typeface="Open Sans"/>
              <a:cs typeface="Open Sans"/>
              <a:sym typeface="Open Sans"/>
            </a:endParaRPr>
          </a:p>
        </p:txBody>
      </p:sp>
      <p:sp>
        <p:nvSpPr>
          <p:cNvPr id="1070" name="Google Shape;1070;p60"/>
          <p:cNvSpPr/>
          <p:nvPr/>
        </p:nvSpPr>
        <p:spPr>
          <a:xfrm rot="-5400000">
            <a:off x="-385125" y="1320123"/>
            <a:ext cx="14430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incendio.png</a:t>
            </a:r>
            <a:endParaRPr sz="1400">
              <a:solidFill>
                <a:schemeClr val="dk1"/>
              </a:solidFill>
              <a:latin typeface="Open Sans"/>
              <a:ea typeface="Open Sans"/>
              <a:cs typeface="Open Sans"/>
              <a:sym typeface="Open Sans"/>
            </a:endParaRPr>
          </a:p>
        </p:txBody>
      </p:sp>
      <p:pic>
        <p:nvPicPr>
          <p:cNvPr id="1071" name="Google Shape;1071;p60" descr="Patrón de fondo&#10;&#10;Descripción generada automáticamente"/>
          <p:cNvPicPr preferRelativeResize="0"/>
          <p:nvPr/>
        </p:nvPicPr>
        <p:blipFill rotWithShape="1">
          <a:blip r:embed="rId3">
            <a:alphaModFix/>
          </a:blip>
          <a:srcRect b="10057"/>
          <a:stretch/>
        </p:blipFill>
        <p:spPr>
          <a:xfrm>
            <a:off x="579810" y="1343177"/>
            <a:ext cx="808697" cy="489429"/>
          </a:xfrm>
          <a:prstGeom prst="rect">
            <a:avLst/>
          </a:prstGeom>
          <a:noFill/>
          <a:ln>
            <a:noFill/>
          </a:ln>
        </p:spPr>
      </p:pic>
      <p:pic>
        <p:nvPicPr>
          <p:cNvPr id="1072" name="Google Shape;1072;p60" descr="Icono&#10;&#10;Descripción generada automáticamente"/>
          <p:cNvPicPr preferRelativeResize="0"/>
          <p:nvPr/>
        </p:nvPicPr>
        <p:blipFill rotWithShape="1">
          <a:blip r:embed="rId4">
            <a:alphaModFix/>
          </a:blip>
          <a:srcRect/>
          <a:stretch/>
        </p:blipFill>
        <p:spPr>
          <a:xfrm>
            <a:off x="435982" y="3217186"/>
            <a:ext cx="2625324" cy="2625324"/>
          </a:xfrm>
          <a:prstGeom prst="rect">
            <a:avLst/>
          </a:prstGeom>
          <a:noFill/>
          <a:ln>
            <a:noFill/>
          </a:ln>
        </p:spPr>
      </p:pic>
      <p:pic>
        <p:nvPicPr>
          <p:cNvPr id="1073" name="Google Shape;1073;p60" descr="Icono&#10;&#10;Descripción generada automáticamente"/>
          <p:cNvPicPr preferRelativeResize="0"/>
          <p:nvPr/>
        </p:nvPicPr>
        <p:blipFill rotWithShape="1">
          <a:blip r:embed="rId5">
            <a:alphaModFix/>
          </a:blip>
          <a:srcRect/>
          <a:stretch/>
        </p:blipFill>
        <p:spPr>
          <a:xfrm>
            <a:off x="2564028" y="3215798"/>
            <a:ext cx="2625324" cy="2625324"/>
          </a:xfrm>
          <a:prstGeom prst="rect">
            <a:avLst/>
          </a:prstGeom>
          <a:noFill/>
          <a:ln>
            <a:noFill/>
          </a:ln>
        </p:spPr>
      </p:pic>
      <p:pic>
        <p:nvPicPr>
          <p:cNvPr id="1074" name="Google Shape;1074;p60" descr="Icono&#10;&#10;Descripción generada automáticamente"/>
          <p:cNvPicPr preferRelativeResize="0"/>
          <p:nvPr/>
        </p:nvPicPr>
        <p:blipFill rotWithShape="1">
          <a:blip r:embed="rId6">
            <a:alphaModFix/>
          </a:blip>
          <a:srcRect/>
          <a:stretch/>
        </p:blipFill>
        <p:spPr>
          <a:xfrm>
            <a:off x="4737765" y="3197244"/>
            <a:ext cx="2625324" cy="2625324"/>
          </a:xfrm>
          <a:prstGeom prst="rect">
            <a:avLst/>
          </a:prstGeom>
          <a:noFill/>
          <a:ln>
            <a:noFill/>
          </a:ln>
        </p:spPr>
      </p:pic>
      <p:pic>
        <p:nvPicPr>
          <p:cNvPr id="1075" name="Google Shape;1075;p60" descr="Icono&#10;&#10;Descripción generada automáticamente con confianza media"/>
          <p:cNvPicPr preferRelativeResize="0"/>
          <p:nvPr/>
        </p:nvPicPr>
        <p:blipFill rotWithShape="1">
          <a:blip r:embed="rId7">
            <a:alphaModFix/>
          </a:blip>
          <a:srcRect/>
          <a:stretch/>
        </p:blipFill>
        <p:spPr>
          <a:xfrm>
            <a:off x="6928587" y="3214329"/>
            <a:ext cx="2608239" cy="2608239"/>
          </a:xfrm>
          <a:prstGeom prst="rect">
            <a:avLst/>
          </a:prstGeom>
          <a:noFill/>
          <a:ln>
            <a:noFill/>
          </a:ln>
        </p:spPr>
      </p:pic>
      <p:pic>
        <p:nvPicPr>
          <p:cNvPr id="1076" name="Google Shape;1076;p60" descr="Icono&#10;&#10;Descripción generada automáticamente"/>
          <p:cNvPicPr preferRelativeResize="0"/>
          <p:nvPr/>
        </p:nvPicPr>
        <p:blipFill rotWithShape="1">
          <a:blip r:embed="rId8">
            <a:alphaModFix/>
          </a:blip>
          <a:srcRect/>
          <a:stretch/>
        </p:blipFill>
        <p:spPr>
          <a:xfrm>
            <a:off x="9156827" y="3233037"/>
            <a:ext cx="2570821" cy="257082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1"/>
          <p:cNvSpPr/>
          <p:nvPr/>
        </p:nvSpPr>
        <p:spPr>
          <a:xfrm>
            <a:off x="2817091" y="3177584"/>
            <a:ext cx="2090700" cy="2971800"/>
          </a:xfrm>
          <a:prstGeom prst="roundRect">
            <a:avLst>
              <a:gd name="adj" fmla="val 16667"/>
            </a:avLst>
          </a:prstGeom>
          <a:no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3" name="Google Shape;1083;p61"/>
          <p:cNvSpPr/>
          <p:nvPr/>
        </p:nvSpPr>
        <p:spPr>
          <a:xfrm>
            <a:off x="598155" y="3155735"/>
            <a:ext cx="2090700" cy="2971800"/>
          </a:xfrm>
          <a:prstGeom prst="roundRect">
            <a:avLst>
              <a:gd name="adj" fmla="val 16667"/>
            </a:avLst>
          </a:prstGeom>
          <a:no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4" name="Google Shape;1084;p61"/>
          <p:cNvSpPr/>
          <p:nvPr/>
        </p:nvSpPr>
        <p:spPr>
          <a:xfrm>
            <a:off x="1098110" y="1493101"/>
            <a:ext cx="3377935" cy="35104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085" name="Google Shape;1085;p61"/>
          <p:cNvSpPr/>
          <p:nvPr/>
        </p:nvSpPr>
        <p:spPr>
          <a:xfrm>
            <a:off x="457200" y="860800"/>
            <a:ext cx="56916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Características de los combustibles y comburentes</a:t>
            </a:r>
            <a:endParaRPr sz="1600" b="1">
              <a:solidFill>
                <a:srgbClr val="2C538E"/>
              </a:solidFill>
              <a:latin typeface="Open Sans"/>
              <a:ea typeface="Open Sans"/>
              <a:cs typeface="Open Sans"/>
              <a:sym typeface="Open Sans"/>
            </a:endParaRPr>
          </a:p>
        </p:txBody>
      </p:sp>
      <p:sp>
        <p:nvSpPr>
          <p:cNvPr id="1086" name="Google Shape;1086;p61"/>
          <p:cNvSpPr/>
          <p:nvPr/>
        </p:nvSpPr>
        <p:spPr>
          <a:xfrm>
            <a:off x="11435683" y="10621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3.1</a:t>
            </a:r>
            <a:endParaRPr/>
          </a:p>
        </p:txBody>
      </p:sp>
      <p:sp>
        <p:nvSpPr>
          <p:cNvPr id="1087" name="Google Shape;1087;p61"/>
          <p:cNvSpPr txBox="1"/>
          <p:nvPr/>
        </p:nvSpPr>
        <p:spPr>
          <a:xfrm>
            <a:off x="1264451" y="1526900"/>
            <a:ext cx="35946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1A3255"/>
                </a:solidFill>
                <a:latin typeface="Open Sans"/>
                <a:ea typeface="Open Sans"/>
                <a:cs typeface="Open Sans"/>
                <a:sym typeface="Open Sans"/>
              </a:rPr>
              <a:t>Caracterización de los combustibles:</a:t>
            </a:r>
            <a:endParaRPr sz="1400">
              <a:solidFill>
                <a:schemeClr val="dk1"/>
              </a:solidFill>
              <a:latin typeface="Calibri"/>
              <a:ea typeface="Calibri"/>
              <a:cs typeface="Calibri"/>
              <a:sym typeface="Calibri"/>
            </a:endParaRPr>
          </a:p>
        </p:txBody>
      </p:sp>
      <p:sp>
        <p:nvSpPr>
          <p:cNvPr id="1088" name="Google Shape;1088;p61"/>
          <p:cNvSpPr txBox="1"/>
          <p:nvPr/>
        </p:nvSpPr>
        <p:spPr>
          <a:xfrm>
            <a:off x="665171" y="1910700"/>
            <a:ext cx="10770512"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Para la adecuada protección contra los incendios, es necesario reconocer los diferentes elementos del fuego, para poder lograr así la correcta seguridad contra las conflagraciones. Para que el fuego se produzca deben cohabitar tres elementos esenciales: el combustible, un comburente y una energía para activar el fuego. Sin la existencia de uno de estos tres componentes no hay fuego. Por lo tanto, su conocimiento es la clave para evitar los incendios y para combatirlos cuando se producen. </a:t>
            </a:r>
            <a:endParaRPr/>
          </a:p>
          <a:p>
            <a:pPr marL="0" marR="0" lvl="0" indent="0" algn="just" rtl="0">
              <a:spcBef>
                <a:spcPts val="0"/>
              </a:spcBef>
              <a:spcAft>
                <a:spcPts val="0"/>
              </a:spcAft>
              <a:buNone/>
            </a:pPr>
            <a:endParaRPr sz="12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Las cualidades más características de los combustibles son las siguientes:</a:t>
            </a:r>
            <a:endParaRPr sz="1200">
              <a:solidFill>
                <a:srgbClr val="3A3838"/>
              </a:solidFill>
              <a:latin typeface="Open Sans"/>
              <a:ea typeface="Open Sans"/>
              <a:cs typeface="Open Sans"/>
              <a:sym typeface="Open Sans"/>
            </a:endParaRPr>
          </a:p>
        </p:txBody>
      </p:sp>
      <p:sp>
        <p:nvSpPr>
          <p:cNvPr id="1089" name="Google Shape;1089;p61"/>
          <p:cNvSpPr/>
          <p:nvPr/>
        </p:nvSpPr>
        <p:spPr>
          <a:xfrm rot="-5400000">
            <a:off x="-343725" y="1361524"/>
            <a:ext cx="13602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incendio.png</a:t>
            </a:r>
            <a:endParaRPr sz="1400">
              <a:solidFill>
                <a:schemeClr val="dk1"/>
              </a:solidFill>
              <a:latin typeface="Open Sans"/>
              <a:ea typeface="Open Sans"/>
              <a:cs typeface="Open Sans"/>
              <a:sym typeface="Open Sans"/>
            </a:endParaRPr>
          </a:p>
        </p:txBody>
      </p:sp>
      <p:pic>
        <p:nvPicPr>
          <p:cNvPr id="1090" name="Google Shape;1090;p61" descr="Patrón de fondo&#10;&#10;Descripción generada automáticamente"/>
          <p:cNvPicPr preferRelativeResize="0"/>
          <p:nvPr/>
        </p:nvPicPr>
        <p:blipFill rotWithShape="1">
          <a:blip r:embed="rId3">
            <a:alphaModFix/>
          </a:blip>
          <a:srcRect b="10057"/>
          <a:stretch/>
        </p:blipFill>
        <p:spPr>
          <a:xfrm>
            <a:off x="579810" y="1343177"/>
            <a:ext cx="808697" cy="489429"/>
          </a:xfrm>
          <a:prstGeom prst="rect">
            <a:avLst/>
          </a:prstGeom>
          <a:noFill/>
          <a:ln>
            <a:noFill/>
          </a:ln>
        </p:spPr>
      </p:pic>
      <p:sp>
        <p:nvSpPr>
          <p:cNvPr id="1091" name="Google Shape;1091;p61"/>
          <p:cNvSpPr/>
          <p:nvPr/>
        </p:nvSpPr>
        <p:spPr>
          <a:xfrm>
            <a:off x="649835" y="3523714"/>
            <a:ext cx="1993156" cy="212365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Permiten establecer los parámetros característicos estequiométricos de la reacción de combustión, y así conocer si en este existen algunas sustancias que puedan tener importancia posterior en cuanto a la contaminación o nocividad de los productos de reacción.</a:t>
            </a:r>
            <a:endParaRPr sz="1200">
              <a:solidFill>
                <a:schemeClr val="dk1"/>
              </a:solidFill>
              <a:latin typeface="Open Sans"/>
              <a:ea typeface="Open Sans"/>
              <a:cs typeface="Open Sans"/>
              <a:sym typeface="Open Sans"/>
            </a:endParaRPr>
          </a:p>
        </p:txBody>
      </p:sp>
      <p:sp>
        <p:nvSpPr>
          <p:cNvPr id="1092" name="Google Shape;1092;p61"/>
          <p:cNvSpPr/>
          <p:nvPr/>
        </p:nvSpPr>
        <p:spPr>
          <a:xfrm>
            <a:off x="5100001" y="3429000"/>
            <a:ext cx="1895063" cy="212365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La viscosidad posee gran importancia en los combustibles líquidos a efectos de su almacenaje y transporte. Sus valores son experimentales y los valores típicos se encuentran tabulados para los diferentes combustibles industriales líquidos.</a:t>
            </a:r>
            <a:endParaRPr sz="1200">
              <a:solidFill>
                <a:schemeClr val="dk1"/>
              </a:solidFill>
              <a:latin typeface="Open Sans"/>
              <a:ea typeface="Open Sans"/>
              <a:cs typeface="Open Sans"/>
              <a:sym typeface="Open Sans"/>
            </a:endParaRPr>
          </a:p>
        </p:txBody>
      </p:sp>
      <p:sp>
        <p:nvSpPr>
          <p:cNvPr id="1093" name="Google Shape;1093;p61"/>
          <p:cNvSpPr/>
          <p:nvPr/>
        </p:nvSpPr>
        <p:spPr>
          <a:xfrm>
            <a:off x="2865877" y="3394700"/>
            <a:ext cx="1993156" cy="26776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El poder calorífico (PC) de un combustible es la cantidad de energía desprendida en una reacción de combustión, referida a la unidad empleada de combustible (Kg, Kmol, m3). Conforme a como se expresa el estado del agua en los productos de reacción se puede dividir en: Poder calorífico Superior (PCS) y Poder calorífico Inferior (PCI).</a:t>
            </a:r>
            <a:endParaRPr/>
          </a:p>
        </p:txBody>
      </p:sp>
      <p:sp>
        <p:nvSpPr>
          <p:cNvPr id="1094" name="Google Shape;1094;p61"/>
          <p:cNvSpPr/>
          <p:nvPr/>
        </p:nvSpPr>
        <p:spPr>
          <a:xfrm>
            <a:off x="5005062" y="3177584"/>
            <a:ext cx="2090700" cy="2971800"/>
          </a:xfrm>
          <a:prstGeom prst="roundRect">
            <a:avLst>
              <a:gd name="adj" fmla="val 16667"/>
            </a:avLst>
          </a:prstGeom>
          <a:no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5" name="Google Shape;1095;p61"/>
          <p:cNvSpPr/>
          <p:nvPr/>
        </p:nvSpPr>
        <p:spPr>
          <a:xfrm>
            <a:off x="7186607" y="3177584"/>
            <a:ext cx="2090700" cy="2971800"/>
          </a:xfrm>
          <a:prstGeom prst="roundRect">
            <a:avLst>
              <a:gd name="adj" fmla="val 16667"/>
            </a:avLst>
          </a:prstGeom>
          <a:no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6" name="Google Shape;1096;p61"/>
          <p:cNvSpPr/>
          <p:nvPr/>
        </p:nvSpPr>
        <p:spPr>
          <a:xfrm>
            <a:off x="9406182" y="3153975"/>
            <a:ext cx="2090700" cy="2971800"/>
          </a:xfrm>
          <a:prstGeom prst="roundRect">
            <a:avLst>
              <a:gd name="adj" fmla="val 16667"/>
            </a:avLst>
          </a:prstGeom>
          <a:noFill/>
          <a:ln w="28575"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7" name="Google Shape;1097;p61"/>
          <p:cNvSpPr/>
          <p:nvPr/>
        </p:nvSpPr>
        <p:spPr>
          <a:xfrm>
            <a:off x="7254538" y="3416966"/>
            <a:ext cx="1992897" cy="24929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Por lo regular se determina experimentalmente y para los combustibles gaseosos se utiliza la densidad relativa al aire. En las prácticas, es muy importante saber este parámetro para conocer si el gas combustible se acumula en el cielo raso o en el suelo, en caso de una fuga en un recinto cerrado.</a:t>
            </a:r>
            <a:endParaRPr sz="1200">
              <a:solidFill>
                <a:schemeClr val="dk1"/>
              </a:solidFill>
              <a:latin typeface="Open Sans"/>
              <a:ea typeface="Open Sans"/>
              <a:cs typeface="Open Sans"/>
              <a:sym typeface="Open Sans"/>
            </a:endParaRPr>
          </a:p>
        </p:txBody>
      </p:sp>
      <p:sp>
        <p:nvSpPr>
          <p:cNvPr id="1098" name="Google Shape;1098;p61"/>
          <p:cNvSpPr/>
          <p:nvPr/>
        </p:nvSpPr>
        <p:spPr>
          <a:xfrm>
            <a:off x="9509814" y="3523714"/>
            <a:ext cx="1883463" cy="156966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chemeClr val="dk1"/>
                </a:solidFill>
                <a:latin typeface="Open Sans"/>
                <a:ea typeface="Open Sans"/>
                <a:cs typeface="Open Sans"/>
                <a:sym typeface="Open Sans"/>
              </a:rPr>
              <a:t>Propiedad característica de los combustibles gaseosos y establece la proporción de gas y aire requeridos para que se produzca la combustión, indicando los límites superior e inferior.</a:t>
            </a:r>
            <a:endParaRPr sz="1200">
              <a:solidFill>
                <a:schemeClr val="dk1"/>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62"/>
          <p:cNvSpPr/>
          <p:nvPr/>
        </p:nvSpPr>
        <p:spPr>
          <a:xfrm>
            <a:off x="11435683" y="10621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3.1</a:t>
            </a:r>
            <a:endParaRPr/>
          </a:p>
        </p:txBody>
      </p:sp>
      <p:sp>
        <p:nvSpPr>
          <p:cNvPr id="1105" name="Google Shape;1105;p62"/>
          <p:cNvSpPr/>
          <p:nvPr/>
        </p:nvSpPr>
        <p:spPr>
          <a:xfrm>
            <a:off x="548232" y="986534"/>
            <a:ext cx="3377935" cy="27458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106" name="Google Shape;1106;p62"/>
          <p:cNvSpPr txBox="1"/>
          <p:nvPr/>
        </p:nvSpPr>
        <p:spPr>
          <a:xfrm>
            <a:off x="778023" y="986525"/>
            <a:ext cx="35487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Caracterización de los comburentes:</a:t>
            </a:r>
            <a:endParaRPr sz="1400">
              <a:solidFill>
                <a:srgbClr val="3A3838"/>
              </a:solidFill>
              <a:latin typeface="Calibri"/>
              <a:ea typeface="Calibri"/>
              <a:cs typeface="Calibri"/>
              <a:sym typeface="Calibri"/>
            </a:endParaRPr>
          </a:p>
        </p:txBody>
      </p:sp>
      <p:sp>
        <p:nvSpPr>
          <p:cNvPr id="1107" name="Google Shape;1107;p62"/>
          <p:cNvSpPr txBox="1"/>
          <p:nvPr/>
        </p:nvSpPr>
        <p:spPr>
          <a:xfrm>
            <a:off x="548223" y="1409025"/>
            <a:ext cx="5686500" cy="276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Despliega la flecha hacia abajo para visualizar las características:</a:t>
            </a:r>
            <a:endParaRPr/>
          </a:p>
        </p:txBody>
      </p:sp>
      <p:sp>
        <p:nvSpPr>
          <p:cNvPr id="1108" name="Google Shape;1108;p62"/>
          <p:cNvSpPr/>
          <p:nvPr/>
        </p:nvSpPr>
        <p:spPr>
          <a:xfrm>
            <a:off x="548232" y="1833917"/>
            <a:ext cx="11064648" cy="60594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109" name="Google Shape;1109;p62"/>
          <p:cNvSpPr txBox="1"/>
          <p:nvPr/>
        </p:nvSpPr>
        <p:spPr>
          <a:xfrm>
            <a:off x="4486071" y="2064040"/>
            <a:ext cx="2006169" cy="3231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500" b="1">
                <a:solidFill>
                  <a:srgbClr val="002060"/>
                </a:solidFill>
                <a:latin typeface="Open Sans"/>
                <a:ea typeface="Open Sans"/>
                <a:cs typeface="Open Sans"/>
                <a:sym typeface="Open Sans"/>
              </a:rPr>
              <a:t>CARACTERÍSTICAS</a:t>
            </a:r>
            <a:endParaRPr/>
          </a:p>
        </p:txBody>
      </p:sp>
      <p:sp>
        <p:nvSpPr>
          <p:cNvPr id="1110" name="Google Shape;1110;p62"/>
          <p:cNvSpPr/>
          <p:nvPr/>
        </p:nvSpPr>
        <p:spPr>
          <a:xfrm>
            <a:off x="4556026" y="2401101"/>
            <a:ext cx="1604171" cy="343021"/>
          </a:xfrm>
          <a:prstGeom prst="roundRect">
            <a:avLst>
              <a:gd name="adj" fmla="val 16667"/>
            </a:avLst>
          </a:prstGeom>
          <a:solidFill>
            <a:srgbClr val="FFC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1A3255"/>
                </a:solidFill>
                <a:latin typeface="Open Sans"/>
                <a:ea typeface="Open Sans"/>
                <a:cs typeface="Open Sans"/>
                <a:sym typeface="Open Sans"/>
              </a:rPr>
              <a:t>CLIC AQUÍ</a:t>
            </a:r>
            <a:endParaRPr/>
          </a:p>
        </p:txBody>
      </p:sp>
      <p:pic>
        <p:nvPicPr>
          <p:cNvPr id="1111" name="Google Shape;1111;p62" descr="Interfaz de usuario gráfica, Icono&#10;&#10;Descripción generada automáticamente"/>
          <p:cNvPicPr preferRelativeResize="0"/>
          <p:nvPr/>
        </p:nvPicPr>
        <p:blipFill rotWithShape="1">
          <a:blip r:embed="rId3">
            <a:alphaModFix/>
          </a:blip>
          <a:srcRect/>
          <a:stretch/>
        </p:blipFill>
        <p:spPr>
          <a:xfrm>
            <a:off x="3590421" y="1833917"/>
            <a:ext cx="1029801" cy="10298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63"/>
          <p:cNvSpPr/>
          <p:nvPr/>
        </p:nvSpPr>
        <p:spPr>
          <a:xfrm>
            <a:off x="11435683" y="10621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3.1</a:t>
            </a:r>
            <a:endParaRPr/>
          </a:p>
        </p:txBody>
      </p:sp>
      <p:sp>
        <p:nvSpPr>
          <p:cNvPr id="1118" name="Google Shape;1118;p63"/>
          <p:cNvSpPr/>
          <p:nvPr/>
        </p:nvSpPr>
        <p:spPr>
          <a:xfrm>
            <a:off x="548232" y="986534"/>
            <a:ext cx="3377935" cy="27458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119" name="Google Shape;1119;p63"/>
          <p:cNvSpPr txBox="1"/>
          <p:nvPr/>
        </p:nvSpPr>
        <p:spPr>
          <a:xfrm>
            <a:off x="778023" y="986525"/>
            <a:ext cx="34878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1A3255"/>
                </a:solidFill>
                <a:latin typeface="Open Sans"/>
                <a:ea typeface="Open Sans"/>
                <a:cs typeface="Open Sans"/>
                <a:sym typeface="Open Sans"/>
              </a:rPr>
              <a:t>Caracterización de los comburentes:</a:t>
            </a:r>
            <a:endParaRPr sz="1400">
              <a:solidFill>
                <a:schemeClr val="dk1"/>
              </a:solidFill>
              <a:latin typeface="Calibri"/>
              <a:ea typeface="Calibri"/>
              <a:cs typeface="Calibri"/>
              <a:sym typeface="Calibri"/>
            </a:endParaRPr>
          </a:p>
        </p:txBody>
      </p:sp>
      <p:sp>
        <p:nvSpPr>
          <p:cNvPr id="1120" name="Google Shape;1120;p63"/>
          <p:cNvSpPr txBox="1"/>
          <p:nvPr/>
        </p:nvSpPr>
        <p:spPr>
          <a:xfrm>
            <a:off x="548224" y="1409025"/>
            <a:ext cx="5394900" cy="276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002060"/>
                </a:solidFill>
                <a:latin typeface="Open Sans"/>
                <a:ea typeface="Open Sans"/>
                <a:cs typeface="Open Sans"/>
                <a:sym typeface="Open Sans"/>
              </a:rPr>
              <a:t>Despliega la flecha hacia abajo para visualizar las características:</a:t>
            </a:r>
            <a:endParaRPr/>
          </a:p>
        </p:txBody>
      </p:sp>
      <p:sp>
        <p:nvSpPr>
          <p:cNvPr id="1121" name="Google Shape;1121;p63"/>
          <p:cNvSpPr/>
          <p:nvPr/>
        </p:nvSpPr>
        <p:spPr>
          <a:xfrm>
            <a:off x="548232" y="1833917"/>
            <a:ext cx="11064648" cy="60594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pic>
        <p:nvPicPr>
          <p:cNvPr id="1122" name="Google Shape;1122;p63" descr="Interfaz de usuario gráfica, Icono&#10;&#10;Descripción generada automáticamente"/>
          <p:cNvPicPr preferRelativeResize="0"/>
          <p:nvPr/>
        </p:nvPicPr>
        <p:blipFill rotWithShape="1">
          <a:blip r:embed="rId3">
            <a:alphaModFix/>
          </a:blip>
          <a:srcRect/>
          <a:stretch/>
        </p:blipFill>
        <p:spPr>
          <a:xfrm>
            <a:off x="3590421" y="1833917"/>
            <a:ext cx="1029801" cy="1029801"/>
          </a:xfrm>
          <a:prstGeom prst="rect">
            <a:avLst/>
          </a:prstGeom>
          <a:noFill/>
          <a:ln>
            <a:noFill/>
          </a:ln>
        </p:spPr>
      </p:pic>
      <p:sp>
        <p:nvSpPr>
          <p:cNvPr id="1123" name="Google Shape;1123;p63"/>
          <p:cNvSpPr txBox="1"/>
          <p:nvPr/>
        </p:nvSpPr>
        <p:spPr>
          <a:xfrm>
            <a:off x="4486071" y="2064040"/>
            <a:ext cx="2006169" cy="3231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500" b="1">
                <a:solidFill>
                  <a:srgbClr val="002060"/>
                </a:solidFill>
                <a:latin typeface="Open Sans"/>
                <a:ea typeface="Open Sans"/>
                <a:cs typeface="Open Sans"/>
                <a:sym typeface="Open Sans"/>
              </a:rPr>
              <a:t>CARACTERÍSTICAS</a:t>
            </a:r>
            <a:endParaRPr/>
          </a:p>
        </p:txBody>
      </p:sp>
      <p:sp>
        <p:nvSpPr>
          <p:cNvPr id="1124" name="Google Shape;1124;p63"/>
          <p:cNvSpPr/>
          <p:nvPr/>
        </p:nvSpPr>
        <p:spPr>
          <a:xfrm>
            <a:off x="4556026" y="2401101"/>
            <a:ext cx="1604171" cy="343021"/>
          </a:xfrm>
          <a:prstGeom prst="roundRect">
            <a:avLst>
              <a:gd name="adj" fmla="val 16667"/>
            </a:avLst>
          </a:prstGeom>
          <a:solidFill>
            <a:srgbClr val="FFC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1A3255"/>
                </a:solidFill>
                <a:latin typeface="Open Sans"/>
                <a:ea typeface="Open Sans"/>
                <a:cs typeface="Open Sans"/>
                <a:sym typeface="Open Sans"/>
              </a:rPr>
              <a:t>CLIC AQUÍ</a:t>
            </a:r>
            <a:endParaRPr/>
          </a:p>
        </p:txBody>
      </p:sp>
      <p:sp>
        <p:nvSpPr>
          <p:cNvPr id="1125" name="Google Shape;1125;p63"/>
          <p:cNvSpPr/>
          <p:nvPr/>
        </p:nvSpPr>
        <p:spPr>
          <a:xfrm>
            <a:off x="548232" y="2855298"/>
            <a:ext cx="11064648" cy="588928"/>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propiedad principal de un comburente, es que es una sustancia oxidante, lo cual significa que retira electrones de los átomos en la materia que se está quemando. A este mecanismo se le llama reacción reducción-oxidación o redox.</a:t>
            </a:r>
            <a:endParaRPr sz="1400">
              <a:solidFill>
                <a:srgbClr val="1A3255"/>
              </a:solidFill>
              <a:latin typeface="Open Sans"/>
              <a:ea typeface="Open Sans"/>
              <a:cs typeface="Open Sans"/>
              <a:sym typeface="Open Sans"/>
            </a:endParaRPr>
          </a:p>
        </p:txBody>
      </p:sp>
      <p:pic>
        <p:nvPicPr>
          <p:cNvPr id="1126" name="Google Shape;1126;p63" descr="Icono&#10;&#10;Descripción generada automáticamente"/>
          <p:cNvPicPr preferRelativeResize="0"/>
          <p:nvPr/>
        </p:nvPicPr>
        <p:blipFill rotWithShape="1">
          <a:blip r:embed="rId4">
            <a:alphaModFix/>
          </a:blip>
          <a:srcRect/>
          <a:stretch/>
        </p:blipFill>
        <p:spPr>
          <a:xfrm>
            <a:off x="5943027" y="2408167"/>
            <a:ext cx="434340" cy="539422"/>
          </a:xfrm>
          <a:prstGeom prst="rect">
            <a:avLst/>
          </a:prstGeom>
          <a:noFill/>
          <a:ln>
            <a:noFill/>
          </a:ln>
        </p:spPr>
      </p:pic>
      <p:sp>
        <p:nvSpPr>
          <p:cNvPr id="1127" name="Google Shape;1127;p63"/>
          <p:cNvSpPr/>
          <p:nvPr/>
        </p:nvSpPr>
        <p:spPr>
          <a:xfrm>
            <a:off x="563676" y="3489459"/>
            <a:ext cx="11064648" cy="711511"/>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oxígeno es el oxidante por excelencia, al ser capaz de atraer consigo un par de electrones de valencia de otro átomo para configurar un enlace covalente. Ejemplos de este enlace covalente yacen en el CO2 - dióxido de carbono, en el CO - monóxido de carbono y en el vapor de agua H2O que se desprenden en la Combustión.</a:t>
            </a:r>
            <a:endParaRPr sz="1400">
              <a:solidFill>
                <a:srgbClr val="3A3838"/>
              </a:solidFill>
              <a:latin typeface="Open Sans"/>
              <a:ea typeface="Open Sans"/>
              <a:cs typeface="Open Sans"/>
              <a:sym typeface="Open Sans"/>
            </a:endParaRPr>
          </a:p>
        </p:txBody>
      </p:sp>
      <p:sp>
        <p:nvSpPr>
          <p:cNvPr id="1128" name="Google Shape;1128;p63"/>
          <p:cNvSpPr/>
          <p:nvPr/>
        </p:nvSpPr>
        <p:spPr>
          <a:xfrm>
            <a:off x="563676" y="4276206"/>
            <a:ext cx="11064648" cy="525904"/>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Así como el oxígeno en su forma de elemento es efectivo para mantener una combustión, también los compuestos que lo contienen en su estructura son igual de útiles.</a:t>
            </a:r>
            <a:endParaRPr sz="1400">
              <a:solidFill>
                <a:srgbClr val="3A3838"/>
              </a:solidFill>
              <a:latin typeface="Open Sans"/>
              <a:ea typeface="Open Sans"/>
              <a:cs typeface="Open Sans"/>
              <a:sym typeface="Open Sans"/>
            </a:endParaRPr>
          </a:p>
        </p:txBody>
      </p:sp>
      <p:sp>
        <p:nvSpPr>
          <p:cNvPr id="1129" name="Google Shape;1129;p63"/>
          <p:cNvSpPr/>
          <p:nvPr/>
        </p:nvSpPr>
        <p:spPr>
          <a:xfrm>
            <a:off x="563676" y="4849467"/>
            <a:ext cx="11064648" cy="711511"/>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Desde el permanganato de potasio kmno4, que resulta tener una peligrosidad que amerita regulaciones gubernamentales en cuanto almacenamiento y manejo, hasta la sacarosa, también llamada azúcar de mesa, tienen la cualidad de aportar oxígeno a la combustión para hacerla durar. Hay una gran variedad de sustancias que cumplen con esta propiedad.</a:t>
            </a:r>
            <a:endParaRPr sz="1400">
              <a:solidFill>
                <a:srgbClr val="3A3838"/>
              </a:solidFill>
              <a:latin typeface="Open Sans"/>
              <a:ea typeface="Open Sans"/>
              <a:cs typeface="Open Sans"/>
              <a:sym typeface="Open Sans"/>
            </a:endParaRPr>
          </a:p>
        </p:txBody>
      </p:sp>
      <p:sp>
        <p:nvSpPr>
          <p:cNvPr id="1130" name="Google Shape;1130;p63"/>
          <p:cNvSpPr/>
          <p:nvPr/>
        </p:nvSpPr>
        <p:spPr>
          <a:xfrm>
            <a:off x="548232" y="5630409"/>
            <a:ext cx="11064648" cy="588928"/>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Grandes grupos de compuestos como las oxisales contienen oxígeno, y llevan la propiedad comburente de antemano. Se incluyen moléculas como los nitratos, los permanganatos, los dicromatos, los cloratos, los cloritos, percloratos, etc.</a:t>
            </a:r>
            <a:endParaRPr sz="1400">
              <a:solidFill>
                <a:srgbClr val="1A3255"/>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6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3.1</a:t>
            </a:r>
            <a:endParaRPr/>
          </a:p>
        </p:txBody>
      </p:sp>
      <p:sp>
        <p:nvSpPr>
          <p:cNvPr id="1137" name="Google Shape;1137;p64"/>
          <p:cNvSpPr txBox="1"/>
          <p:nvPr/>
        </p:nvSpPr>
        <p:spPr>
          <a:xfrm>
            <a:off x="536804" y="1182164"/>
            <a:ext cx="2080723"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2F5496"/>
                </a:solidFill>
                <a:latin typeface="Open Sans"/>
                <a:ea typeface="Open Sans"/>
                <a:cs typeface="Open Sans"/>
                <a:sym typeface="Open Sans"/>
              </a:rPr>
              <a:t>Triángulo del fuego:</a:t>
            </a:r>
            <a:endParaRPr sz="1400" b="1">
              <a:solidFill>
                <a:srgbClr val="2F5496"/>
              </a:solidFill>
              <a:latin typeface="Calibri"/>
              <a:ea typeface="Calibri"/>
              <a:cs typeface="Calibri"/>
              <a:sym typeface="Calibri"/>
            </a:endParaRPr>
          </a:p>
        </p:txBody>
      </p:sp>
      <p:sp>
        <p:nvSpPr>
          <p:cNvPr id="1138" name="Google Shape;1138;p64"/>
          <p:cNvSpPr/>
          <p:nvPr/>
        </p:nvSpPr>
        <p:spPr>
          <a:xfrm>
            <a:off x="536804" y="1602921"/>
            <a:ext cx="11064648" cy="62592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a:solidFill>
                  <a:schemeClr val="dk1"/>
                </a:solidFill>
                <a:latin typeface="Calibri"/>
                <a:ea typeface="Calibri"/>
                <a:cs typeface="Calibri"/>
                <a:sym typeface="Calibri"/>
              </a:rPr>
              <a:t>El triángulo del fuego simboliza los elementos que se requieren para que se produzca la combustión. Los cuales son combustible, comburente (el agente oxidante como el oxígeno) y la energía de activación (el calor). Selecciona  cada botón para ir formando el triángulo de fuego:</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139" name="Google Shape;1139;p64"/>
          <p:cNvSpPr/>
          <p:nvPr/>
        </p:nvSpPr>
        <p:spPr>
          <a:xfrm>
            <a:off x="1302613" y="2390467"/>
            <a:ext cx="1577747" cy="396712"/>
          </a:xfrm>
          <a:prstGeom prst="roundRect">
            <a:avLst>
              <a:gd name="adj" fmla="val 16667"/>
            </a:avLst>
          </a:prstGeom>
          <a:solidFill>
            <a:srgbClr val="F49F0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CALOR</a:t>
            </a:r>
            <a:endParaRPr/>
          </a:p>
        </p:txBody>
      </p:sp>
      <p:sp>
        <p:nvSpPr>
          <p:cNvPr id="1140" name="Google Shape;1140;p64"/>
          <p:cNvSpPr/>
          <p:nvPr/>
        </p:nvSpPr>
        <p:spPr>
          <a:xfrm>
            <a:off x="3603853" y="2390467"/>
            <a:ext cx="1577747" cy="396712"/>
          </a:xfrm>
          <a:prstGeom prst="roundRect">
            <a:avLst>
              <a:gd name="adj" fmla="val 16667"/>
            </a:avLst>
          </a:prstGeom>
          <a:solidFill>
            <a:srgbClr val="FFCC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OXÍGENO</a:t>
            </a:r>
            <a:endParaRPr/>
          </a:p>
        </p:txBody>
      </p:sp>
      <p:sp>
        <p:nvSpPr>
          <p:cNvPr id="1141" name="Google Shape;1141;p64"/>
          <p:cNvSpPr/>
          <p:nvPr/>
        </p:nvSpPr>
        <p:spPr>
          <a:xfrm>
            <a:off x="6034634" y="2390467"/>
            <a:ext cx="1852066" cy="396712"/>
          </a:xfrm>
          <a:prstGeom prst="roundRect">
            <a:avLst>
              <a:gd name="adj" fmla="val 16667"/>
            </a:avLst>
          </a:prstGeom>
          <a:solidFill>
            <a:srgbClr val="FFCC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COMBUSTIBLE</a:t>
            </a:r>
            <a:endParaRPr/>
          </a:p>
        </p:txBody>
      </p:sp>
      <p:sp>
        <p:nvSpPr>
          <p:cNvPr id="1142" name="Google Shape;1142;p64"/>
          <p:cNvSpPr/>
          <p:nvPr/>
        </p:nvSpPr>
        <p:spPr>
          <a:xfrm>
            <a:off x="8504643" y="2390467"/>
            <a:ext cx="1852066" cy="396712"/>
          </a:xfrm>
          <a:prstGeom prst="roundRect">
            <a:avLst>
              <a:gd name="adj" fmla="val 16667"/>
            </a:avLst>
          </a:prstGeom>
          <a:solidFill>
            <a:srgbClr val="FFCC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FUEGO</a:t>
            </a:r>
            <a:endParaRPr/>
          </a:p>
        </p:txBody>
      </p:sp>
      <p:pic>
        <p:nvPicPr>
          <p:cNvPr id="1143" name="Google Shape;1143;p64" descr="Imagen que contiene Forma&#10;&#10;Descripción generada automáticamente"/>
          <p:cNvPicPr preferRelativeResize="0"/>
          <p:nvPr/>
        </p:nvPicPr>
        <p:blipFill rotWithShape="1">
          <a:blip r:embed="rId3">
            <a:alphaModFix/>
          </a:blip>
          <a:srcRect/>
          <a:stretch/>
        </p:blipFill>
        <p:spPr>
          <a:xfrm>
            <a:off x="2678862" y="2480131"/>
            <a:ext cx="614095" cy="614095"/>
          </a:xfrm>
          <a:prstGeom prst="rect">
            <a:avLst/>
          </a:prstGeom>
          <a:noFill/>
          <a:ln>
            <a:noFill/>
          </a:ln>
        </p:spPr>
      </p:pic>
      <p:pic>
        <p:nvPicPr>
          <p:cNvPr id="1144" name="Google Shape;1144;p64" descr="Imagen que contiene Forma&#10;&#10;Descripción generada automáticamente"/>
          <p:cNvPicPr preferRelativeResize="0"/>
          <p:nvPr/>
        </p:nvPicPr>
        <p:blipFill rotWithShape="1">
          <a:blip r:embed="rId4">
            <a:alphaModFix/>
          </a:blip>
          <a:srcRect/>
          <a:stretch/>
        </p:blipFill>
        <p:spPr>
          <a:xfrm>
            <a:off x="7747334" y="2390467"/>
            <a:ext cx="593159" cy="593159"/>
          </a:xfrm>
          <a:prstGeom prst="rect">
            <a:avLst/>
          </a:prstGeom>
          <a:noFill/>
          <a:ln>
            <a:noFill/>
          </a:ln>
        </p:spPr>
      </p:pic>
      <p:pic>
        <p:nvPicPr>
          <p:cNvPr id="1145" name="Google Shape;1145;p64" descr="Imagen que contiene Forma&#10;&#10;Descripción generada automáticamente"/>
          <p:cNvPicPr preferRelativeResize="0"/>
          <p:nvPr/>
        </p:nvPicPr>
        <p:blipFill rotWithShape="1">
          <a:blip r:embed="rId5">
            <a:alphaModFix/>
          </a:blip>
          <a:srcRect/>
          <a:stretch/>
        </p:blipFill>
        <p:spPr>
          <a:xfrm>
            <a:off x="9892891" y="2390467"/>
            <a:ext cx="614095" cy="614095"/>
          </a:xfrm>
          <a:prstGeom prst="rect">
            <a:avLst/>
          </a:prstGeom>
          <a:noFill/>
          <a:ln>
            <a:noFill/>
          </a:ln>
        </p:spPr>
      </p:pic>
      <p:pic>
        <p:nvPicPr>
          <p:cNvPr id="1146" name="Google Shape;1146;p64" descr="Imagen que contiene Forma&#10;&#10;Descripción generada automáticamente"/>
          <p:cNvPicPr preferRelativeResize="0"/>
          <p:nvPr/>
        </p:nvPicPr>
        <p:blipFill rotWithShape="1">
          <a:blip r:embed="rId6">
            <a:alphaModFix/>
          </a:blip>
          <a:srcRect/>
          <a:stretch/>
        </p:blipFill>
        <p:spPr>
          <a:xfrm>
            <a:off x="4966746" y="2390467"/>
            <a:ext cx="614095" cy="614095"/>
          </a:xfrm>
          <a:prstGeom prst="rect">
            <a:avLst/>
          </a:prstGeom>
          <a:noFill/>
          <a:ln>
            <a:noFill/>
          </a:ln>
        </p:spPr>
      </p:pic>
      <p:pic>
        <p:nvPicPr>
          <p:cNvPr id="1147" name="Google Shape;1147;p64" descr="Icono&#10;&#10;Descripción generada automáticamente"/>
          <p:cNvPicPr preferRelativeResize="0"/>
          <p:nvPr/>
        </p:nvPicPr>
        <p:blipFill rotWithShape="1">
          <a:blip r:embed="rId7">
            <a:alphaModFix/>
          </a:blip>
          <a:srcRect/>
          <a:stretch/>
        </p:blipFill>
        <p:spPr>
          <a:xfrm>
            <a:off x="2424420" y="2517467"/>
            <a:ext cx="434340" cy="539422"/>
          </a:xfrm>
          <a:prstGeom prst="rect">
            <a:avLst/>
          </a:prstGeom>
          <a:noFill/>
          <a:ln>
            <a:noFill/>
          </a:ln>
        </p:spPr>
      </p:pic>
      <p:sp>
        <p:nvSpPr>
          <p:cNvPr id="1148" name="Google Shape;1148;p64"/>
          <p:cNvSpPr/>
          <p:nvPr/>
        </p:nvSpPr>
        <p:spPr>
          <a:xfrm>
            <a:off x="7498690" y="3414843"/>
            <a:ext cx="3078482" cy="18712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dk1"/>
                </a:solidFill>
                <a:latin typeface="Calibri"/>
                <a:ea typeface="Calibri"/>
                <a:cs typeface="Calibri"/>
                <a:sym typeface="Calibri"/>
              </a:rPr>
              <a:t>El calor o energía de activación es la energía que se requiere aportar para que el combustible y el comburente (oxígeno) reaccionen en un tiempo y espacio definido.</a:t>
            </a:r>
            <a:endParaRPr sz="1400">
              <a:solidFill>
                <a:srgbClr val="1A3255"/>
              </a:solidFill>
              <a:latin typeface="Open Sans"/>
              <a:ea typeface="Open Sans"/>
              <a:cs typeface="Open Sans"/>
              <a:sym typeface="Open Sans"/>
            </a:endParaRPr>
          </a:p>
        </p:txBody>
      </p:sp>
      <p:sp>
        <p:nvSpPr>
          <p:cNvPr id="1149" name="Google Shape;1149;p64"/>
          <p:cNvSpPr/>
          <p:nvPr/>
        </p:nvSpPr>
        <p:spPr>
          <a:xfrm>
            <a:off x="1712675" y="2887875"/>
            <a:ext cx="15249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calornegro.png</a:t>
            </a:r>
            <a:endParaRPr sz="1400">
              <a:solidFill>
                <a:schemeClr val="dk1"/>
              </a:solidFill>
              <a:latin typeface="Open Sans"/>
              <a:ea typeface="Open Sans"/>
              <a:cs typeface="Open Sans"/>
              <a:sym typeface="Open Sans"/>
            </a:endParaRPr>
          </a:p>
        </p:txBody>
      </p:sp>
      <p:sp>
        <p:nvSpPr>
          <p:cNvPr id="1150" name="Google Shape;1150;p64"/>
          <p:cNvSpPr/>
          <p:nvPr/>
        </p:nvSpPr>
        <p:spPr>
          <a:xfrm>
            <a:off x="5359099" y="2687050"/>
            <a:ext cx="17187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oxigenonegro.png</a:t>
            </a:r>
            <a:endParaRPr sz="1400">
              <a:solidFill>
                <a:schemeClr val="dk1"/>
              </a:solidFill>
              <a:latin typeface="Open Sans"/>
              <a:ea typeface="Open Sans"/>
              <a:cs typeface="Open Sans"/>
              <a:sym typeface="Open Sans"/>
            </a:endParaRPr>
          </a:p>
        </p:txBody>
      </p:sp>
      <p:sp>
        <p:nvSpPr>
          <p:cNvPr id="1151" name="Google Shape;1151;p64"/>
          <p:cNvSpPr/>
          <p:nvPr/>
        </p:nvSpPr>
        <p:spPr>
          <a:xfrm>
            <a:off x="7247325" y="2843025"/>
            <a:ext cx="2080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combustiblenegro.png</a:t>
            </a:r>
            <a:endParaRPr sz="1400">
              <a:solidFill>
                <a:schemeClr val="dk1"/>
              </a:solidFill>
              <a:latin typeface="Open Sans"/>
              <a:ea typeface="Open Sans"/>
              <a:cs typeface="Open Sans"/>
              <a:sym typeface="Open Sans"/>
            </a:endParaRPr>
          </a:p>
        </p:txBody>
      </p:sp>
      <p:sp>
        <p:nvSpPr>
          <p:cNvPr id="1152" name="Google Shape;1152;p64"/>
          <p:cNvSpPr/>
          <p:nvPr/>
        </p:nvSpPr>
        <p:spPr>
          <a:xfrm>
            <a:off x="10231525" y="2727275"/>
            <a:ext cx="15777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fuegonegro.png</a:t>
            </a:r>
            <a:endParaRPr sz="1400">
              <a:solidFill>
                <a:schemeClr val="dk1"/>
              </a:solidFill>
              <a:latin typeface="Open Sans"/>
              <a:ea typeface="Open Sans"/>
              <a:cs typeface="Open Sans"/>
              <a:sym typeface="Open Sans"/>
            </a:endParaRPr>
          </a:p>
        </p:txBody>
      </p:sp>
      <p:pic>
        <p:nvPicPr>
          <p:cNvPr id="1153" name="Google Shape;1153;p64" descr="Forma, Flecha&#10;&#10;Descripción generada automáticamente"/>
          <p:cNvPicPr preferRelativeResize="0"/>
          <p:nvPr/>
        </p:nvPicPr>
        <p:blipFill rotWithShape="1">
          <a:blip r:embed="rId8">
            <a:alphaModFix/>
          </a:blip>
          <a:srcRect/>
          <a:stretch/>
        </p:blipFill>
        <p:spPr>
          <a:xfrm>
            <a:off x="2601157" y="3255843"/>
            <a:ext cx="2672636" cy="278717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3.1</a:t>
            </a:r>
            <a:endParaRPr/>
          </a:p>
        </p:txBody>
      </p:sp>
      <p:sp>
        <p:nvSpPr>
          <p:cNvPr id="1160" name="Google Shape;1160;p65"/>
          <p:cNvSpPr/>
          <p:nvPr/>
        </p:nvSpPr>
        <p:spPr>
          <a:xfrm>
            <a:off x="536804" y="1602921"/>
            <a:ext cx="11064648" cy="62592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a:solidFill>
                  <a:srgbClr val="000000"/>
                </a:solidFill>
                <a:latin typeface="Calibri"/>
                <a:ea typeface="Calibri"/>
                <a:cs typeface="Calibri"/>
                <a:sym typeface="Calibri"/>
              </a:rPr>
              <a:t>El triángulo del fuego simboliza los elementos que se requieren para que se produzca la combustión. Los cuales son combustible, comburente (el agente oxidante como el oxígeno) y la energía de activación (el calor). Selecciona  cada botón para ir formando el triángulo de fuego:</a:t>
            </a:r>
            <a:endParaRPr sz="1400">
              <a:solidFill>
                <a:schemeClr val="lt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161" name="Google Shape;1161;p65"/>
          <p:cNvSpPr/>
          <p:nvPr/>
        </p:nvSpPr>
        <p:spPr>
          <a:xfrm>
            <a:off x="1302613" y="2390467"/>
            <a:ext cx="1577747" cy="396712"/>
          </a:xfrm>
          <a:prstGeom prst="roundRect">
            <a:avLst>
              <a:gd name="adj" fmla="val 16667"/>
            </a:avLst>
          </a:prstGeom>
          <a:solidFill>
            <a:srgbClr val="F49F0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CALOR</a:t>
            </a:r>
            <a:endParaRPr/>
          </a:p>
        </p:txBody>
      </p:sp>
      <p:sp>
        <p:nvSpPr>
          <p:cNvPr id="1162" name="Google Shape;1162;p65"/>
          <p:cNvSpPr/>
          <p:nvPr/>
        </p:nvSpPr>
        <p:spPr>
          <a:xfrm>
            <a:off x="3603853" y="2390467"/>
            <a:ext cx="1577747" cy="396712"/>
          </a:xfrm>
          <a:prstGeom prst="roundRect">
            <a:avLst>
              <a:gd name="adj" fmla="val 16667"/>
            </a:avLst>
          </a:prstGeom>
          <a:solidFill>
            <a:srgbClr val="F49F0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OXÍGENO</a:t>
            </a:r>
            <a:endParaRPr/>
          </a:p>
        </p:txBody>
      </p:sp>
      <p:sp>
        <p:nvSpPr>
          <p:cNvPr id="1163" name="Google Shape;1163;p65"/>
          <p:cNvSpPr/>
          <p:nvPr/>
        </p:nvSpPr>
        <p:spPr>
          <a:xfrm>
            <a:off x="6034634" y="2390467"/>
            <a:ext cx="1852066" cy="396712"/>
          </a:xfrm>
          <a:prstGeom prst="roundRect">
            <a:avLst>
              <a:gd name="adj" fmla="val 16667"/>
            </a:avLst>
          </a:prstGeom>
          <a:solidFill>
            <a:srgbClr val="FFCC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COMBUSTIBLE</a:t>
            </a:r>
            <a:endParaRPr/>
          </a:p>
        </p:txBody>
      </p:sp>
      <p:sp>
        <p:nvSpPr>
          <p:cNvPr id="1164" name="Google Shape;1164;p65"/>
          <p:cNvSpPr/>
          <p:nvPr/>
        </p:nvSpPr>
        <p:spPr>
          <a:xfrm>
            <a:off x="8504643" y="2390467"/>
            <a:ext cx="1852066" cy="396712"/>
          </a:xfrm>
          <a:prstGeom prst="roundRect">
            <a:avLst>
              <a:gd name="adj" fmla="val 16667"/>
            </a:avLst>
          </a:prstGeom>
          <a:solidFill>
            <a:srgbClr val="FFCC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FUEGO</a:t>
            </a:r>
            <a:endParaRPr/>
          </a:p>
        </p:txBody>
      </p:sp>
      <p:pic>
        <p:nvPicPr>
          <p:cNvPr id="1165" name="Google Shape;1165;p65" descr="Imagen que contiene Forma&#10;&#10;Descripción generada automáticamente"/>
          <p:cNvPicPr preferRelativeResize="0"/>
          <p:nvPr/>
        </p:nvPicPr>
        <p:blipFill rotWithShape="1">
          <a:blip r:embed="rId3">
            <a:alphaModFix/>
          </a:blip>
          <a:srcRect/>
          <a:stretch/>
        </p:blipFill>
        <p:spPr>
          <a:xfrm>
            <a:off x="2678862" y="2480131"/>
            <a:ext cx="614095" cy="614095"/>
          </a:xfrm>
          <a:prstGeom prst="rect">
            <a:avLst/>
          </a:prstGeom>
          <a:noFill/>
          <a:ln>
            <a:noFill/>
          </a:ln>
        </p:spPr>
      </p:pic>
      <p:pic>
        <p:nvPicPr>
          <p:cNvPr id="1166" name="Google Shape;1166;p65" descr="Imagen que contiene Forma&#10;&#10;Descripción generada automáticamente"/>
          <p:cNvPicPr preferRelativeResize="0"/>
          <p:nvPr/>
        </p:nvPicPr>
        <p:blipFill rotWithShape="1">
          <a:blip r:embed="rId4">
            <a:alphaModFix/>
          </a:blip>
          <a:srcRect/>
          <a:stretch/>
        </p:blipFill>
        <p:spPr>
          <a:xfrm>
            <a:off x="7747334" y="2390467"/>
            <a:ext cx="593159" cy="593159"/>
          </a:xfrm>
          <a:prstGeom prst="rect">
            <a:avLst/>
          </a:prstGeom>
          <a:noFill/>
          <a:ln>
            <a:noFill/>
          </a:ln>
        </p:spPr>
      </p:pic>
      <p:pic>
        <p:nvPicPr>
          <p:cNvPr id="1167" name="Google Shape;1167;p65" descr="Imagen que contiene Forma&#10;&#10;Descripción generada automáticamente"/>
          <p:cNvPicPr preferRelativeResize="0"/>
          <p:nvPr/>
        </p:nvPicPr>
        <p:blipFill rotWithShape="1">
          <a:blip r:embed="rId5">
            <a:alphaModFix/>
          </a:blip>
          <a:srcRect/>
          <a:stretch/>
        </p:blipFill>
        <p:spPr>
          <a:xfrm>
            <a:off x="9892891" y="2390467"/>
            <a:ext cx="614095" cy="614095"/>
          </a:xfrm>
          <a:prstGeom prst="rect">
            <a:avLst/>
          </a:prstGeom>
          <a:noFill/>
          <a:ln>
            <a:noFill/>
          </a:ln>
        </p:spPr>
      </p:pic>
      <p:pic>
        <p:nvPicPr>
          <p:cNvPr id="1168" name="Google Shape;1168;p65" descr="Imagen que contiene Forma&#10;&#10;Descripción generada automáticamente"/>
          <p:cNvPicPr preferRelativeResize="0"/>
          <p:nvPr/>
        </p:nvPicPr>
        <p:blipFill rotWithShape="1">
          <a:blip r:embed="rId6">
            <a:alphaModFix/>
          </a:blip>
          <a:srcRect/>
          <a:stretch/>
        </p:blipFill>
        <p:spPr>
          <a:xfrm>
            <a:off x="4966746" y="2390467"/>
            <a:ext cx="614095" cy="614095"/>
          </a:xfrm>
          <a:prstGeom prst="rect">
            <a:avLst/>
          </a:prstGeom>
          <a:noFill/>
          <a:ln>
            <a:noFill/>
          </a:ln>
        </p:spPr>
      </p:pic>
      <p:pic>
        <p:nvPicPr>
          <p:cNvPr id="1169" name="Google Shape;1169;p65" descr="Icono&#10;&#10;Descripción generada automáticamente"/>
          <p:cNvPicPr preferRelativeResize="0"/>
          <p:nvPr/>
        </p:nvPicPr>
        <p:blipFill rotWithShape="1">
          <a:blip r:embed="rId7">
            <a:alphaModFix/>
          </a:blip>
          <a:srcRect/>
          <a:stretch/>
        </p:blipFill>
        <p:spPr>
          <a:xfrm>
            <a:off x="4411015" y="2536136"/>
            <a:ext cx="434340" cy="539422"/>
          </a:xfrm>
          <a:prstGeom prst="rect">
            <a:avLst/>
          </a:prstGeom>
          <a:noFill/>
          <a:ln>
            <a:noFill/>
          </a:ln>
        </p:spPr>
      </p:pic>
      <p:sp>
        <p:nvSpPr>
          <p:cNvPr id="1170" name="Google Shape;1170;p65"/>
          <p:cNvSpPr/>
          <p:nvPr/>
        </p:nvSpPr>
        <p:spPr>
          <a:xfrm>
            <a:off x="7498690" y="3414843"/>
            <a:ext cx="3078482" cy="18712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dk1"/>
                </a:solidFill>
                <a:latin typeface="Calibri"/>
                <a:ea typeface="Calibri"/>
                <a:cs typeface="Calibri"/>
                <a:sym typeface="Calibri"/>
              </a:rPr>
              <a:t>Comburente (el oxígeno del aire) es el componente oxidante de la reacción.</a:t>
            </a:r>
            <a:endParaRPr sz="1400">
              <a:solidFill>
                <a:srgbClr val="1A3255"/>
              </a:solidFill>
              <a:latin typeface="Open Sans"/>
              <a:ea typeface="Open Sans"/>
              <a:cs typeface="Open Sans"/>
              <a:sym typeface="Open Sans"/>
            </a:endParaRPr>
          </a:p>
        </p:txBody>
      </p:sp>
      <p:sp>
        <p:nvSpPr>
          <p:cNvPr id="1171" name="Google Shape;1171;p65"/>
          <p:cNvSpPr txBox="1"/>
          <p:nvPr/>
        </p:nvSpPr>
        <p:spPr>
          <a:xfrm>
            <a:off x="536804" y="1182164"/>
            <a:ext cx="2080723"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2F5496"/>
                </a:solidFill>
                <a:latin typeface="Open Sans"/>
                <a:ea typeface="Open Sans"/>
                <a:cs typeface="Open Sans"/>
                <a:sym typeface="Open Sans"/>
              </a:rPr>
              <a:t>Triángulo del fuego:</a:t>
            </a:r>
            <a:endParaRPr sz="1400" b="1">
              <a:solidFill>
                <a:srgbClr val="2F5496"/>
              </a:solidFill>
              <a:latin typeface="Calibri"/>
              <a:ea typeface="Calibri"/>
              <a:cs typeface="Calibri"/>
              <a:sym typeface="Calibri"/>
            </a:endParaRPr>
          </a:p>
        </p:txBody>
      </p:sp>
      <p:pic>
        <p:nvPicPr>
          <p:cNvPr id="1172" name="Google Shape;1172;p65" descr="Forma, Flecha&#10;&#10;Descripción generada automáticamente"/>
          <p:cNvPicPr preferRelativeResize="0"/>
          <p:nvPr/>
        </p:nvPicPr>
        <p:blipFill rotWithShape="1">
          <a:blip r:embed="rId8">
            <a:alphaModFix/>
          </a:blip>
          <a:srcRect/>
          <a:stretch/>
        </p:blipFill>
        <p:spPr>
          <a:xfrm>
            <a:off x="2617527" y="3256621"/>
            <a:ext cx="2671891" cy="2786400"/>
          </a:xfrm>
          <a:prstGeom prst="rect">
            <a:avLst/>
          </a:prstGeom>
          <a:noFill/>
          <a:ln>
            <a:noFill/>
          </a:ln>
        </p:spPr>
      </p:pic>
      <p:pic>
        <p:nvPicPr>
          <p:cNvPr id="1173" name="Google Shape;1173;p65" descr="Forma, Flecha&#10;&#10;Descripción generada automáticamente"/>
          <p:cNvPicPr preferRelativeResize="0"/>
          <p:nvPr/>
        </p:nvPicPr>
        <p:blipFill rotWithShape="1">
          <a:blip r:embed="rId9">
            <a:alphaModFix/>
          </a:blip>
          <a:srcRect/>
          <a:stretch/>
        </p:blipFill>
        <p:spPr>
          <a:xfrm>
            <a:off x="2601157" y="3255843"/>
            <a:ext cx="2672636" cy="278717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6"/>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3.1</a:t>
            </a:r>
            <a:endParaRPr/>
          </a:p>
        </p:txBody>
      </p:sp>
      <p:sp>
        <p:nvSpPr>
          <p:cNvPr id="1180" name="Google Shape;1180;p66"/>
          <p:cNvSpPr/>
          <p:nvPr/>
        </p:nvSpPr>
        <p:spPr>
          <a:xfrm>
            <a:off x="536804" y="1602921"/>
            <a:ext cx="11064648" cy="62592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a:solidFill>
                  <a:schemeClr val="dk1"/>
                </a:solidFill>
                <a:latin typeface="Calibri"/>
                <a:ea typeface="Calibri"/>
                <a:cs typeface="Calibri"/>
                <a:sym typeface="Calibri"/>
              </a:rPr>
              <a:t>El triángulo del fuego simboliza los elementos que se requieren para que se produzca la combustión. Los cuales son combustible, comburente (el agente oxidante como el oxígeno) y la energía de activación (el calor). Selecciona  cada botón para ir formando el triángulo de fuego:</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181" name="Google Shape;1181;p66"/>
          <p:cNvSpPr/>
          <p:nvPr/>
        </p:nvSpPr>
        <p:spPr>
          <a:xfrm>
            <a:off x="1302613" y="2390467"/>
            <a:ext cx="1577747" cy="396712"/>
          </a:xfrm>
          <a:prstGeom prst="roundRect">
            <a:avLst>
              <a:gd name="adj" fmla="val 16667"/>
            </a:avLst>
          </a:prstGeom>
          <a:solidFill>
            <a:srgbClr val="F49F0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CALOR</a:t>
            </a:r>
            <a:endParaRPr/>
          </a:p>
        </p:txBody>
      </p:sp>
      <p:sp>
        <p:nvSpPr>
          <p:cNvPr id="1182" name="Google Shape;1182;p66"/>
          <p:cNvSpPr/>
          <p:nvPr/>
        </p:nvSpPr>
        <p:spPr>
          <a:xfrm>
            <a:off x="3603853" y="2390467"/>
            <a:ext cx="1577747" cy="396712"/>
          </a:xfrm>
          <a:prstGeom prst="roundRect">
            <a:avLst>
              <a:gd name="adj" fmla="val 16667"/>
            </a:avLst>
          </a:prstGeom>
          <a:solidFill>
            <a:srgbClr val="F49F0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OXÍGENO</a:t>
            </a:r>
            <a:endParaRPr/>
          </a:p>
        </p:txBody>
      </p:sp>
      <p:sp>
        <p:nvSpPr>
          <p:cNvPr id="1183" name="Google Shape;1183;p66"/>
          <p:cNvSpPr/>
          <p:nvPr/>
        </p:nvSpPr>
        <p:spPr>
          <a:xfrm>
            <a:off x="6034634" y="2390467"/>
            <a:ext cx="1852066" cy="396712"/>
          </a:xfrm>
          <a:prstGeom prst="roundRect">
            <a:avLst>
              <a:gd name="adj" fmla="val 16667"/>
            </a:avLst>
          </a:prstGeom>
          <a:solidFill>
            <a:srgbClr val="F49F0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COMBUSTIBLE</a:t>
            </a:r>
            <a:endParaRPr/>
          </a:p>
        </p:txBody>
      </p:sp>
      <p:sp>
        <p:nvSpPr>
          <p:cNvPr id="1184" name="Google Shape;1184;p66"/>
          <p:cNvSpPr/>
          <p:nvPr/>
        </p:nvSpPr>
        <p:spPr>
          <a:xfrm>
            <a:off x="8504643" y="2390467"/>
            <a:ext cx="1852066" cy="396712"/>
          </a:xfrm>
          <a:prstGeom prst="roundRect">
            <a:avLst>
              <a:gd name="adj" fmla="val 16667"/>
            </a:avLst>
          </a:prstGeom>
          <a:solidFill>
            <a:srgbClr val="FFCC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FUEGO</a:t>
            </a:r>
            <a:endParaRPr/>
          </a:p>
        </p:txBody>
      </p:sp>
      <p:pic>
        <p:nvPicPr>
          <p:cNvPr id="1185" name="Google Shape;1185;p66" descr="Imagen que contiene Forma&#10;&#10;Descripción generada automáticamente"/>
          <p:cNvPicPr preferRelativeResize="0"/>
          <p:nvPr/>
        </p:nvPicPr>
        <p:blipFill rotWithShape="1">
          <a:blip r:embed="rId3">
            <a:alphaModFix/>
          </a:blip>
          <a:srcRect/>
          <a:stretch/>
        </p:blipFill>
        <p:spPr>
          <a:xfrm>
            <a:off x="2678862" y="2480131"/>
            <a:ext cx="614095" cy="614095"/>
          </a:xfrm>
          <a:prstGeom prst="rect">
            <a:avLst/>
          </a:prstGeom>
          <a:noFill/>
          <a:ln>
            <a:noFill/>
          </a:ln>
        </p:spPr>
      </p:pic>
      <p:pic>
        <p:nvPicPr>
          <p:cNvPr id="1186" name="Google Shape;1186;p66" descr="Imagen que contiene Forma&#10;&#10;Descripción generada automáticamente"/>
          <p:cNvPicPr preferRelativeResize="0"/>
          <p:nvPr/>
        </p:nvPicPr>
        <p:blipFill rotWithShape="1">
          <a:blip r:embed="rId4">
            <a:alphaModFix/>
          </a:blip>
          <a:srcRect/>
          <a:stretch/>
        </p:blipFill>
        <p:spPr>
          <a:xfrm>
            <a:off x="7747334" y="2390467"/>
            <a:ext cx="593159" cy="593159"/>
          </a:xfrm>
          <a:prstGeom prst="rect">
            <a:avLst/>
          </a:prstGeom>
          <a:noFill/>
          <a:ln>
            <a:noFill/>
          </a:ln>
        </p:spPr>
      </p:pic>
      <p:pic>
        <p:nvPicPr>
          <p:cNvPr id="1187" name="Google Shape;1187;p66" descr="Imagen que contiene Forma&#10;&#10;Descripción generada automáticamente"/>
          <p:cNvPicPr preferRelativeResize="0"/>
          <p:nvPr/>
        </p:nvPicPr>
        <p:blipFill rotWithShape="1">
          <a:blip r:embed="rId5">
            <a:alphaModFix/>
          </a:blip>
          <a:srcRect/>
          <a:stretch/>
        </p:blipFill>
        <p:spPr>
          <a:xfrm>
            <a:off x="9892891" y="2390467"/>
            <a:ext cx="614095" cy="614095"/>
          </a:xfrm>
          <a:prstGeom prst="rect">
            <a:avLst/>
          </a:prstGeom>
          <a:noFill/>
          <a:ln>
            <a:noFill/>
          </a:ln>
        </p:spPr>
      </p:pic>
      <p:pic>
        <p:nvPicPr>
          <p:cNvPr id="1188" name="Google Shape;1188;p66" descr="Imagen que contiene Forma&#10;&#10;Descripción generada automáticamente"/>
          <p:cNvPicPr preferRelativeResize="0"/>
          <p:nvPr/>
        </p:nvPicPr>
        <p:blipFill rotWithShape="1">
          <a:blip r:embed="rId6">
            <a:alphaModFix/>
          </a:blip>
          <a:srcRect/>
          <a:stretch/>
        </p:blipFill>
        <p:spPr>
          <a:xfrm>
            <a:off x="4966746" y="2390467"/>
            <a:ext cx="614095" cy="614095"/>
          </a:xfrm>
          <a:prstGeom prst="rect">
            <a:avLst/>
          </a:prstGeom>
          <a:noFill/>
          <a:ln>
            <a:noFill/>
          </a:ln>
        </p:spPr>
      </p:pic>
      <p:pic>
        <p:nvPicPr>
          <p:cNvPr id="1189" name="Google Shape;1189;p66" descr="Icono&#10;&#10;Descripción generada automáticamente"/>
          <p:cNvPicPr preferRelativeResize="0"/>
          <p:nvPr/>
        </p:nvPicPr>
        <p:blipFill rotWithShape="1">
          <a:blip r:embed="rId7">
            <a:alphaModFix/>
          </a:blip>
          <a:srcRect/>
          <a:stretch/>
        </p:blipFill>
        <p:spPr>
          <a:xfrm>
            <a:off x="5939371" y="2536136"/>
            <a:ext cx="434340" cy="539422"/>
          </a:xfrm>
          <a:prstGeom prst="rect">
            <a:avLst/>
          </a:prstGeom>
          <a:noFill/>
          <a:ln>
            <a:noFill/>
          </a:ln>
        </p:spPr>
      </p:pic>
      <p:sp>
        <p:nvSpPr>
          <p:cNvPr id="1190" name="Google Shape;1190;p66"/>
          <p:cNvSpPr/>
          <p:nvPr/>
        </p:nvSpPr>
        <p:spPr>
          <a:xfrm>
            <a:off x="7498690" y="3414843"/>
            <a:ext cx="3078482" cy="18712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dk1"/>
                </a:solidFill>
                <a:latin typeface="Calibri"/>
                <a:ea typeface="Calibri"/>
                <a:cs typeface="Calibri"/>
                <a:sym typeface="Calibri"/>
              </a:rPr>
              <a:t>Combustible es cualquier sustancia o producto capaz de arder. Dichas sustancias pueden presentarse en estado sólido, líquido o gaseoso.</a:t>
            </a:r>
            <a:endParaRPr sz="1400">
              <a:solidFill>
                <a:srgbClr val="1A3255"/>
              </a:solidFill>
              <a:latin typeface="Open Sans"/>
              <a:ea typeface="Open Sans"/>
              <a:cs typeface="Open Sans"/>
              <a:sym typeface="Open Sans"/>
            </a:endParaRPr>
          </a:p>
        </p:txBody>
      </p:sp>
      <p:sp>
        <p:nvSpPr>
          <p:cNvPr id="1191" name="Google Shape;1191;p66"/>
          <p:cNvSpPr txBox="1"/>
          <p:nvPr/>
        </p:nvSpPr>
        <p:spPr>
          <a:xfrm>
            <a:off x="536804" y="1182164"/>
            <a:ext cx="2080723"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2F5496"/>
                </a:solidFill>
                <a:latin typeface="Open Sans"/>
                <a:ea typeface="Open Sans"/>
                <a:cs typeface="Open Sans"/>
                <a:sym typeface="Open Sans"/>
              </a:rPr>
              <a:t>Triángulo del fuego:</a:t>
            </a:r>
            <a:endParaRPr sz="1400" b="1">
              <a:solidFill>
                <a:srgbClr val="2F5496"/>
              </a:solidFill>
              <a:latin typeface="Calibri"/>
              <a:ea typeface="Calibri"/>
              <a:cs typeface="Calibri"/>
              <a:sym typeface="Calibri"/>
            </a:endParaRPr>
          </a:p>
        </p:txBody>
      </p:sp>
      <p:pic>
        <p:nvPicPr>
          <p:cNvPr id="1192" name="Google Shape;1192;p66" descr="Forma, Flecha&#10;&#10;Descripción generada automáticamente"/>
          <p:cNvPicPr preferRelativeResize="0"/>
          <p:nvPr/>
        </p:nvPicPr>
        <p:blipFill rotWithShape="1">
          <a:blip r:embed="rId8">
            <a:alphaModFix/>
          </a:blip>
          <a:srcRect/>
          <a:stretch/>
        </p:blipFill>
        <p:spPr>
          <a:xfrm>
            <a:off x="2617527" y="3256621"/>
            <a:ext cx="2671891" cy="2786400"/>
          </a:xfrm>
          <a:prstGeom prst="rect">
            <a:avLst/>
          </a:prstGeom>
          <a:noFill/>
          <a:ln>
            <a:noFill/>
          </a:ln>
        </p:spPr>
      </p:pic>
      <p:pic>
        <p:nvPicPr>
          <p:cNvPr id="1193" name="Google Shape;1193;p66" descr="Forma, Flecha&#10;&#10;Descripción generada automáticamente"/>
          <p:cNvPicPr preferRelativeResize="0"/>
          <p:nvPr/>
        </p:nvPicPr>
        <p:blipFill rotWithShape="1">
          <a:blip r:embed="rId9">
            <a:alphaModFix/>
          </a:blip>
          <a:srcRect/>
          <a:stretch/>
        </p:blipFill>
        <p:spPr>
          <a:xfrm>
            <a:off x="2601157" y="3255843"/>
            <a:ext cx="2672636" cy="2787178"/>
          </a:xfrm>
          <a:prstGeom prst="rect">
            <a:avLst/>
          </a:prstGeom>
          <a:noFill/>
          <a:ln>
            <a:noFill/>
          </a:ln>
        </p:spPr>
      </p:pic>
      <p:pic>
        <p:nvPicPr>
          <p:cNvPr id="1194" name="Google Shape;1194;p66"/>
          <p:cNvPicPr preferRelativeResize="0"/>
          <p:nvPr/>
        </p:nvPicPr>
        <p:blipFill rotWithShape="1">
          <a:blip r:embed="rId10">
            <a:alphaModFix/>
          </a:blip>
          <a:srcRect/>
          <a:stretch/>
        </p:blipFill>
        <p:spPr>
          <a:xfrm>
            <a:off x="2609714" y="3247381"/>
            <a:ext cx="2671891" cy="2786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67"/>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3.1</a:t>
            </a:r>
            <a:endParaRPr/>
          </a:p>
        </p:txBody>
      </p:sp>
      <p:sp>
        <p:nvSpPr>
          <p:cNvPr id="1201" name="Google Shape;1201;p67"/>
          <p:cNvSpPr/>
          <p:nvPr/>
        </p:nvSpPr>
        <p:spPr>
          <a:xfrm>
            <a:off x="536804" y="1602921"/>
            <a:ext cx="11064648" cy="625929"/>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a:solidFill>
                  <a:schemeClr val="dk1"/>
                </a:solidFill>
                <a:latin typeface="Calibri"/>
                <a:ea typeface="Calibri"/>
                <a:cs typeface="Calibri"/>
                <a:sym typeface="Calibri"/>
              </a:rPr>
              <a:t>El triángulo del fuego simboliza los elementos que se requieren para que se produzca la combustión. Los cuales son combustible, comburente (el agente oxidante como el oxígeno) y la energía de activación (el calor). Selecciona  cada botón para ir formando el triángulo de fuego:</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202" name="Google Shape;1202;p67"/>
          <p:cNvSpPr/>
          <p:nvPr/>
        </p:nvSpPr>
        <p:spPr>
          <a:xfrm>
            <a:off x="1302613" y="2390467"/>
            <a:ext cx="1577747" cy="396712"/>
          </a:xfrm>
          <a:prstGeom prst="roundRect">
            <a:avLst>
              <a:gd name="adj" fmla="val 16667"/>
            </a:avLst>
          </a:prstGeom>
          <a:solidFill>
            <a:srgbClr val="F49F0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CALOR</a:t>
            </a:r>
            <a:endParaRPr/>
          </a:p>
        </p:txBody>
      </p:sp>
      <p:sp>
        <p:nvSpPr>
          <p:cNvPr id="1203" name="Google Shape;1203;p67"/>
          <p:cNvSpPr/>
          <p:nvPr/>
        </p:nvSpPr>
        <p:spPr>
          <a:xfrm>
            <a:off x="3603853" y="2390467"/>
            <a:ext cx="1577747" cy="396712"/>
          </a:xfrm>
          <a:prstGeom prst="roundRect">
            <a:avLst>
              <a:gd name="adj" fmla="val 16667"/>
            </a:avLst>
          </a:prstGeom>
          <a:solidFill>
            <a:srgbClr val="F49F0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OXÍGENO</a:t>
            </a:r>
            <a:endParaRPr/>
          </a:p>
        </p:txBody>
      </p:sp>
      <p:sp>
        <p:nvSpPr>
          <p:cNvPr id="1204" name="Google Shape;1204;p67"/>
          <p:cNvSpPr/>
          <p:nvPr/>
        </p:nvSpPr>
        <p:spPr>
          <a:xfrm>
            <a:off x="6034634" y="2390467"/>
            <a:ext cx="1852066" cy="396712"/>
          </a:xfrm>
          <a:prstGeom prst="roundRect">
            <a:avLst>
              <a:gd name="adj" fmla="val 16667"/>
            </a:avLst>
          </a:prstGeom>
          <a:solidFill>
            <a:srgbClr val="F49F0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COMBUSTIBLE</a:t>
            </a:r>
            <a:endParaRPr/>
          </a:p>
        </p:txBody>
      </p:sp>
      <p:sp>
        <p:nvSpPr>
          <p:cNvPr id="1205" name="Google Shape;1205;p67"/>
          <p:cNvSpPr/>
          <p:nvPr/>
        </p:nvSpPr>
        <p:spPr>
          <a:xfrm>
            <a:off x="8504643" y="2390467"/>
            <a:ext cx="1852066" cy="396712"/>
          </a:xfrm>
          <a:prstGeom prst="roundRect">
            <a:avLst>
              <a:gd name="adj" fmla="val 16667"/>
            </a:avLst>
          </a:prstGeom>
          <a:solidFill>
            <a:srgbClr val="F49F0A"/>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ES" sz="1600" b="1">
                <a:solidFill>
                  <a:schemeClr val="dk1"/>
                </a:solidFill>
                <a:latin typeface="Open Sans"/>
                <a:ea typeface="Open Sans"/>
                <a:cs typeface="Open Sans"/>
                <a:sym typeface="Open Sans"/>
              </a:rPr>
              <a:t>FUEGO</a:t>
            </a:r>
            <a:endParaRPr/>
          </a:p>
        </p:txBody>
      </p:sp>
      <p:pic>
        <p:nvPicPr>
          <p:cNvPr id="1206" name="Google Shape;1206;p67" descr="Imagen que contiene Forma&#10;&#10;Descripción generada automáticamente"/>
          <p:cNvPicPr preferRelativeResize="0"/>
          <p:nvPr/>
        </p:nvPicPr>
        <p:blipFill rotWithShape="1">
          <a:blip r:embed="rId3">
            <a:alphaModFix/>
          </a:blip>
          <a:srcRect/>
          <a:stretch/>
        </p:blipFill>
        <p:spPr>
          <a:xfrm>
            <a:off x="2678862" y="2480131"/>
            <a:ext cx="614095" cy="614095"/>
          </a:xfrm>
          <a:prstGeom prst="rect">
            <a:avLst/>
          </a:prstGeom>
          <a:noFill/>
          <a:ln>
            <a:noFill/>
          </a:ln>
        </p:spPr>
      </p:pic>
      <p:pic>
        <p:nvPicPr>
          <p:cNvPr id="1207" name="Google Shape;1207;p67" descr="Imagen que contiene Forma&#10;&#10;Descripción generada automáticamente"/>
          <p:cNvPicPr preferRelativeResize="0"/>
          <p:nvPr/>
        </p:nvPicPr>
        <p:blipFill rotWithShape="1">
          <a:blip r:embed="rId4">
            <a:alphaModFix/>
          </a:blip>
          <a:srcRect/>
          <a:stretch/>
        </p:blipFill>
        <p:spPr>
          <a:xfrm>
            <a:off x="7747334" y="2390467"/>
            <a:ext cx="593159" cy="593159"/>
          </a:xfrm>
          <a:prstGeom prst="rect">
            <a:avLst/>
          </a:prstGeom>
          <a:noFill/>
          <a:ln>
            <a:noFill/>
          </a:ln>
        </p:spPr>
      </p:pic>
      <p:pic>
        <p:nvPicPr>
          <p:cNvPr id="1208" name="Google Shape;1208;p67" descr="Imagen que contiene Forma&#10;&#10;Descripción generada automáticamente"/>
          <p:cNvPicPr preferRelativeResize="0"/>
          <p:nvPr/>
        </p:nvPicPr>
        <p:blipFill rotWithShape="1">
          <a:blip r:embed="rId5">
            <a:alphaModFix/>
          </a:blip>
          <a:srcRect/>
          <a:stretch/>
        </p:blipFill>
        <p:spPr>
          <a:xfrm>
            <a:off x="9892891" y="2390467"/>
            <a:ext cx="614095" cy="614095"/>
          </a:xfrm>
          <a:prstGeom prst="rect">
            <a:avLst/>
          </a:prstGeom>
          <a:noFill/>
          <a:ln>
            <a:noFill/>
          </a:ln>
        </p:spPr>
      </p:pic>
      <p:pic>
        <p:nvPicPr>
          <p:cNvPr id="1209" name="Google Shape;1209;p67" descr="Imagen que contiene Forma&#10;&#10;Descripción generada automáticamente"/>
          <p:cNvPicPr preferRelativeResize="0"/>
          <p:nvPr/>
        </p:nvPicPr>
        <p:blipFill rotWithShape="1">
          <a:blip r:embed="rId6">
            <a:alphaModFix/>
          </a:blip>
          <a:srcRect/>
          <a:stretch/>
        </p:blipFill>
        <p:spPr>
          <a:xfrm>
            <a:off x="4966746" y="2390467"/>
            <a:ext cx="614095" cy="614095"/>
          </a:xfrm>
          <a:prstGeom prst="rect">
            <a:avLst/>
          </a:prstGeom>
          <a:noFill/>
          <a:ln>
            <a:noFill/>
          </a:ln>
        </p:spPr>
      </p:pic>
      <p:pic>
        <p:nvPicPr>
          <p:cNvPr id="1210" name="Google Shape;1210;p67" descr="Icono&#10;&#10;Descripción generada automáticamente"/>
          <p:cNvPicPr preferRelativeResize="0"/>
          <p:nvPr/>
        </p:nvPicPr>
        <p:blipFill rotWithShape="1">
          <a:blip r:embed="rId7">
            <a:alphaModFix/>
          </a:blip>
          <a:srcRect/>
          <a:stretch/>
        </p:blipFill>
        <p:spPr>
          <a:xfrm>
            <a:off x="8547257" y="2444204"/>
            <a:ext cx="434340" cy="539422"/>
          </a:xfrm>
          <a:prstGeom prst="rect">
            <a:avLst/>
          </a:prstGeom>
          <a:noFill/>
          <a:ln>
            <a:noFill/>
          </a:ln>
        </p:spPr>
      </p:pic>
      <p:sp>
        <p:nvSpPr>
          <p:cNvPr id="1211" name="Google Shape;1211;p67"/>
          <p:cNvSpPr/>
          <p:nvPr/>
        </p:nvSpPr>
        <p:spPr>
          <a:xfrm>
            <a:off x="7498690" y="3414843"/>
            <a:ext cx="3078482" cy="18712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dk1"/>
                </a:solidFill>
                <a:latin typeface="Calibri"/>
                <a:ea typeface="Calibri"/>
                <a:cs typeface="Calibri"/>
                <a:sym typeface="Calibri"/>
              </a:rPr>
              <a:t>El fuego se produce cuando estos factores se mezclan en la proporción adecuada. De igual manera, al eliminar uno de estos factores, es decir, uno de los lados del triángulo, es factible prevenir o atacar el fuego.</a:t>
            </a:r>
            <a:endParaRPr sz="1400">
              <a:solidFill>
                <a:srgbClr val="1A3255"/>
              </a:solidFill>
              <a:latin typeface="Open Sans"/>
              <a:ea typeface="Open Sans"/>
              <a:cs typeface="Open Sans"/>
              <a:sym typeface="Open Sans"/>
            </a:endParaRPr>
          </a:p>
        </p:txBody>
      </p:sp>
      <p:sp>
        <p:nvSpPr>
          <p:cNvPr id="1212" name="Google Shape;1212;p67"/>
          <p:cNvSpPr txBox="1"/>
          <p:nvPr/>
        </p:nvSpPr>
        <p:spPr>
          <a:xfrm>
            <a:off x="536804" y="1182164"/>
            <a:ext cx="2080723"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2F5496"/>
                </a:solidFill>
                <a:latin typeface="Open Sans"/>
                <a:ea typeface="Open Sans"/>
                <a:cs typeface="Open Sans"/>
                <a:sym typeface="Open Sans"/>
              </a:rPr>
              <a:t>Triángulo del fuego:</a:t>
            </a:r>
            <a:endParaRPr sz="1400" b="1">
              <a:solidFill>
                <a:srgbClr val="2F5496"/>
              </a:solidFill>
              <a:latin typeface="Calibri"/>
              <a:ea typeface="Calibri"/>
              <a:cs typeface="Calibri"/>
              <a:sym typeface="Calibri"/>
            </a:endParaRPr>
          </a:p>
        </p:txBody>
      </p:sp>
      <p:pic>
        <p:nvPicPr>
          <p:cNvPr id="1213" name="Google Shape;1213;p67" descr="Forma, Flecha&#10;&#10;Descripción generada automáticamente"/>
          <p:cNvPicPr preferRelativeResize="0"/>
          <p:nvPr/>
        </p:nvPicPr>
        <p:blipFill rotWithShape="1">
          <a:blip r:embed="rId8">
            <a:alphaModFix/>
          </a:blip>
          <a:srcRect/>
          <a:stretch/>
        </p:blipFill>
        <p:spPr>
          <a:xfrm>
            <a:off x="2617527" y="3256621"/>
            <a:ext cx="2671891" cy="2786400"/>
          </a:xfrm>
          <a:prstGeom prst="rect">
            <a:avLst/>
          </a:prstGeom>
          <a:noFill/>
          <a:ln>
            <a:noFill/>
          </a:ln>
        </p:spPr>
      </p:pic>
      <p:pic>
        <p:nvPicPr>
          <p:cNvPr id="1214" name="Google Shape;1214;p67" descr="Forma, Flecha&#10;&#10;Descripción generada automáticamente"/>
          <p:cNvPicPr preferRelativeResize="0"/>
          <p:nvPr/>
        </p:nvPicPr>
        <p:blipFill rotWithShape="1">
          <a:blip r:embed="rId9">
            <a:alphaModFix/>
          </a:blip>
          <a:srcRect/>
          <a:stretch/>
        </p:blipFill>
        <p:spPr>
          <a:xfrm>
            <a:off x="2601157" y="3255843"/>
            <a:ext cx="2672636" cy="2787178"/>
          </a:xfrm>
          <a:prstGeom prst="rect">
            <a:avLst/>
          </a:prstGeom>
          <a:noFill/>
          <a:ln>
            <a:noFill/>
          </a:ln>
        </p:spPr>
      </p:pic>
      <p:pic>
        <p:nvPicPr>
          <p:cNvPr id="1215" name="Google Shape;1215;p67"/>
          <p:cNvPicPr preferRelativeResize="0"/>
          <p:nvPr/>
        </p:nvPicPr>
        <p:blipFill rotWithShape="1">
          <a:blip r:embed="rId10">
            <a:alphaModFix/>
          </a:blip>
          <a:srcRect/>
          <a:stretch/>
        </p:blipFill>
        <p:spPr>
          <a:xfrm>
            <a:off x="2609714" y="3247381"/>
            <a:ext cx="2671891" cy="2786400"/>
          </a:xfrm>
          <a:prstGeom prst="rect">
            <a:avLst/>
          </a:prstGeom>
          <a:noFill/>
          <a:ln>
            <a:noFill/>
          </a:ln>
        </p:spPr>
      </p:pic>
      <p:pic>
        <p:nvPicPr>
          <p:cNvPr id="1216" name="Google Shape;1216;p67"/>
          <p:cNvPicPr preferRelativeResize="0"/>
          <p:nvPr/>
        </p:nvPicPr>
        <p:blipFill rotWithShape="1">
          <a:blip r:embed="rId11">
            <a:alphaModFix/>
          </a:blip>
          <a:srcRect l="34748" t="45118" r="37734" b="21240"/>
          <a:stretch/>
        </p:blipFill>
        <p:spPr>
          <a:xfrm>
            <a:off x="3593220" y="4704379"/>
            <a:ext cx="614095" cy="78293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68"/>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3.1</a:t>
            </a:r>
            <a:endParaRPr/>
          </a:p>
        </p:txBody>
      </p:sp>
      <p:sp>
        <p:nvSpPr>
          <p:cNvPr id="1223" name="Google Shape;1223;p68"/>
          <p:cNvSpPr/>
          <p:nvPr/>
        </p:nvSpPr>
        <p:spPr>
          <a:xfrm>
            <a:off x="4743322" y="1631089"/>
            <a:ext cx="6474026" cy="179791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Teniendo presente este triángulo, para prevenir o atacar el fuego se puede actuar sobre diferentes elementos. Entre ellos, sin el calor suficiente, el fuego no puede ni empezar. En el caso de que apareciese, necesita que haya el suficiente calor para poder propagarse. Para suprimir el factor calor se puede proceder de varias formas. Una de ellas es introduciendo una mezcla que tome una parte del calor disponible para la reacción, como, por ejemplo, agua. Igualmente se pueden emplear polvos o gases.</a:t>
            </a:r>
            <a:endParaRPr sz="1300">
              <a:solidFill>
                <a:srgbClr val="1A3255"/>
              </a:solidFill>
              <a:latin typeface="Open Sans"/>
              <a:ea typeface="Open Sans"/>
              <a:cs typeface="Open Sans"/>
              <a:sym typeface="Open Sans"/>
            </a:endParaRPr>
          </a:p>
        </p:txBody>
      </p:sp>
      <p:sp>
        <p:nvSpPr>
          <p:cNvPr id="1224" name="Google Shape;1224;p68"/>
          <p:cNvSpPr txBox="1"/>
          <p:nvPr/>
        </p:nvSpPr>
        <p:spPr>
          <a:xfrm>
            <a:off x="416233" y="1071924"/>
            <a:ext cx="2080723"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2F5496"/>
                </a:solidFill>
                <a:latin typeface="Open Sans"/>
                <a:ea typeface="Open Sans"/>
                <a:cs typeface="Open Sans"/>
                <a:sym typeface="Open Sans"/>
              </a:rPr>
              <a:t>Triángulo del fuego:</a:t>
            </a:r>
            <a:endParaRPr sz="1400" b="1">
              <a:solidFill>
                <a:srgbClr val="2F5496"/>
              </a:solidFill>
              <a:latin typeface="Calibri"/>
              <a:ea typeface="Calibri"/>
              <a:cs typeface="Calibri"/>
              <a:sym typeface="Calibri"/>
            </a:endParaRPr>
          </a:p>
        </p:txBody>
      </p:sp>
      <p:pic>
        <p:nvPicPr>
          <p:cNvPr id="1225" name="Google Shape;1225;p68" descr="Forma, Flecha&#10;&#10;Descripción generada automáticamente"/>
          <p:cNvPicPr preferRelativeResize="0"/>
          <p:nvPr/>
        </p:nvPicPr>
        <p:blipFill rotWithShape="1">
          <a:blip r:embed="rId3">
            <a:alphaModFix/>
          </a:blip>
          <a:srcRect/>
          <a:stretch/>
        </p:blipFill>
        <p:spPr>
          <a:xfrm>
            <a:off x="447747" y="1348793"/>
            <a:ext cx="4397142" cy="4585590"/>
          </a:xfrm>
          <a:prstGeom prst="rect">
            <a:avLst/>
          </a:prstGeom>
          <a:noFill/>
          <a:ln>
            <a:noFill/>
          </a:ln>
        </p:spPr>
      </p:pic>
      <p:pic>
        <p:nvPicPr>
          <p:cNvPr id="1226" name="Google Shape;1226;p68" descr="Forma, Flecha&#10;&#10;Descripción generada automáticamente"/>
          <p:cNvPicPr preferRelativeResize="0"/>
          <p:nvPr/>
        </p:nvPicPr>
        <p:blipFill rotWithShape="1">
          <a:blip r:embed="rId4">
            <a:alphaModFix/>
          </a:blip>
          <a:srcRect/>
          <a:stretch/>
        </p:blipFill>
        <p:spPr>
          <a:xfrm>
            <a:off x="431377" y="1347513"/>
            <a:ext cx="4398368" cy="4586870"/>
          </a:xfrm>
          <a:prstGeom prst="rect">
            <a:avLst/>
          </a:prstGeom>
          <a:noFill/>
          <a:ln>
            <a:noFill/>
          </a:ln>
        </p:spPr>
      </p:pic>
      <p:pic>
        <p:nvPicPr>
          <p:cNvPr id="1227" name="Google Shape;1227;p68"/>
          <p:cNvPicPr preferRelativeResize="0"/>
          <p:nvPr/>
        </p:nvPicPr>
        <p:blipFill rotWithShape="1">
          <a:blip r:embed="rId5">
            <a:alphaModFix/>
          </a:blip>
          <a:srcRect/>
          <a:stretch/>
        </p:blipFill>
        <p:spPr>
          <a:xfrm>
            <a:off x="439934" y="1339553"/>
            <a:ext cx="4397142" cy="4585590"/>
          </a:xfrm>
          <a:prstGeom prst="rect">
            <a:avLst/>
          </a:prstGeom>
          <a:noFill/>
          <a:ln>
            <a:noFill/>
          </a:ln>
        </p:spPr>
      </p:pic>
      <p:pic>
        <p:nvPicPr>
          <p:cNvPr id="1228" name="Google Shape;1228;p68"/>
          <p:cNvPicPr preferRelativeResize="0"/>
          <p:nvPr/>
        </p:nvPicPr>
        <p:blipFill rotWithShape="1">
          <a:blip r:embed="rId6">
            <a:alphaModFix/>
          </a:blip>
          <a:srcRect l="34748" t="45118" r="37734" b="21240"/>
          <a:stretch/>
        </p:blipFill>
        <p:spPr>
          <a:xfrm>
            <a:off x="2029496" y="3728692"/>
            <a:ext cx="1010619" cy="1288476"/>
          </a:xfrm>
          <a:prstGeom prst="rect">
            <a:avLst/>
          </a:prstGeom>
          <a:noFill/>
          <a:ln>
            <a:noFill/>
          </a:ln>
        </p:spPr>
      </p:pic>
      <p:sp>
        <p:nvSpPr>
          <p:cNvPr id="1229" name="Google Shape;1229;p68"/>
          <p:cNvSpPr/>
          <p:nvPr/>
        </p:nvSpPr>
        <p:spPr>
          <a:xfrm>
            <a:off x="4768377" y="3578132"/>
            <a:ext cx="6423900" cy="2079900"/>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También, aun cuando aparezca el fuego, sin combustible el fuego se detiene. Dicho combustible se puede eliminar de manera natural (consumido por las llamas), o artificialmente. Lo cual se consigue por medio de procesos químicos y físicos que impiden al fuego acceder al combustible.</a:t>
            </a:r>
            <a:endParaRPr/>
          </a:p>
          <a:p>
            <a:pPr marL="0" marR="0" lvl="0" indent="0" algn="just" rtl="0">
              <a:spcBef>
                <a:spcPts val="0"/>
              </a:spcBef>
              <a:spcAft>
                <a:spcPts val="0"/>
              </a:spcAft>
              <a:buNone/>
            </a:pPr>
            <a:endParaRPr sz="13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Otra manera de atacar o prevenir el fuego es provocando la insuficiencia de oxígeno, puesto que esto impide al fuego iniciar y extenderse.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69"/>
          <p:cNvSpPr/>
          <p:nvPr/>
        </p:nvSpPr>
        <p:spPr>
          <a:xfrm>
            <a:off x="11435683" y="953152"/>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3.1</a:t>
            </a:r>
            <a:endParaRPr/>
          </a:p>
        </p:txBody>
      </p:sp>
      <p:sp>
        <p:nvSpPr>
          <p:cNvPr id="1236" name="Google Shape;1236;p69"/>
          <p:cNvSpPr/>
          <p:nvPr/>
        </p:nvSpPr>
        <p:spPr>
          <a:xfrm>
            <a:off x="638700" y="1216155"/>
            <a:ext cx="10642444" cy="1004777"/>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El triángulo del fuego expone cómo se produce el fuego y el tetraedro del fuego es el concepto que expresa cómo dicho fuego puede propagarse y tener continuidad. Igualmente, como ocurre en el triángulo del fuego, ante la ausencia de cualquiera de los elementos del tetraedro, el fuego se apaga.</a:t>
            </a:r>
            <a:endParaRPr sz="1300">
              <a:solidFill>
                <a:srgbClr val="1A3255"/>
              </a:solidFill>
              <a:latin typeface="Open Sans"/>
              <a:ea typeface="Open Sans"/>
              <a:cs typeface="Open Sans"/>
              <a:sym typeface="Open Sans"/>
            </a:endParaRPr>
          </a:p>
        </p:txBody>
      </p:sp>
      <p:sp>
        <p:nvSpPr>
          <p:cNvPr id="1237" name="Google Shape;1237;p69"/>
          <p:cNvSpPr txBox="1"/>
          <p:nvPr/>
        </p:nvSpPr>
        <p:spPr>
          <a:xfrm>
            <a:off x="638700" y="893200"/>
            <a:ext cx="26139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2F5496"/>
                </a:solidFill>
                <a:latin typeface="Open Sans"/>
                <a:ea typeface="Open Sans"/>
                <a:cs typeface="Open Sans"/>
                <a:sym typeface="Open Sans"/>
              </a:rPr>
              <a:t>El tetraedro del fuego:</a:t>
            </a:r>
            <a:endParaRPr sz="1400" b="1">
              <a:solidFill>
                <a:srgbClr val="2F5496"/>
              </a:solidFill>
              <a:latin typeface="Calibri"/>
              <a:ea typeface="Calibri"/>
              <a:cs typeface="Calibri"/>
              <a:sym typeface="Calibri"/>
            </a:endParaRPr>
          </a:p>
        </p:txBody>
      </p:sp>
      <p:sp>
        <p:nvSpPr>
          <p:cNvPr id="1238" name="Google Shape;1238;p69"/>
          <p:cNvSpPr/>
          <p:nvPr/>
        </p:nvSpPr>
        <p:spPr>
          <a:xfrm>
            <a:off x="638700" y="3223200"/>
            <a:ext cx="4970100" cy="292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El tetraedro del fuego funciona de la siguiente manera:</a:t>
            </a:r>
            <a:endParaRPr/>
          </a:p>
        </p:txBody>
      </p:sp>
      <p:sp>
        <p:nvSpPr>
          <p:cNvPr id="1239" name="Google Shape;1239;p69"/>
          <p:cNvSpPr/>
          <p:nvPr/>
        </p:nvSpPr>
        <p:spPr>
          <a:xfrm>
            <a:off x="638699" y="2146780"/>
            <a:ext cx="8998761" cy="1004777"/>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chemeClr val="dk1"/>
                </a:solidFill>
                <a:latin typeface="Open Sans"/>
                <a:ea typeface="Open Sans"/>
                <a:cs typeface="Open Sans"/>
                <a:sym typeface="Open Sans"/>
              </a:rPr>
              <a:t>Se puede decir que, la respuesta y/o reacción en cadena es el factor que permite que avance y se mantenga la reacción una vez se ha iniciado ésta. La respuesta y/o reacción en cadena de la combustión se da cuando el fuego desprende calor, que es transferido al combustible realimentándolo y continuando con la combustión.</a:t>
            </a:r>
            <a:endParaRPr/>
          </a:p>
        </p:txBody>
      </p:sp>
      <p:sp>
        <p:nvSpPr>
          <p:cNvPr id="1240" name="Google Shape;1240;p69"/>
          <p:cNvSpPr/>
          <p:nvPr/>
        </p:nvSpPr>
        <p:spPr>
          <a:xfrm>
            <a:off x="638700" y="3557824"/>
            <a:ext cx="2487272" cy="2483313"/>
          </a:xfrm>
          <a:prstGeom prst="ellipse">
            <a:avLst/>
          </a:prstGeom>
          <a:solidFill>
            <a:schemeClr val="lt1"/>
          </a:solidFill>
          <a:ln w="28575" cap="flat" cmpd="sng">
            <a:solidFill>
              <a:srgbClr val="2C538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Para que se produzca un incendio debe generarse el suficiente calor como para vaporizar gran parte del combustible e inflamar el vapor que se mezcla con el oxígeno.</a:t>
            </a:r>
            <a:endParaRPr sz="1800">
              <a:solidFill>
                <a:schemeClr val="dk1"/>
              </a:solidFill>
              <a:latin typeface="Open Sans"/>
              <a:ea typeface="Open Sans"/>
              <a:cs typeface="Open Sans"/>
              <a:sym typeface="Open Sans"/>
            </a:endParaRPr>
          </a:p>
        </p:txBody>
      </p:sp>
      <p:sp>
        <p:nvSpPr>
          <p:cNvPr id="1241" name="Google Shape;1241;p69"/>
          <p:cNvSpPr/>
          <p:nvPr/>
        </p:nvSpPr>
        <p:spPr>
          <a:xfrm>
            <a:off x="2819443" y="3557824"/>
            <a:ext cx="2613793" cy="2609633"/>
          </a:xfrm>
          <a:prstGeom prst="ellipse">
            <a:avLst/>
          </a:prstGeom>
          <a:solidFill>
            <a:schemeClr val="lt1"/>
          </a:solidFill>
          <a:ln w="28575" cap="flat" cmpd="sng">
            <a:solidFill>
              <a:srgbClr val="2C538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Para que dicha combustión se mantenga, el propio fuego debe generar suficiente calor como para vaporizar aún más combustible y que este vuelva a mezclarse nuevamente con el oxígeno y se inflame. </a:t>
            </a:r>
            <a:endParaRPr sz="1800">
              <a:solidFill>
                <a:schemeClr val="dk1"/>
              </a:solidFill>
              <a:latin typeface="Open Sans"/>
              <a:ea typeface="Open Sans"/>
              <a:cs typeface="Open Sans"/>
              <a:sym typeface="Open Sans"/>
            </a:endParaRPr>
          </a:p>
        </p:txBody>
      </p:sp>
      <p:sp>
        <p:nvSpPr>
          <p:cNvPr id="1242" name="Google Shape;1242;p69"/>
          <p:cNvSpPr/>
          <p:nvPr/>
        </p:nvSpPr>
        <p:spPr>
          <a:xfrm>
            <a:off x="5138079" y="3706444"/>
            <a:ext cx="2070795" cy="2067499"/>
          </a:xfrm>
          <a:prstGeom prst="ellipse">
            <a:avLst/>
          </a:prstGeom>
          <a:solidFill>
            <a:schemeClr val="lt1"/>
          </a:solidFill>
          <a:ln w="28575" cap="flat" cmpd="sng">
            <a:solidFill>
              <a:srgbClr val="2C538E"/>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s-ES" sz="1200">
                <a:solidFill>
                  <a:schemeClr val="dk1"/>
                </a:solidFill>
                <a:latin typeface="Open Sans"/>
                <a:ea typeface="Open Sans"/>
                <a:cs typeface="Open Sans"/>
                <a:sym typeface="Open Sans"/>
              </a:rPr>
              <a:t>Esto genera aún más calor, por lo que dicho proceso sigue en una espiral de retroalimentación</a:t>
            </a:r>
            <a:endParaRPr sz="1800">
              <a:solidFill>
                <a:schemeClr val="dk1"/>
              </a:solidFill>
              <a:latin typeface="Open Sans"/>
              <a:ea typeface="Open Sans"/>
              <a:cs typeface="Open Sans"/>
              <a:sym typeface="Open Sans"/>
            </a:endParaRPr>
          </a:p>
        </p:txBody>
      </p:sp>
      <p:sp>
        <p:nvSpPr>
          <p:cNvPr id="1243" name="Google Shape;1243;p69"/>
          <p:cNvSpPr/>
          <p:nvPr/>
        </p:nvSpPr>
        <p:spPr>
          <a:xfrm>
            <a:off x="2719423" y="4650984"/>
            <a:ext cx="372139" cy="296991"/>
          </a:xfrm>
          <a:prstGeom prst="rightArrow">
            <a:avLst>
              <a:gd name="adj1" fmla="val 50000"/>
              <a:gd name="adj2" fmla="val 50000"/>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4" name="Google Shape;1244;p69"/>
          <p:cNvSpPr/>
          <p:nvPr/>
        </p:nvSpPr>
        <p:spPr>
          <a:xfrm>
            <a:off x="5020625" y="4591697"/>
            <a:ext cx="372139" cy="296991"/>
          </a:xfrm>
          <a:prstGeom prst="rightArrow">
            <a:avLst>
              <a:gd name="adj1" fmla="val 50000"/>
              <a:gd name="adj2" fmla="val 50000"/>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5" name="Google Shape;1245;p69"/>
          <p:cNvSpPr/>
          <p:nvPr/>
        </p:nvSpPr>
        <p:spPr>
          <a:xfrm>
            <a:off x="7101347" y="4506323"/>
            <a:ext cx="372139" cy="296991"/>
          </a:xfrm>
          <a:prstGeom prst="rightArrow">
            <a:avLst>
              <a:gd name="adj1" fmla="val 50000"/>
              <a:gd name="adj2" fmla="val 50000"/>
            </a:avLst>
          </a:prstGeom>
          <a:solidFill>
            <a:srgbClr val="FFF2CC"/>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6" name="Google Shape;1246;p69" descr="Logotipo&#10;&#10;Descripción generada automáticamente"/>
          <p:cNvPicPr preferRelativeResize="0"/>
          <p:nvPr/>
        </p:nvPicPr>
        <p:blipFill rotWithShape="1">
          <a:blip r:embed="rId3">
            <a:alphaModFix/>
          </a:blip>
          <a:srcRect/>
          <a:stretch/>
        </p:blipFill>
        <p:spPr>
          <a:xfrm>
            <a:off x="7717081" y="3394775"/>
            <a:ext cx="3255719" cy="27764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0" name="Google Shape;210;p7"/>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1</a:t>
            </a:r>
            <a:endParaRPr/>
          </a:p>
        </p:txBody>
      </p:sp>
      <p:sp>
        <p:nvSpPr>
          <p:cNvPr id="211" name="Google Shape;211;p7"/>
          <p:cNvSpPr txBox="1"/>
          <p:nvPr/>
        </p:nvSpPr>
        <p:spPr>
          <a:xfrm>
            <a:off x="7003157" y="3270126"/>
            <a:ext cx="4362300" cy="1600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Bienvenidos a la actividad de aprendizaje “Etiquetas, pictogramas y tipos de peligros". A continuación, se presenta la situación a resolver dentro de esta actividad. </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Clic en el botón siguiente:</a:t>
            </a:r>
            <a:endParaRPr/>
          </a:p>
        </p:txBody>
      </p:sp>
      <p:sp>
        <p:nvSpPr>
          <p:cNvPr id="212" name="Google Shape;212;p7"/>
          <p:cNvSpPr/>
          <p:nvPr/>
        </p:nvSpPr>
        <p:spPr>
          <a:xfrm>
            <a:off x="11439900" y="116664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1</a:t>
            </a:r>
            <a:endParaRPr/>
          </a:p>
        </p:txBody>
      </p:sp>
      <p:pic>
        <p:nvPicPr>
          <p:cNvPr id="213" name="Google Shape;213;p7"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14" name="Google Shape;214;p7" descr="Imagen que contiene Interfaz de usuario gráfica&#10;&#10;Descripción generada automáticamente"/>
          <p:cNvPicPr preferRelativeResize="0"/>
          <p:nvPr/>
        </p:nvPicPr>
        <p:blipFill rotWithShape="1">
          <a:blip r:embed="rId4">
            <a:alphaModFix/>
          </a:blip>
          <a:srcRect/>
          <a:stretch/>
        </p:blipFill>
        <p:spPr>
          <a:xfrm>
            <a:off x="9127279" y="4870564"/>
            <a:ext cx="1582008" cy="536389"/>
          </a:xfrm>
          <a:prstGeom prst="rect">
            <a:avLst/>
          </a:prstGeom>
          <a:noFill/>
          <a:ln>
            <a:noFill/>
          </a:ln>
        </p:spPr>
      </p:pic>
      <p:pic>
        <p:nvPicPr>
          <p:cNvPr id="215" name="Google Shape;215;p7" descr="Icono&#10;&#10;Descripción generada automáticamente"/>
          <p:cNvPicPr preferRelativeResize="0"/>
          <p:nvPr/>
        </p:nvPicPr>
        <p:blipFill rotWithShape="1">
          <a:blip r:embed="rId5">
            <a:alphaModFix/>
          </a:blip>
          <a:srcRect/>
          <a:stretch/>
        </p:blipFill>
        <p:spPr>
          <a:xfrm>
            <a:off x="10367010" y="5064270"/>
            <a:ext cx="434340" cy="53942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70"/>
          <p:cNvSpPr/>
          <p:nvPr/>
        </p:nvSpPr>
        <p:spPr>
          <a:xfrm>
            <a:off x="558865" y="1545771"/>
            <a:ext cx="10876818" cy="865006"/>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dk1"/>
              </a:solidFill>
              <a:latin typeface="Open Sans"/>
              <a:ea typeface="Open Sans"/>
              <a:cs typeface="Open Sans"/>
              <a:sym typeface="Open Sans"/>
            </a:endParaRPr>
          </a:p>
        </p:txBody>
      </p:sp>
      <p:sp>
        <p:nvSpPr>
          <p:cNvPr id="1253" name="Google Shape;1253;p70"/>
          <p:cNvSpPr/>
          <p:nvPr/>
        </p:nvSpPr>
        <p:spPr>
          <a:xfrm>
            <a:off x="360299" y="1021102"/>
            <a:ext cx="440601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Compatibilidad de sustancias peligrosas</a:t>
            </a:r>
            <a:endParaRPr sz="1600" b="1">
              <a:solidFill>
                <a:srgbClr val="2C538E"/>
              </a:solidFill>
              <a:latin typeface="Open Sans"/>
              <a:ea typeface="Open Sans"/>
              <a:cs typeface="Open Sans"/>
              <a:sym typeface="Open Sans"/>
            </a:endParaRPr>
          </a:p>
        </p:txBody>
      </p:sp>
      <p:sp>
        <p:nvSpPr>
          <p:cNvPr id="1254" name="Google Shape;1254;p70"/>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3.2</a:t>
            </a:r>
            <a:endParaRPr/>
          </a:p>
        </p:txBody>
      </p:sp>
      <p:sp>
        <p:nvSpPr>
          <p:cNvPr id="1255" name="Google Shape;1255;p70"/>
          <p:cNvSpPr txBox="1"/>
          <p:nvPr/>
        </p:nvSpPr>
        <p:spPr>
          <a:xfrm>
            <a:off x="558865" y="1545771"/>
            <a:ext cx="10770512"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Para que los almacenes de sustancias químicas se organicen con las medidas de seguridad se deben considerar no solo las condiciones de espacio, sino las incompatibilidades químicas entre las sustancias almacenadas. Este criterio es muy importante, ya que minimiza el riesgo de contacto entre sustancias de reacción peligrosa.</a:t>
            </a:r>
            <a:endParaRPr sz="1300">
              <a:solidFill>
                <a:srgbClr val="3A3838"/>
              </a:solidFill>
              <a:latin typeface="Open Sans"/>
              <a:ea typeface="Open Sans"/>
              <a:cs typeface="Open Sans"/>
              <a:sym typeface="Open Sans"/>
            </a:endParaRPr>
          </a:p>
        </p:txBody>
      </p:sp>
      <p:sp>
        <p:nvSpPr>
          <p:cNvPr id="1256" name="Google Shape;1256;p70"/>
          <p:cNvSpPr/>
          <p:nvPr/>
        </p:nvSpPr>
        <p:spPr>
          <a:xfrm>
            <a:off x="9264966" y="6151838"/>
            <a:ext cx="2064411"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00">
                <a:solidFill>
                  <a:schemeClr val="dk1"/>
                </a:solidFill>
                <a:latin typeface="Open Sans"/>
                <a:ea typeface="Open Sans"/>
                <a:cs typeface="Open Sans"/>
                <a:sym typeface="Open Sans"/>
              </a:rPr>
              <a:t>matrizcompatibilidad.png</a:t>
            </a:r>
            <a:endParaRPr sz="1300">
              <a:solidFill>
                <a:schemeClr val="dk1"/>
              </a:solidFill>
              <a:latin typeface="Calibri"/>
              <a:ea typeface="Calibri"/>
              <a:cs typeface="Calibri"/>
              <a:sym typeface="Calibri"/>
            </a:endParaRPr>
          </a:p>
        </p:txBody>
      </p:sp>
      <p:sp>
        <p:nvSpPr>
          <p:cNvPr id="1257" name="Google Shape;1257;p70"/>
          <p:cNvSpPr txBox="1"/>
          <p:nvPr/>
        </p:nvSpPr>
        <p:spPr>
          <a:xfrm>
            <a:off x="558865" y="2410777"/>
            <a:ext cx="10770512" cy="8925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u="sng">
                <a:solidFill>
                  <a:srgbClr val="3A3838"/>
                </a:solidFill>
                <a:latin typeface="Open Sans"/>
                <a:ea typeface="Open Sans"/>
                <a:cs typeface="Open Sans"/>
                <a:sym typeface="Open Sans"/>
              </a:rPr>
              <a:t>Matriz de Compatibilidad:</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 el documento en el cual se representa la compatibilidad entre las diferentes sustancias y/o productos químicos, tomando como base su clasificación de acuerdo a la clase y el tipo de sustancia, con el propósito de realizar un almacenaje o transporte bajo unas condiciones seguras.</a:t>
            </a:r>
            <a:endParaRPr/>
          </a:p>
        </p:txBody>
      </p:sp>
      <p:pic>
        <p:nvPicPr>
          <p:cNvPr id="1258" name="Google Shape;1258;p70" descr="Gráfico&#10;&#10;Descripción generada automáticamente"/>
          <p:cNvPicPr preferRelativeResize="0"/>
          <p:nvPr/>
        </p:nvPicPr>
        <p:blipFill rotWithShape="1">
          <a:blip r:embed="rId3">
            <a:alphaModFix/>
          </a:blip>
          <a:srcRect/>
          <a:stretch/>
        </p:blipFill>
        <p:spPr>
          <a:xfrm>
            <a:off x="2637732" y="3429000"/>
            <a:ext cx="3977529" cy="2651686"/>
          </a:xfrm>
          <a:prstGeom prst="rect">
            <a:avLst/>
          </a:prstGeom>
          <a:noFill/>
          <a:ln>
            <a:noFill/>
          </a:ln>
        </p:spPr>
      </p:pic>
      <p:sp>
        <p:nvSpPr>
          <p:cNvPr id="1259" name="Google Shape;1259;p70"/>
          <p:cNvSpPr/>
          <p:nvPr/>
        </p:nvSpPr>
        <p:spPr>
          <a:xfrm>
            <a:off x="7216520" y="4002695"/>
            <a:ext cx="227796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rgbClr val="2C538E"/>
                </a:solidFill>
                <a:latin typeface="Open Sans"/>
                <a:ea typeface="Open Sans"/>
                <a:cs typeface="Open Sans"/>
                <a:sym typeface="Open Sans"/>
              </a:rPr>
              <a:t>Pasa el mouse por la imagen para ampliar</a:t>
            </a:r>
            <a:endParaRPr sz="1600" b="1">
              <a:solidFill>
                <a:srgbClr val="2C538E"/>
              </a:solidFill>
              <a:latin typeface="Open Sans"/>
              <a:ea typeface="Open Sans"/>
              <a:cs typeface="Open Sans"/>
              <a:sym typeface="Open Sans"/>
            </a:endParaRPr>
          </a:p>
        </p:txBody>
      </p:sp>
      <p:pic>
        <p:nvPicPr>
          <p:cNvPr id="1260" name="Google Shape;1260;p70" descr="Icono&#10;&#10;Descripción generada automáticamente"/>
          <p:cNvPicPr preferRelativeResize="0"/>
          <p:nvPr/>
        </p:nvPicPr>
        <p:blipFill rotWithShape="1">
          <a:blip r:embed="rId4">
            <a:alphaModFix/>
          </a:blip>
          <a:srcRect/>
          <a:stretch/>
        </p:blipFill>
        <p:spPr>
          <a:xfrm>
            <a:off x="9417854" y="3989206"/>
            <a:ext cx="677886" cy="677886"/>
          </a:xfrm>
          <a:prstGeom prst="rect">
            <a:avLst/>
          </a:prstGeom>
          <a:noFill/>
          <a:ln>
            <a:noFill/>
          </a:ln>
        </p:spPr>
      </p:pic>
      <p:cxnSp>
        <p:nvCxnSpPr>
          <p:cNvPr id="1261" name="Google Shape;1261;p70"/>
          <p:cNvCxnSpPr/>
          <p:nvPr/>
        </p:nvCxnSpPr>
        <p:spPr>
          <a:xfrm>
            <a:off x="7389628" y="4618897"/>
            <a:ext cx="1875338" cy="0"/>
          </a:xfrm>
          <a:prstGeom prst="straightConnector1">
            <a:avLst/>
          </a:prstGeom>
          <a:noFill/>
          <a:ln w="19050" cap="flat" cmpd="sng">
            <a:solidFill>
              <a:schemeClr val="accent1"/>
            </a:solidFill>
            <a:prstDash val="dash"/>
            <a:miter lim="800000"/>
            <a:headEnd type="none" w="sm" len="sm"/>
            <a:tailEnd type="none" w="sm" len="sm"/>
          </a:ln>
        </p:spPr>
      </p:cxnSp>
      <p:pic>
        <p:nvPicPr>
          <p:cNvPr id="1262" name="Google Shape;1262;p70" descr="Icono&#10;&#10;Descripción generada automáticamente"/>
          <p:cNvPicPr preferRelativeResize="0"/>
          <p:nvPr/>
        </p:nvPicPr>
        <p:blipFill rotWithShape="1">
          <a:blip r:embed="rId5">
            <a:alphaModFix/>
          </a:blip>
          <a:srcRect/>
          <a:stretch/>
        </p:blipFill>
        <p:spPr>
          <a:xfrm>
            <a:off x="5997274" y="5312229"/>
            <a:ext cx="434340" cy="53942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pic>
        <p:nvPicPr>
          <p:cNvPr id="1268" name="Google Shape;1268;p71" descr="Icono&#10;&#10;Descripción generada automáticamente"/>
          <p:cNvPicPr preferRelativeResize="0"/>
          <p:nvPr/>
        </p:nvPicPr>
        <p:blipFill rotWithShape="1">
          <a:blip r:embed="rId3">
            <a:alphaModFix/>
          </a:blip>
          <a:srcRect/>
          <a:stretch/>
        </p:blipFill>
        <p:spPr>
          <a:xfrm>
            <a:off x="9417854" y="3989206"/>
            <a:ext cx="677886" cy="677886"/>
          </a:xfrm>
          <a:prstGeom prst="rect">
            <a:avLst/>
          </a:prstGeom>
          <a:noFill/>
          <a:ln>
            <a:noFill/>
          </a:ln>
        </p:spPr>
      </p:pic>
      <p:sp>
        <p:nvSpPr>
          <p:cNvPr id="1269" name="Google Shape;1269;p71"/>
          <p:cNvSpPr/>
          <p:nvPr/>
        </p:nvSpPr>
        <p:spPr>
          <a:xfrm>
            <a:off x="7216520" y="4002695"/>
            <a:ext cx="227796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rgbClr val="2C538E"/>
                </a:solidFill>
                <a:latin typeface="Open Sans"/>
                <a:ea typeface="Open Sans"/>
                <a:cs typeface="Open Sans"/>
                <a:sym typeface="Open Sans"/>
              </a:rPr>
              <a:t>Pasa el mouse por la imagen para ampliar</a:t>
            </a:r>
            <a:endParaRPr sz="1600" b="1">
              <a:solidFill>
                <a:srgbClr val="2C538E"/>
              </a:solidFill>
              <a:latin typeface="Open Sans"/>
              <a:ea typeface="Open Sans"/>
              <a:cs typeface="Open Sans"/>
              <a:sym typeface="Open Sans"/>
            </a:endParaRPr>
          </a:p>
        </p:txBody>
      </p:sp>
      <p:cxnSp>
        <p:nvCxnSpPr>
          <p:cNvPr id="1270" name="Google Shape;1270;p71"/>
          <p:cNvCxnSpPr/>
          <p:nvPr/>
        </p:nvCxnSpPr>
        <p:spPr>
          <a:xfrm>
            <a:off x="7389628" y="4618897"/>
            <a:ext cx="1875338" cy="0"/>
          </a:xfrm>
          <a:prstGeom prst="straightConnector1">
            <a:avLst/>
          </a:prstGeom>
          <a:noFill/>
          <a:ln w="19050" cap="flat" cmpd="sng">
            <a:solidFill>
              <a:schemeClr val="accent1"/>
            </a:solidFill>
            <a:prstDash val="dash"/>
            <a:miter lim="800000"/>
            <a:headEnd type="none" w="sm" len="sm"/>
            <a:tailEnd type="none" w="sm" len="sm"/>
          </a:ln>
        </p:spPr>
      </p:cxnSp>
      <p:sp>
        <p:nvSpPr>
          <p:cNvPr id="1271" name="Google Shape;1271;p71"/>
          <p:cNvSpPr/>
          <p:nvPr/>
        </p:nvSpPr>
        <p:spPr>
          <a:xfrm>
            <a:off x="558865" y="1545771"/>
            <a:ext cx="10876818" cy="865006"/>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chemeClr val="dk1"/>
              </a:solidFill>
              <a:latin typeface="Open Sans"/>
              <a:ea typeface="Open Sans"/>
              <a:cs typeface="Open Sans"/>
              <a:sym typeface="Open Sans"/>
            </a:endParaRPr>
          </a:p>
        </p:txBody>
      </p:sp>
      <p:sp>
        <p:nvSpPr>
          <p:cNvPr id="1272" name="Google Shape;1272;p71"/>
          <p:cNvSpPr/>
          <p:nvPr/>
        </p:nvSpPr>
        <p:spPr>
          <a:xfrm>
            <a:off x="360299" y="1021102"/>
            <a:ext cx="440601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Compatibilidad de sustancias peligrosas</a:t>
            </a:r>
            <a:endParaRPr sz="1600" b="1">
              <a:solidFill>
                <a:srgbClr val="2C538E"/>
              </a:solidFill>
              <a:latin typeface="Open Sans"/>
              <a:ea typeface="Open Sans"/>
              <a:cs typeface="Open Sans"/>
              <a:sym typeface="Open Sans"/>
            </a:endParaRPr>
          </a:p>
        </p:txBody>
      </p:sp>
      <p:sp>
        <p:nvSpPr>
          <p:cNvPr id="1273" name="Google Shape;1273;p7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3.2</a:t>
            </a:r>
            <a:endParaRPr/>
          </a:p>
        </p:txBody>
      </p:sp>
      <p:sp>
        <p:nvSpPr>
          <p:cNvPr id="1274" name="Google Shape;1274;p71"/>
          <p:cNvSpPr txBox="1"/>
          <p:nvPr/>
        </p:nvSpPr>
        <p:spPr>
          <a:xfrm>
            <a:off x="558865" y="1545771"/>
            <a:ext cx="10770512" cy="6924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Para que los almacenes de sustancias químicas se organicen con las medidas de seguridad se deben considerar no solo las condiciones de espacio, sino las incompatibilidades químicas entre las sustancias almacenadas. Este criterio es muy importante, ya que minimiza el riesgo de contacto entre sustancias de reacción peligrosa.</a:t>
            </a:r>
            <a:endParaRPr sz="1300">
              <a:solidFill>
                <a:srgbClr val="3A3838"/>
              </a:solidFill>
              <a:latin typeface="Open Sans"/>
              <a:ea typeface="Open Sans"/>
              <a:cs typeface="Open Sans"/>
              <a:sym typeface="Open Sans"/>
            </a:endParaRPr>
          </a:p>
        </p:txBody>
      </p:sp>
      <p:sp>
        <p:nvSpPr>
          <p:cNvPr id="1275" name="Google Shape;1275;p71"/>
          <p:cNvSpPr/>
          <p:nvPr/>
        </p:nvSpPr>
        <p:spPr>
          <a:xfrm>
            <a:off x="9264966" y="6151838"/>
            <a:ext cx="2064411" cy="2923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00">
                <a:solidFill>
                  <a:schemeClr val="dk1"/>
                </a:solidFill>
                <a:latin typeface="Open Sans"/>
                <a:ea typeface="Open Sans"/>
                <a:cs typeface="Open Sans"/>
                <a:sym typeface="Open Sans"/>
              </a:rPr>
              <a:t>matrizcompatibilidad.png</a:t>
            </a:r>
            <a:endParaRPr sz="1300">
              <a:solidFill>
                <a:schemeClr val="dk1"/>
              </a:solidFill>
              <a:latin typeface="Calibri"/>
              <a:ea typeface="Calibri"/>
              <a:cs typeface="Calibri"/>
              <a:sym typeface="Calibri"/>
            </a:endParaRPr>
          </a:p>
        </p:txBody>
      </p:sp>
      <p:sp>
        <p:nvSpPr>
          <p:cNvPr id="1276" name="Google Shape;1276;p71"/>
          <p:cNvSpPr txBox="1"/>
          <p:nvPr/>
        </p:nvSpPr>
        <p:spPr>
          <a:xfrm>
            <a:off x="558865" y="2410777"/>
            <a:ext cx="10770512" cy="8925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u="sng">
                <a:solidFill>
                  <a:srgbClr val="3A3838"/>
                </a:solidFill>
                <a:latin typeface="Open Sans"/>
                <a:ea typeface="Open Sans"/>
                <a:cs typeface="Open Sans"/>
                <a:sym typeface="Open Sans"/>
              </a:rPr>
              <a:t>Matriz de Compatibilidad:</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 el documento en el cual se representa la compatibilidad entre las diferentes sustancias y/o productos químicos, tomando como base su clasificación de acuerdo a la clase y el tipo de sustancia, con el propósito de realizar un almacenaje o transporte bajo unas condiciones seguras.</a:t>
            </a:r>
            <a:endParaRPr/>
          </a:p>
        </p:txBody>
      </p:sp>
      <p:pic>
        <p:nvPicPr>
          <p:cNvPr id="1277" name="Google Shape;1277;p71" descr="Gráfico&#10;&#10;Descripción generada automáticamente"/>
          <p:cNvPicPr preferRelativeResize="0"/>
          <p:nvPr/>
        </p:nvPicPr>
        <p:blipFill rotWithShape="1">
          <a:blip r:embed="rId4">
            <a:alphaModFix/>
          </a:blip>
          <a:srcRect/>
          <a:stretch/>
        </p:blipFill>
        <p:spPr>
          <a:xfrm>
            <a:off x="2037479" y="1021102"/>
            <a:ext cx="7813284" cy="5208855"/>
          </a:xfrm>
          <a:prstGeom prst="rect">
            <a:avLst/>
          </a:prstGeom>
          <a:noFill/>
          <a:ln>
            <a:noFill/>
          </a:ln>
        </p:spPr>
      </p:pic>
      <p:pic>
        <p:nvPicPr>
          <p:cNvPr id="1278" name="Google Shape;1278;p71" descr="Icono&#10;&#10;Descripción generada automáticamente"/>
          <p:cNvPicPr preferRelativeResize="0"/>
          <p:nvPr/>
        </p:nvPicPr>
        <p:blipFill rotWithShape="1">
          <a:blip r:embed="rId5">
            <a:alphaModFix/>
          </a:blip>
          <a:srcRect/>
          <a:stretch/>
        </p:blipFill>
        <p:spPr>
          <a:xfrm>
            <a:off x="8461377" y="4541433"/>
            <a:ext cx="600195" cy="74540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7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3.2</a:t>
            </a:r>
            <a:endParaRPr/>
          </a:p>
        </p:txBody>
      </p:sp>
      <p:sp>
        <p:nvSpPr>
          <p:cNvPr id="1285" name="Google Shape;1285;p72"/>
          <p:cNvSpPr/>
          <p:nvPr/>
        </p:nvSpPr>
        <p:spPr>
          <a:xfrm>
            <a:off x="548232" y="1112264"/>
            <a:ext cx="4012338" cy="27458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286" name="Google Shape;1286;p72"/>
          <p:cNvSpPr txBox="1"/>
          <p:nvPr/>
        </p:nvSpPr>
        <p:spPr>
          <a:xfrm>
            <a:off x="778023" y="1112275"/>
            <a:ext cx="4012200" cy="307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Incompatibilidad de sustancias peligrosas:</a:t>
            </a:r>
            <a:endParaRPr sz="1400">
              <a:solidFill>
                <a:srgbClr val="3A3838"/>
              </a:solidFill>
              <a:latin typeface="Calibri"/>
              <a:ea typeface="Calibri"/>
              <a:cs typeface="Calibri"/>
              <a:sym typeface="Calibri"/>
            </a:endParaRPr>
          </a:p>
        </p:txBody>
      </p:sp>
      <p:sp>
        <p:nvSpPr>
          <p:cNvPr id="1287" name="Google Shape;1287;p72"/>
          <p:cNvSpPr/>
          <p:nvPr/>
        </p:nvSpPr>
        <p:spPr>
          <a:xfrm>
            <a:off x="548232" y="1588157"/>
            <a:ext cx="10664598" cy="989298"/>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lt1"/>
                </a:solidFill>
                <a:latin typeface="Calibri"/>
                <a:ea typeface="Calibri"/>
                <a:cs typeface="Calibri"/>
                <a:sym typeface="Calibri"/>
              </a:rPr>
              <a:t>Ciertos productos y sustancias químicas, además de causar peligros por sí mismos son capaces de producir reacciones peligrosas en contacto con otros Materiales incompatibles. Químicamente, son aquellos que, al estar en contacto entre sí, sufren una reacción química descontrolada que puede originar: </a:t>
            </a:r>
            <a:endParaRPr sz="1400" b="1">
              <a:solidFill>
                <a:schemeClr val="lt1"/>
              </a:solidFill>
              <a:latin typeface="Open Sans"/>
              <a:ea typeface="Open Sans"/>
              <a:cs typeface="Open Sans"/>
              <a:sym typeface="Open Sans"/>
            </a:endParaRPr>
          </a:p>
        </p:txBody>
      </p:sp>
      <p:pic>
        <p:nvPicPr>
          <p:cNvPr id="1288" name="Google Shape;1288;p72" descr="Icono&#10;&#10;Descripción generada automáticamente"/>
          <p:cNvPicPr preferRelativeResize="0"/>
          <p:nvPr/>
        </p:nvPicPr>
        <p:blipFill rotWithShape="1">
          <a:blip r:embed="rId3">
            <a:alphaModFix/>
          </a:blip>
          <a:srcRect/>
          <a:stretch/>
        </p:blipFill>
        <p:spPr>
          <a:xfrm>
            <a:off x="5187455" y="1030313"/>
            <a:ext cx="848233" cy="848233"/>
          </a:xfrm>
          <a:prstGeom prst="rect">
            <a:avLst/>
          </a:prstGeom>
          <a:noFill/>
          <a:ln>
            <a:noFill/>
          </a:ln>
        </p:spPr>
      </p:pic>
      <p:sp>
        <p:nvSpPr>
          <p:cNvPr id="1289" name="Google Shape;1289;p72"/>
          <p:cNvSpPr/>
          <p:nvPr/>
        </p:nvSpPr>
        <p:spPr>
          <a:xfrm>
            <a:off x="5970024" y="1160925"/>
            <a:ext cx="13260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calavera.png</a:t>
            </a:r>
            <a:endParaRPr sz="1400">
              <a:solidFill>
                <a:schemeClr val="dk1"/>
              </a:solidFill>
              <a:latin typeface="Open Sans"/>
              <a:ea typeface="Open Sans"/>
              <a:cs typeface="Open Sans"/>
              <a:sym typeface="Open Sans"/>
            </a:endParaRPr>
          </a:p>
        </p:txBody>
      </p:sp>
      <p:sp>
        <p:nvSpPr>
          <p:cNvPr id="1290" name="Google Shape;1290;p72"/>
          <p:cNvSpPr/>
          <p:nvPr/>
        </p:nvSpPr>
        <p:spPr>
          <a:xfrm>
            <a:off x="9635674" y="3053650"/>
            <a:ext cx="14409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emisiones.png</a:t>
            </a:r>
            <a:endParaRPr sz="1400">
              <a:solidFill>
                <a:schemeClr val="dk1"/>
              </a:solidFill>
              <a:latin typeface="Open Sans"/>
              <a:ea typeface="Open Sans"/>
              <a:cs typeface="Open Sans"/>
              <a:sym typeface="Open Sans"/>
            </a:endParaRPr>
          </a:p>
        </p:txBody>
      </p:sp>
      <p:sp>
        <p:nvSpPr>
          <p:cNvPr id="1291" name="Google Shape;1291;p72"/>
          <p:cNvSpPr txBox="1"/>
          <p:nvPr/>
        </p:nvSpPr>
        <p:spPr>
          <a:xfrm>
            <a:off x="548232" y="3193697"/>
            <a:ext cx="5690343" cy="2693045"/>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Emisión de gases corrosivos o inflamables.</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Emisión de gases tóxicos.</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Formación de líquido corrosivo.</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Formación de producto sensible a fricción o choque.</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Reacción exotérmica.</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Reacción explosiva.</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Explosión / Incendio.</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Producción de gases que puedan romper el recipiente contenedor.</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Calentamiento de sustancias que puedan empezar una descomposición o reacción descontrolada. </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Reducción de la estabilidad térmica de alguna sustancia.</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Degradación de la calidad de las sustancias almacenadas.</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Averías y/o Deterioro de contenedores (envases, etiquetas, etc.).</a:t>
            </a:r>
            <a:endParaRPr/>
          </a:p>
        </p:txBody>
      </p:sp>
      <p:sp>
        <p:nvSpPr>
          <p:cNvPr id="1292" name="Google Shape;1292;p72"/>
          <p:cNvSpPr/>
          <p:nvPr/>
        </p:nvSpPr>
        <p:spPr>
          <a:xfrm rot="10800000">
            <a:off x="2667129" y="2483344"/>
            <a:ext cx="550274" cy="474374"/>
          </a:xfrm>
          <a:prstGeom prst="triangle">
            <a:avLst>
              <a:gd name="adj" fmla="val 50000"/>
            </a:avLst>
          </a:prstGeom>
          <a:solidFill>
            <a:srgbClr val="F49F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3" name="Google Shape;1293;p72"/>
          <p:cNvSpPr/>
          <p:nvPr/>
        </p:nvSpPr>
        <p:spPr>
          <a:xfrm>
            <a:off x="6425576" y="3799571"/>
            <a:ext cx="5098046" cy="218286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1A3255"/>
              </a:solidFill>
              <a:latin typeface="Open Sans"/>
              <a:ea typeface="Open Sans"/>
              <a:cs typeface="Open Sans"/>
              <a:sym typeface="Open Sans"/>
            </a:endParaRPr>
          </a:p>
          <a:p>
            <a:pPr marL="0" marR="0" lvl="0" indent="0" algn="just" rtl="0">
              <a:spcBef>
                <a:spcPts val="0"/>
              </a:spcBef>
              <a:spcAft>
                <a:spcPts val="0"/>
              </a:spcAft>
              <a:buNone/>
            </a:pPr>
            <a:endParaRPr sz="1300">
              <a:solidFill>
                <a:srgbClr val="1A3255"/>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1A3255"/>
                </a:solidFill>
                <a:latin typeface="Open Sans"/>
                <a:ea typeface="Open Sans"/>
                <a:cs typeface="Open Sans"/>
                <a:sym typeface="Open Sans"/>
              </a:rPr>
              <a:t>En el almacén o zona de depósito, ya sea de productos químicos terminados y/o utilizados como materias primas, insumos o productos finales de cualquier tipo de industria química, existe riesgo de incompatibilidad de productos o sustancias químicas.</a:t>
            </a:r>
            <a:endParaRPr/>
          </a:p>
          <a:p>
            <a:pPr marL="0" marR="0" lvl="0" indent="0" algn="just" rtl="0">
              <a:spcBef>
                <a:spcPts val="0"/>
              </a:spcBef>
              <a:spcAft>
                <a:spcPts val="0"/>
              </a:spcAft>
              <a:buNone/>
            </a:pPr>
            <a:endParaRPr sz="1300">
              <a:solidFill>
                <a:srgbClr val="1A3255"/>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1A3255"/>
                </a:solidFill>
                <a:latin typeface="Open Sans"/>
                <a:ea typeface="Open Sans"/>
                <a:cs typeface="Open Sans"/>
                <a:sym typeface="Open Sans"/>
              </a:rPr>
              <a:t>Los productos químicos inflamables presentan incompatibilidad con las sustancias y/o productos corrosivos, oxidantes, la presión ambiental alta y las temperaturas altas al igual que con cualquier fuente de calor. </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pic>
        <p:nvPicPr>
          <p:cNvPr id="1294" name="Google Shape;1294;p72" descr="Icono&#10;&#10;Descripción generada automáticamente"/>
          <p:cNvPicPr preferRelativeResize="0"/>
          <p:nvPr/>
        </p:nvPicPr>
        <p:blipFill rotWithShape="1">
          <a:blip r:embed="rId4">
            <a:alphaModFix/>
          </a:blip>
          <a:srcRect/>
          <a:stretch/>
        </p:blipFill>
        <p:spPr>
          <a:xfrm>
            <a:off x="8153784" y="2682132"/>
            <a:ext cx="1641630" cy="1493735"/>
          </a:xfrm>
          <a:prstGeom prst="rect">
            <a:avLst/>
          </a:prstGeom>
          <a:noFill/>
          <a:ln>
            <a:noFill/>
          </a:ln>
        </p:spPr>
      </p:pic>
      <p:pic>
        <p:nvPicPr>
          <p:cNvPr id="1295" name="Google Shape;1295;p72" descr="Forma&#10;&#10;Descripción generada automáticamente"/>
          <p:cNvPicPr preferRelativeResize="0"/>
          <p:nvPr/>
        </p:nvPicPr>
        <p:blipFill rotWithShape="1">
          <a:blip r:embed="rId5">
            <a:alphaModFix/>
          </a:blip>
          <a:srcRect/>
          <a:stretch/>
        </p:blipFill>
        <p:spPr>
          <a:xfrm>
            <a:off x="7981233" y="5806756"/>
            <a:ext cx="1927777" cy="576686"/>
          </a:xfrm>
          <a:prstGeom prst="rect">
            <a:avLst/>
          </a:prstGeom>
          <a:noFill/>
          <a:ln>
            <a:noFill/>
          </a:ln>
        </p:spPr>
      </p:pic>
      <p:sp>
        <p:nvSpPr>
          <p:cNvPr id="1296" name="Google Shape;1296;p72"/>
          <p:cNvSpPr txBox="1"/>
          <p:nvPr/>
        </p:nvSpPr>
        <p:spPr>
          <a:xfrm>
            <a:off x="8188074" y="5980486"/>
            <a:ext cx="1072148"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7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3.2</a:t>
            </a:r>
            <a:endParaRPr/>
          </a:p>
        </p:txBody>
      </p:sp>
      <p:sp>
        <p:nvSpPr>
          <p:cNvPr id="1303" name="Google Shape;1303;p73"/>
          <p:cNvSpPr/>
          <p:nvPr/>
        </p:nvSpPr>
        <p:spPr>
          <a:xfrm>
            <a:off x="548232" y="1112264"/>
            <a:ext cx="4012338" cy="27458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304" name="Google Shape;1304;p73"/>
          <p:cNvSpPr txBox="1"/>
          <p:nvPr/>
        </p:nvSpPr>
        <p:spPr>
          <a:xfrm>
            <a:off x="778037" y="1112264"/>
            <a:ext cx="3508214"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Incompatibilidad de sustancias peligrosas:</a:t>
            </a:r>
            <a:endParaRPr sz="1400">
              <a:solidFill>
                <a:srgbClr val="3A3838"/>
              </a:solidFill>
              <a:latin typeface="Calibri"/>
              <a:ea typeface="Calibri"/>
              <a:cs typeface="Calibri"/>
              <a:sym typeface="Calibri"/>
            </a:endParaRPr>
          </a:p>
        </p:txBody>
      </p:sp>
      <p:sp>
        <p:nvSpPr>
          <p:cNvPr id="1305" name="Google Shape;1305;p73"/>
          <p:cNvSpPr/>
          <p:nvPr/>
        </p:nvSpPr>
        <p:spPr>
          <a:xfrm>
            <a:off x="548232" y="1588157"/>
            <a:ext cx="10664598" cy="989298"/>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chemeClr val="lt1"/>
                </a:solidFill>
                <a:latin typeface="Calibri"/>
                <a:ea typeface="Calibri"/>
                <a:cs typeface="Calibri"/>
                <a:sym typeface="Calibri"/>
              </a:rPr>
              <a:t>Ciertos productos y sustancias químicas, además de causar peligros por sí mismos son capaces de producir reacciones peligrosas en contacto con otros Materiales incompatibles. Químicamente, son aquellos que, al estar en contacto entre sí, sufren una reacción química descontrolada que puede originar: </a:t>
            </a:r>
            <a:endParaRPr sz="1400" b="1">
              <a:solidFill>
                <a:schemeClr val="lt1"/>
              </a:solidFill>
              <a:latin typeface="Open Sans"/>
              <a:ea typeface="Open Sans"/>
              <a:cs typeface="Open Sans"/>
              <a:sym typeface="Open Sans"/>
            </a:endParaRPr>
          </a:p>
        </p:txBody>
      </p:sp>
      <p:pic>
        <p:nvPicPr>
          <p:cNvPr id="1306" name="Google Shape;1306;p73" descr="Icono&#10;&#10;Descripción generada automáticamente"/>
          <p:cNvPicPr preferRelativeResize="0"/>
          <p:nvPr/>
        </p:nvPicPr>
        <p:blipFill rotWithShape="1">
          <a:blip r:embed="rId3">
            <a:alphaModFix/>
          </a:blip>
          <a:srcRect/>
          <a:stretch/>
        </p:blipFill>
        <p:spPr>
          <a:xfrm>
            <a:off x="5187455" y="1030313"/>
            <a:ext cx="848233" cy="848233"/>
          </a:xfrm>
          <a:prstGeom prst="rect">
            <a:avLst/>
          </a:prstGeom>
          <a:noFill/>
          <a:ln>
            <a:noFill/>
          </a:ln>
        </p:spPr>
      </p:pic>
      <p:sp>
        <p:nvSpPr>
          <p:cNvPr id="1307" name="Google Shape;1307;p73"/>
          <p:cNvSpPr/>
          <p:nvPr/>
        </p:nvSpPr>
        <p:spPr>
          <a:xfrm>
            <a:off x="5970035" y="1160934"/>
            <a:ext cx="1179105"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calavera.png</a:t>
            </a:r>
            <a:endParaRPr sz="1400">
              <a:solidFill>
                <a:schemeClr val="dk1"/>
              </a:solidFill>
              <a:latin typeface="Open Sans"/>
              <a:ea typeface="Open Sans"/>
              <a:cs typeface="Open Sans"/>
              <a:sym typeface="Open Sans"/>
            </a:endParaRPr>
          </a:p>
        </p:txBody>
      </p:sp>
      <p:sp>
        <p:nvSpPr>
          <p:cNvPr id="1308" name="Google Shape;1308;p73"/>
          <p:cNvSpPr/>
          <p:nvPr/>
        </p:nvSpPr>
        <p:spPr>
          <a:xfrm>
            <a:off x="9635685" y="3053640"/>
            <a:ext cx="1326004"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emisiones.png</a:t>
            </a:r>
            <a:endParaRPr sz="1400">
              <a:solidFill>
                <a:schemeClr val="dk1"/>
              </a:solidFill>
              <a:latin typeface="Open Sans"/>
              <a:ea typeface="Open Sans"/>
              <a:cs typeface="Open Sans"/>
              <a:sym typeface="Open Sans"/>
            </a:endParaRPr>
          </a:p>
        </p:txBody>
      </p:sp>
      <p:sp>
        <p:nvSpPr>
          <p:cNvPr id="1309" name="Google Shape;1309;p73"/>
          <p:cNvSpPr txBox="1"/>
          <p:nvPr/>
        </p:nvSpPr>
        <p:spPr>
          <a:xfrm>
            <a:off x="548232" y="3193697"/>
            <a:ext cx="5690343" cy="2693045"/>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Emisión de gases corrosivos o inflamables.</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Emisión de gases tóxicos.</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Formación de líquido corrosivo.</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Formación de producto sensible a fricción o choque.</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Reacción exotérmica.</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Reacción explosiva.</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Explosión / Incendio.</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Producción de gases que puedan romper el recipiente contenedor.</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Calentamiento de sustancias que puedan empezar una descomposición o reacción descontrolada. </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Reducción de la estabilidad térmica de alguna sustancia.</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Degradación de la calidad de las sustancias almacenadas.</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Averías y/o Deterioro de contenedores (envases, etiquetas, etc.).</a:t>
            </a:r>
            <a:endParaRPr/>
          </a:p>
        </p:txBody>
      </p:sp>
      <p:sp>
        <p:nvSpPr>
          <p:cNvPr id="1310" name="Google Shape;1310;p73"/>
          <p:cNvSpPr/>
          <p:nvPr/>
        </p:nvSpPr>
        <p:spPr>
          <a:xfrm rot="10800000">
            <a:off x="2667129" y="2483344"/>
            <a:ext cx="550274" cy="474374"/>
          </a:xfrm>
          <a:prstGeom prst="triangle">
            <a:avLst>
              <a:gd name="adj" fmla="val 50000"/>
            </a:avLst>
          </a:prstGeom>
          <a:solidFill>
            <a:srgbClr val="F49F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1" name="Google Shape;1311;p73"/>
          <p:cNvSpPr/>
          <p:nvPr/>
        </p:nvSpPr>
        <p:spPr>
          <a:xfrm>
            <a:off x="6425576" y="3799571"/>
            <a:ext cx="5098046" cy="218286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1A3255"/>
              </a:solidFill>
              <a:latin typeface="Open Sans"/>
              <a:ea typeface="Open Sans"/>
              <a:cs typeface="Open Sans"/>
              <a:sym typeface="Open Sans"/>
            </a:endParaRPr>
          </a:p>
          <a:p>
            <a:pPr marL="0" marR="0" lvl="0" indent="0" algn="just" rtl="0">
              <a:spcBef>
                <a:spcPts val="0"/>
              </a:spcBef>
              <a:spcAft>
                <a:spcPts val="0"/>
              </a:spcAft>
              <a:buNone/>
            </a:pPr>
            <a:endParaRPr sz="1300">
              <a:solidFill>
                <a:srgbClr val="1A3255"/>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1A3255"/>
                </a:solidFill>
                <a:latin typeface="Open Sans"/>
                <a:ea typeface="Open Sans"/>
                <a:cs typeface="Open Sans"/>
                <a:sym typeface="Open Sans"/>
              </a:rPr>
              <a:t>En el almacén o zona de depósito, ya sea de productos químicos terminados y/o utilizados como materias primas, insumos o productos finales de cualquier tipo de industria química, existe riesgo de incompatibilidad de productos o sustancias químicas.</a:t>
            </a:r>
            <a:endParaRPr/>
          </a:p>
          <a:p>
            <a:pPr marL="0" marR="0" lvl="0" indent="0" algn="just" rtl="0">
              <a:spcBef>
                <a:spcPts val="0"/>
              </a:spcBef>
              <a:spcAft>
                <a:spcPts val="0"/>
              </a:spcAft>
              <a:buNone/>
            </a:pPr>
            <a:endParaRPr sz="1300">
              <a:solidFill>
                <a:srgbClr val="1A3255"/>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1A3255"/>
                </a:solidFill>
                <a:latin typeface="Open Sans"/>
                <a:ea typeface="Open Sans"/>
                <a:cs typeface="Open Sans"/>
                <a:sym typeface="Open Sans"/>
              </a:rPr>
              <a:t>Los productos químicos inflamables presentan incompatibilidad con las sustancias y/o productos corrosivos, oxidantes, la presión ambiental alta y las temperaturas altas al igual que con cualquier fuente de calor. </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pic>
        <p:nvPicPr>
          <p:cNvPr id="1312" name="Google Shape;1312;p73" descr="Icono&#10;&#10;Descripción generada automáticamente"/>
          <p:cNvPicPr preferRelativeResize="0"/>
          <p:nvPr/>
        </p:nvPicPr>
        <p:blipFill rotWithShape="1">
          <a:blip r:embed="rId4">
            <a:alphaModFix/>
          </a:blip>
          <a:srcRect/>
          <a:stretch/>
        </p:blipFill>
        <p:spPr>
          <a:xfrm>
            <a:off x="8153784" y="2682132"/>
            <a:ext cx="1641630" cy="1493735"/>
          </a:xfrm>
          <a:prstGeom prst="rect">
            <a:avLst/>
          </a:prstGeom>
          <a:noFill/>
          <a:ln>
            <a:noFill/>
          </a:ln>
        </p:spPr>
      </p:pic>
      <p:pic>
        <p:nvPicPr>
          <p:cNvPr id="1313" name="Google Shape;1313;p73" descr="Forma&#10;&#10;Descripción generada automáticamente"/>
          <p:cNvPicPr preferRelativeResize="0"/>
          <p:nvPr/>
        </p:nvPicPr>
        <p:blipFill rotWithShape="1">
          <a:blip r:embed="rId5">
            <a:alphaModFix/>
          </a:blip>
          <a:srcRect/>
          <a:stretch/>
        </p:blipFill>
        <p:spPr>
          <a:xfrm>
            <a:off x="7981233" y="5806756"/>
            <a:ext cx="1927777" cy="576686"/>
          </a:xfrm>
          <a:prstGeom prst="rect">
            <a:avLst/>
          </a:prstGeom>
          <a:noFill/>
          <a:ln>
            <a:noFill/>
          </a:ln>
        </p:spPr>
      </p:pic>
      <p:sp>
        <p:nvSpPr>
          <p:cNvPr id="1314" name="Google Shape;1314;p73"/>
          <p:cNvSpPr txBox="1"/>
          <p:nvPr/>
        </p:nvSpPr>
        <p:spPr>
          <a:xfrm>
            <a:off x="8188074" y="5980486"/>
            <a:ext cx="1072148"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
        <p:nvSpPr>
          <p:cNvPr id="1315" name="Google Shape;1315;p73"/>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6" name="Google Shape;1316;p73"/>
          <p:cNvSpPr/>
          <p:nvPr/>
        </p:nvSpPr>
        <p:spPr>
          <a:xfrm>
            <a:off x="2530548" y="193647"/>
            <a:ext cx="6994323" cy="634537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7" name="Google Shape;1317;p73"/>
          <p:cNvSpPr/>
          <p:nvPr/>
        </p:nvSpPr>
        <p:spPr>
          <a:xfrm>
            <a:off x="8950408" y="243868"/>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a:p>
        </p:txBody>
      </p:sp>
      <p:pic>
        <p:nvPicPr>
          <p:cNvPr id="1318" name="Google Shape;1318;p73" descr="Gráfico&#10;&#10;Descripción generada automáticamente"/>
          <p:cNvPicPr preferRelativeResize="0"/>
          <p:nvPr/>
        </p:nvPicPr>
        <p:blipFill rotWithShape="1">
          <a:blip r:embed="rId6">
            <a:alphaModFix/>
          </a:blip>
          <a:srcRect/>
          <a:stretch/>
        </p:blipFill>
        <p:spPr>
          <a:xfrm>
            <a:off x="3253085" y="360061"/>
            <a:ext cx="5655474" cy="6095344"/>
          </a:xfrm>
          <a:prstGeom prst="rect">
            <a:avLst/>
          </a:prstGeom>
          <a:noFill/>
          <a:ln>
            <a:noFill/>
          </a:ln>
        </p:spPr>
      </p:pic>
      <p:sp>
        <p:nvSpPr>
          <p:cNvPr id="1319" name="Google Shape;1319;p73"/>
          <p:cNvSpPr/>
          <p:nvPr/>
        </p:nvSpPr>
        <p:spPr>
          <a:xfrm rot="-5400000">
            <a:off x="8289925" y="3160297"/>
            <a:ext cx="167712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a:solidFill>
                  <a:schemeClr val="dk1"/>
                </a:solidFill>
                <a:latin typeface="Calibri"/>
                <a:ea typeface="Calibri"/>
                <a:cs typeface="Calibri"/>
                <a:sym typeface="Calibri"/>
              </a:rPr>
              <a:t>incompatibilidad.jpg</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74"/>
          <p:cNvSpPr/>
          <p:nvPr/>
        </p:nvSpPr>
        <p:spPr>
          <a:xfrm>
            <a:off x="199984" y="747828"/>
            <a:ext cx="437172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Combustión de gases, líquidos y sólidos</a:t>
            </a:r>
            <a:endParaRPr sz="1600" b="1">
              <a:solidFill>
                <a:srgbClr val="2C538E"/>
              </a:solidFill>
              <a:latin typeface="Open Sans"/>
              <a:ea typeface="Open Sans"/>
              <a:cs typeface="Open Sans"/>
              <a:sym typeface="Open Sans"/>
            </a:endParaRPr>
          </a:p>
        </p:txBody>
      </p:sp>
      <p:sp>
        <p:nvSpPr>
          <p:cNvPr id="1326" name="Google Shape;1326;p7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3.3</a:t>
            </a:r>
            <a:endParaRPr/>
          </a:p>
        </p:txBody>
      </p:sp>
      <p:sp>
        <p:nvSpPr>
          <p:cNvPr id="1327" name="Google Shape;1327;p74"/>
          <p:cNvSpPr/>
          <p:nvPr/>
        </p:nvSpPr>
        <p:spPr>
          <a:xfrm>
            <a:off x="575613" y="1198351"/>
            <a:ext cx="5693356" cy="129453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La combustión es un tipo específico de reacción química exotérmica que puede involucrar materia en su estado gaseoso o estado heterogéneo (líquido-gaseoso o sólido-gaseoso) generando luz y calor. Es entendida como el proceso de oxidación rápida de ciertos elementos combustibles, es decir, constituidos sobre todo por carbono, hidrógeno y en algunas ocasiones de azufre, y que obligatoriamente tiene lugar en presencia de oxígeno.</a:t>
            </a:r>
            <a:endParaRPr/>
          </a:p>
        </p:txBody>
      </p:sp>
      <p:grpSp>
        <p:nvGrpSpPr>
          <p:cNvPr id="1328" name="Google Shape;1328;p74"/>
          <p:cNvGrpSpPr/>
          <p:nvPr/>
        </p:nvGrpSpPr>
        <p:grpSpPr>
          <a:xfrm>
            <a:off x="575613" y="2783187"/>
            <a:ext cx="3599646" cy="466514"/>
            <a:chOff x="4042" y="3636"/>
            <a:chExt cx="2925" cy="565"/>
          </a:xfrm>
        </p:grpSpPr>
        <p:cxnSp>
          <p:nvCxnSpPr>
            <p:cNvPr id="1329" name="Google Shape;1329;p74"/>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330" name="Google Shape;1330;p74"/>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331" name="Google Shape;1331;p74"/>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332" name="Google Shape;1332;p74"/>
          <p:cNvGrpSpPr/>
          <p:nvPr/>
        </p:nvGrpSpPr>
        <p:grpSpPr>
          <a:xfrm>
            <a:off x="4281042" y="2783186"/>
            <a:ext cx="3597183" cy="445873"/>
            <a:chOff x="4042" y="3636"/>
            <a:chExt cx="2925" cy="565"/>
          </a:xfrm>
        </p:grpSpPr>
        <p:cxnSp>
          <p:nvCxnSpPr>
            <p:cNvPr id="1333" name="Google Shape;1333;p74"/>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334" name="Google Shape;1334;p74"/>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335" name="Google Shape;1335;p74"/>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336" name="Google Shape;1336;p74"/>
          <p:cNvGrpSpPr/>
          <p:nvPr/>
        </p:nvGrpSpPr>
        <p:grpSpPr>
          <a:xfrm>
            <a:off x="7971702" y="2775249"/>
            <a:ext cx="3599646" cy="445872"/>
            <a:chOff x="4042" y="3636"/>
            <a:chExt cx="2925" cy="565"/>
          </a:xfrm>
        </p:grpSpPr>
        <p:cxnSp>
          <p:nvCxnSpPr>
            <p:cNvPr id="1337" name="Google Shape;1337;p74"/>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338" name="Google Shape;1338;p74"/>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339" name="Google Shape;1339;p74"/>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340" name="Google Shape;1340;p74"/>
          <p:cNvSpPr/>
          <p:nvPr/>
        </p:nvSpPr>
        <p:spPr>
          <a:xfrm>
            <a:off x="763736" y="28692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sólidos</a:t>
            </a:r>
            <a:endParaRPr sz="1400" b="1">
              <a:solidFill>
                <a:srgbClr val="1E4E79"/>
              </a:solidFill>
              <a:latin typeface="Open Sans"/>
              <a:ea typeface="Open Sans"/>
              <a:cs typeface="Open Sans"/>
              <a:sym typeface="Open Sans"/>
            </a:endParaRPr>
          </a:p>
        </p:txBody>
      </p:sp>
      <p:sp>
        <p:nvSpPr>
          <p:cNvPr id="1341" name="Google Shape;1341;p74"/>
          <p:cNvSpPr/>
          <p:nvPr/>
        </p:nvSpPr>
        <p:spPr>
          <a:xfrm>
            <a:off x="4531749" y="2941923"/>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líquidos</a:t>
            </a:r>
            <a:endParaRPr sz="1400" b="1">
              <a:solidFill>
                <a:srgbClr val="1E4E79"/>
              </a:solidFill>
              <a:latin typeface="Open Sans"/>
              <a:ea typeface="Open Sans"/>
              <a:cs typeface="Open Sans"/>
              <a:sym typeface="Open Sans"/>
            </a:endParaRPr>
          </a:p>
        </p:txBody>
      </p:sp>
      <p:sp>
        <p:nvSpPr>
          <p:cNvPr id="1342" name="Google Shape;1342;p74"/>
          <p:cNvSpPr/>
          <p:nvPr/>
        </p:nvSpPr>
        <p:spPr>
          <a:xfrm>
            <a:off x="8179539" y="291042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Gases combustibles</a:t>
            </a:r>
            <a:endParaRPr sz="1400" b="1">
              <a:solidFill>
                <a:srgbClr val="1E4E79"/>
              </a:solidFill>
              <a:latin typeface="Open Sans"/>
              <a:ea typeface="Open Sans"/>
              <a:cs typeface="Open Sans"/>
              <a:sym typeface="Open Sans"/>
            </a:endParaRPr>
          </a:p>
        </p:txBody>
      </p:sp>
      <p:pic>
        <p:nvPicPr>
          <p:cNvPr id="1343" name="Google Shape;1343;p74" descr="Imagen que contiene Forma&#10;&#10;Descripción generada automáticamente"/>
          <p:cNvPicPr preferRelativeResize="0"/>
          <p:nvPr/>
        </p:nvPicPr>
        <p:blipFill rotWithShape="1">
          <a:blip r:embed="rId3">
            <a:alphaModFix/>
          </a:blip>
          <a:srcRect/>
          <a:stretch/>
        </p:blipFill>
        <p:spPr>
          <a:xfrm>
            <a:off x="10697559" y="2842370"/>
            <a:ext cx="307776" cy="307776"/>
          </a:xfrm>
          <a:prstGeom prst="rect">
            <a:avLst/>
          </a:prstGeom>
          <a:noFill/>
          <a:ln>
            <a:noFill/>
          </a:ln>
        </p:spPr>
      </p:pic>
      <p:pic>
        <p:nvPicPr>
          <p:cNvPr id="1344" name="Google Shape;1344;p74" descr="Imagen que contiene Forma&#10;&#10;Descripción generada automáticamente"/>
          <p:cNvPicPr preferRelativeResize="0"/>
          <p:nvPr/>
        </p:nvPicPr>
        <p:blipFill rotWithShape="1">
          <a:blip r:embed="rId4">
            <a:alphaModFix/>
          </a:blip>
          <a:srcRect/>
          <a:stretch/>
        </p:blipFill>
        <p:spPr>
          <a:xfrm>
            <a:off x="7246495" y="2910421"/>
            <a:ext cx="273596" cy="273596"/>
          </a:xfrm>
          <a:prstGeom prst="rect">
            <a:avLst/>
          </a:prstGeom>
          <a:noFill/>
          <a:ln>
            <a:noFill/>
          </a:ln>
        </p:spPr>
      </p:pic>
      <p:pic>
        <p:nvPicPr>
          <p:cNvPr id="1345" name="Google Shape;1345;p74" descr="Imagen que contiene Forma&#10;&#10;Descripción generada automáticamente"/>
          <p:cNvPicPr preferRelativeResize="0"/>
          <p:nvPr/>
        </p:nvPicPr>
        <p:blipFill rotWithShape="1">
          <a:blip r:embed="rId5">
            <a:alphaModFix/>
          </a:blip>
          <a:srcRect/>
          <a:stretch/>
        </p:blipFill>
        <p:spPr>
          <a:xfrm>
            <a:off x="3312586" y="2857464"/>
            <a:ext cx="340131" cy="340131"/>
          </a:xfrm>
          <a:prstGeom prst="rect">
            <a:avLst/>
          </a:prstGeom>
          <a:noFill/>
          <a:ln>
            <a:noFill/>
          </a:ln>
        </p:spPr>
      </p:pic>
      <p:sp>
        <p:nvSpPr>
          <p:cNvPr id="1346" name="Google Shape;1346;p74"/>
          <p:cNvSpPr/>
          <p:nvPr/>
        </p:nvSpPr>
        <p:spPr>
          <a:xfrm>
            <a:off x="3008375" y="3112525"/>
            <a:ext cx="10722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solido.png</a:t>
            </a:r>
            <a:endParaRPr sz="1400">
              <a:solidFill>
                <a:schemeClr val="dk1"/>
              </a:solidFill>
              <a:latin typeface="Open Sans"/>
              <a:ea typeface="Open Sans"/>
              <a:cs typeface="Open Sans"/>
              <a:sym typeface="Open Sans"/>
            </a:endParaRPr>
          </a:p>
        </p:txBody>
      </p:sp>
      <p:sp>
        <p:nvSpPr>
          <p:cNvPr id="1347" name="Google Shape;1347;p74"/>
          <p:cNvSpPr/>
          <p:nvPr/>
        </p:nvSpPr>
        <p:spPr>
          <a:xfrm>
            <a:off x="6880824" y="3126775"/>
            <a:ext cx="1293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liquido.png</a:t>
            </a:r>
            <a:endParaRPr sz="1400">
              <a:solidFill>
                <a:schemeClr val="dk1"/>
              </a:solidFill>
              <a:latin typeface="Open Sans"/>
              <a:ea typeface="Open Sans"/>
              <a:cs typeface="Open Sans"/>
              <a:sym typeface="Open Sans"/>
            </a:endParaRPr>
          </a:p>
        </p:txBody>
      </p:sp>
      <p:sp>
        <p:nvSpPr>
          <p:cNvPr id="1348" name="Google Shape;1348;p74"/>
          <p:cNvSpPr/>
          <p:nvPr/>
        </p:nvSpPr>
        <p:spPr>
          <a:xfrm>
            <a:off x="10275052" y="3073650"/>
            <a:ext cx="13620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gaseoso.png</a:t>
            </a:r>
            <a:endParaRPr sz="1400">
              <a:solidFill>
                <a:schemeClr val="dk1"/>
              </a:solidFill>
              <a:latin typeface="Open Sans"/>
              <a:ea typeface="Open Sans"/>
              <a:cs typeface="Open Sans"/>
              <a:sym typeface="Open Sans"/>
            </a:endParaRPr>
          </a:p>
        </p:txBody>
      </p:sp>
      <p:sp>
        <p:nvSpPr>
          <p:cNvPr id="1349" name="Google Shape;1349;p74"/>
          <p:cNvSpPr txBox="1"/>
          <p:nvPr/>
        </p:nvSpPr>
        <p:spPr>
          <a:xfrm>
            <a:off x="962086" y="3785291"/>
            <a:ext cx="5109300" cy="2493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Los sólidos combustibles arden produciendo cenizas. Su combustión puede ser con flama a incandescente.</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combustibilidad depende de:</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El contenido húmedo del sólido</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conductibilidad calorífica</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Su Aptitud y Temperatura de ignición </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El grado de combustión</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velocidad de propagación</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carga térmica, entre otros.</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pic>
        <p:nvPicPr>
          <p:cNvPr id="1350" name="Google Shape;1350;p74" descr="Icono&#10;&#10;Descripción generada automáticamente"/>
          <p:cNvPicPr preferRelativeResize="0"/>
          <p:nvPr/>
        </p:nvPicPr>
        <p:blipFill rotWithShape="1">
          <a:blip r:embed="rId6">
            <a:alphaModFix/>
          </a:blip>
          <a:srcRect/>
          <a:stretch/>
        </p:blipFill>
        <p:spPr>
          <a:xfrm>
            <a:off x="792039" y="2927007"/>
            <a:ext cx="434340" cy="539422"/>
          </a:xfrm>
          <a:prstGeom prst="rect">
            <a:avLst/>
          </a:prstGeom>
          <a:noFill/>
          <a:ln>
            <a:noFill/>
          </a:ln>
        </p:spPr>
      </p:pic>
      <p:sp>
        <p:nvSpPr>
          <p:cNvPr id="1351" name="Google Shape;1351;p74"/>
          <p:cNvSpPr/>
          <p:nvPr/>
        </p:nvSpPr>
        <p:spPr>
          <a:xfrm>
            <a:off x="6805779" y="4878022"/>
            <a:ext cx="3891780" cy="877034"/>
          </a:xfrm>
          <a:prstGeom prst="roundRect">
            <a:avLst>
              <a:gd name="adj" fmla="val 16667"/>
            </a:avLst>
          </a:prstGeom>
          <a:solidFill>
            <a:srgbClr val="1A325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F5496"/>
              </a:solidFill>
              <a:latin typeface="Calibri"/>
              <a:ea typeface="Calibri"/>
              <a:cs typeface="Calibri"/>
              <a:sym typeface="Calibri"/>
            </a:endParaRPr>
          </a:p>
        </p:txBody>
      </p:sp>
      <p:pic>
        <p:nvPicPr>
          <p:cNvPr id="1352" name="Google Shape;1352;p74" descr="Imagen que contiene Forma&#10;&#10;Descripción generada automáticamente"/>
          <p:cNvPicPr preferRelativeResize="0"/>
          <p:nvPr/>
        </p:nvPicPr>
        <p:blipFill rotWithShape="1">
          <a:blip r:embed="rId7">
            <a:alphaModFix/>
          </a:blip>
          <a:srcRect/>
          <a:stretch/>
        </p:blipFill>
        <p:spPr>
          <a:xfrm>
            <a:off x="8176355" y="3839599"/>
            <a:ext cx="1293327" cy="1293327"/>
          </a:xfrm>
          <a:prstGeom prst="rect">
            <a:avLst/>
          </a:prstGeom>
          <a:noFill/>
          <a:ln>
            <a:noFill/>
          </a:ln>
        </p:spPr>
      </p:pic>
      <p:sp>
        <p:nvSpPr>
          <p:cNvPr id="1353" name="Google Shape;1353;p74"/>
          <p:cNvSpPr/>
          <p:nvPr/>
        </p:nvSpPr>
        <p:spPr>
          <a:xfrm>
            <a:off x="9469674" y="4151700"/>
            <a:ext cx="15357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solidogris.png</a:t>
            </a:r>
            <a:endParaRPr sz="1400">
              <a:solidFill>
                <a:schemeClr val="dk1"/>
              </a:solidFill>
              <a:latin typeface="Open Sans"/>
              <a:ea typeface="Open Sans"/>
              <a:cs typeface="Open Sans"/>
              <a:sym typeface="Open Sans"/>
            </a:endParaRPr>
          </a:p>
        </p:txBody>
      </p:sp>
      <p:sp>
        <p:nvSpPr>
          <p:cNvPr id="1354" name="Google Shape;1354;p74"/>
          <p:cNvSpPr/>
          <p:nvPr/>
        </p:nvSpPr>
        <p:spPr>
          <a:xfrm>
            <a:off x="7020843" y="5166446"/>
            <a:ext cx="346165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chemeClr val="lt1"/>
                </a:solidFill>
                <a:latin typeface="Open Sans"/>
                <a:ea typeface="Open Sans"/>
                <a:cs typeface="Open Sans"/>
                <a:sym typeface="Open Sans"/>
              </a:rPr>
              <a:t>Ver aquí combustibles sólidos</a:t>
            </a:r>
            <a:endParaRPr sz="1600" b="1">
              <a:solidFill>
                <a:schemeClr val="lt1"/>
              </a:solidFill>
              <a:latin typeface="Open Sans"/>
              <a:ea typeface="Open Sans"/>
              <a:cs typeface="Open Sans"/>
              <a:sym typeface="Open Sans"/>
            </a:endParaRPr>
          </a:p>
        </p:txBody>
      </p:sp>
      <p:sp>
        <p:nvSpPr>
          <p:cNvPr id="1355" name="Google Shape;1355;p74"/>
          <p:cNvSpPr/>
          <p:nvPr/>
        </p:nvSpPr>
        <p:spPr>
          <a:xfrm>
            <a:off x="6349287" y="1203535"/>
            <a:ext cx="5064630" cy="1316811"/>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El desarrollo o reacción físico-química, por la cual se obtiene calor y trabajo de los gases de origen fósil utilizados como combustibles, es la combustión de los mismos. Este suceso se trata fundamentalmente de una oxidación a altas temperaturas que presenta una evaluación energética positiva.</a:t>
            </a:r>
            <a:endParaRPr/>
          </a:p>
        </p:txBody>
      </p:sp>
      <p:pic>
        <p:nvPicPr>
          <p:cNvPr id="1356" name="Google Shape;1356;p74" descr="Forma&#10;&#10;Descripción generada automáticamente"/>
          <p:cNvPicPr preferRelativeResize="0"/>
          <p:nvPr/>
        </p:nvPicPr>
        <p:blipFill rotWithShape="1">
          <a:blip r:embed="rId8">
            <a:alphaModFix/>
          </a:blip>
          <a:srcRect/>
          <a:stretch/>
        </p:blipFill>
        <p:spPr>
          <a:xfrm>
            <a:off x="7775967" y="5582346"/>
            <a:ext cx="1927777" cy="576686"/>
          </a:xfrm>
          <a:prstGeom prst="rect">
            <a:avLst/>
          </a:prstGeom>
          <a:noFill/>
          <a:ln>
            <a:noFill/>
          </a:ln>
        </p:spPr>
      </p:pic>
      <p:sp>
        <p:nvSpPr>
          <p:cNvPr id="1357" name="Google Shape;1357;p74"/>
          <p:cNvSpPr txBox="1"/>
          <p:nvPr/>
        </p:nvSpPr>
        <p:spPr>
          <a:xfrm>
            <a:off x="8038308" y="5615801"/>
            <a:ext cx="10722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75"/>
          <p:cNvSpPr/>
          <p:nvPr/>
        </p:nvSpPr>
        <p:spPr>
          <a:xfrm>
            <a:off x="199984" y="747828"/>
            <a:ext cx="437172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Combustión de gases, líquidos y sólidos</a:t>
            </a:r>
            <a:endParaRPr sz="1600" b="1">
              <a:solidFill>
                <a:srgbClr val="2C538E"/>
              </a:solidFill>
              <a:latin typeface="Open Sans"/>
              <a:ea typeface="Open Sans"/>
              <a:cs typeface="Open Sans"/>
              <a:sym typeface="Open Sans"/>
            </a:endParaRPr>
          </a:p>
        </p:txBody>
      </p:sp>
      <p:sp>
        <p:nvSpPr>
          <p:cNvPr id="1364" name="Google Shape;1364;p75"/>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3.3</a:t>
            </a:r>
            <a:endParaRPr/>
          </a:p>
        </p:txBody>
      </p:sp>
      <p:sp>
        <p:nvSpPr>
          <p:cNvPr id="1365" name="Google Shape;1365;p75"/>
          <p:cNvSpPr/>
          <p:nvPr/>
        </p:nvSpPr>
        <p:spPr>
          <a:xfrm>
            <a:off x="575613" y="1198351"/>
            <a:ext cx="5693356" cy="129453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La combustión es un tipo específico de reacción química de exotérmica que puede involucrar materia en su estado gaseoso o estado heterogéneo (líquido-gaseoso o sólido-gaseoso) generando luz y calor. Es entendida como el proceso de oxidación rápida de ciertos elementos combustibles, es decir, constituidos sobre todo por carbono, hidrógeno y en algunas ocasiones de azufre, y que obligatoriamente tiene lugar en presencia de oxígeno.</a:t>
            </a:r>
            <a:endParaRPr/>
          </a:p>
        </p:txBody>
      </p:sp>
      <p:grpSp>
        <p:nvGrpSpPr>
          <p:cNvPr id="1366" name="Google Shape;1366;p75"/>
          <p:cNvGrpSpPr/>
          <p:nvPr/>
        </p:nvGrpSpPr>
        <p:grpSpPr>
          <a:xfrm>
            <a:off x="575613" y="2783187"/>
            <a:ext cx="3599646" cy="466514"/>
            <a:chOff x="4042" y="3636"/>
            <a:chExt cx="2925" cy="565"/>
          </a:xfrm>
        </p:grpSpPr>
        <p:cxnSp>
          <p:nvCxnSpPr>
            <p:cNvPr id="1367" name="Google Shape;1367;p75"/>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368" name="Google Shape;1368;p75"/>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369" name="Google Shape;1369;p75"/>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370" name="Google Shape;1370;p75"/>
          <p:cNvGrpSpPr/>
          <p:nvPr/>
        </p:nvGrpSpPr>
        <p:grpSpPr>
          <a:xfrm>
            <a:off x="4281042" y="2783186"/>
            <a:ext cx="3597183" cy="445873"/>
            <a:chOff x="4042" y="3636"/>
            <a:chExt cx="2925" cy="565"/>
          </a:xfrm>
        </p:grpSpPr>
        <p:cxnSp>
          <p:nvCxnSpPr>
            <p:cNvPr id="1371" name="Google Shape;1371;p75"/>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372" name="Google Shape;1372;p75"/>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373" name="Google Shape;1373;p75"/>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374" name="Google Shape;1374;p75"/>
          <p:cNvGrpSpPr/>
          <p:nvPr/>
        </p:nvGrpSpPr>
        <p:grpSpPr>
          <a:xfrm>
            <a:off x="7971702" y="2775249"/>
            <a:ext cx="3599646" cy="445872"/>
            <a:chOff x="4042" y="3636"/>
            <a:chExt cx="2925" cy="565"/>
          </a:xfrm>
        </p:grpSpPr>
        <p:cxnSp>
          <p:nvCxnSpPr>
            <p:cNvPr id="1375" name="Google Shape;1375;p75"/>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376" name="Google Shape;1376;p75"/>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377" name="Google Shape;1377;p75"/>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378" name="Google Shape;1378;p75"/>
          <p:cNvSpPr/>
          <p:nvPr/>
        </p:nvSpPr>
        <p:spPr>
          <a:xfrm>
            <a:off x="763736" y="28692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sólidos</a:t>
            </a:r>
            <a:endParaRPr sz="1400" b="1">
              <a:solidFill>
                <a:srgbClr val="1E4E79"/>
              </a:solidFill>
              <a:latin typeface="Open Sans"/>
              <a:ea typeface="Open Sans"/>
              <a:cs typeface="Open Sans"/>
              <a:sym typeface="Open Sans"/>
            </a:endParaRPr>
          </a:p>
        </p:txBody>
      </p:sp>
      <p:sp>
        <p:nvSpPr>
          <p:cNvPr id="1379" name="Google Shape;1379;p75"/>
          <p:cNvSpPr/>
          <p:nvPr/>
        </p:nvSpPr>
        <p:spPr>
          <a:xfrm>
            <a:off x="4531749" y="2941923"/>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líquidos</a:t>
            </a:r>
            <a:endParaRPr sz="1400" b="1">
              <a:solidFill>
                <a:srgbClr val="1E4E79"/>
              </a:solidFill>
              <a:latin typeface="Open Sans"/>
              <a:ea typeface="Open Sans"/>
              <a:cs typeface="Open Sans"/>
              <a:sym typeface="Open Sans"/>
            </a:endParaRPr>
          </a:p>
        </p:txBody>
      </p:sp>
      <p:sp>
        <p:nvSpPr>
          <p:cNvPr id="1380" name="Google Shape;1380;p75"/>
          <p:cNvSpPr/>
          <p:nvPr/>
        </p:nvSpPr>
        <p:spPr>
          <a:xfrm>
            <a:off x="8179539" y="291042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Gases combustibles</a:t>
            </a:r>
            <a:endParaRPr sz="1400" b="1">
              <a:solidFill>
                <a:srgbClr val="1E4E79"/>
              </a:solidFill>
              <a:latin typeface="Open Sans"/>
              <a:ea typeface="Open Sans"/>
              <a:cs typeface="Open Sans"/>
              <a:sym typeface="Open Sans"/>
            </a:endParaRPr>
          </a:p>
        </p:txBody>
      </p:sp>
      <p:pic>
        <p:nvPicPr>
          <p:cNvPr id="1381" name="Google Shape;1381;p75" descr="Imagen que contiene Forma&#10;&#10;Descripción generada automáticamente"/>
          <p:cNvPicPr preferRelativeResize="0"/>
          <p:nvPr/>
        </p:nvPicPr>
        <p:blipFill rotWithShape="1">
          <a:blip r:embed="rId3">
            <a:alphaModFix/>
          </a:blip>
          <a:srcRect/>
          <a:stretch/>
        </p:blipFill>
        <p:spPr>
          <a:xfrm>
            <a:off x="10697559" y="2842370"/>
            <a:ext cx="307776" cy="307776"/>
          </a:xfrm>
          <a:prstGeom prst="rect">
            <a:avLst/>
          </a:prstGeom>
          <a:noFill/>
          <a:ln>
            <a:noFill/>
          </a:ln>
        </p:spPr>
      </p:pic>
      <p:pic>
        <p:nvPicPr>
          <p:cNvPr id="1382" name="Google Shape;1382;p75" descr="Imagen que contiene Forma&#10;&#10;Descripción generada automáticamente"/>
          <p:cNvPicPr preferRelativeResize="0"/>
          <p:nvPr/>
        </p:nvPicPr>
        <p:blipFill rotWithShape="1">
          <a:blip r:embed="rId4">
            <a:alphaModFix/>
          </a:blip>
          <a:srcRect/>
          <a:stretch/>
        </p:blipFill>
        <p:spPr>
          <a:xfrm>
            <a:off x="7246495" y="2910421"/>
            <a:ext cx="273596" cy="273596"/>
          </a:xfrm>
          <a:prstGeom prst="rect">
            <a:avLst/>
          </a:prstGeom>
          <a:noFill/>
          <a:ln>
            <a:noFill/>
          </a:ln>
        </p:spPr>
      </p:pic>
      <p:pic>
        <p:nvPicPr>
          <p:cNvPr id="1383" name="Google Shape;1383;p75" descr="Imagen que contiene Forma&#10;&#10;Descripción generada automáticamente"/>
          <p:cNvPicPr preferRelativeResize="0"/>
          <p:nvPr/>
        </p:nvPicPr>
        <p:blipFill rotWithShape="1">
          <a:blip r:embed="rId5">
            <a:alphaModFix/>
          </a:blip>
          <a:srcRect/>
          <a:stretch/>
        </p:blipFill>
        <p:spPr>
          <a:xfrm>
            <a:off x="3312586" y="2857464"/>
            <a:ext cx="340131" cy="340131"/>
          </a:xfrm>
          <a:prstGeom prst="rect">
            <a:avLst/>
          </a:prstGeom>
          <a:noFill/>
          <a:ln>
            <a:noFill/>
          </a:ln>
        </p:spPr>
      </p:pic>
      <p:sp>
        <p:nvSpPr>
          <p:cNvPr id="1384" name="Google Shape;1384;p75"/>
          <p:cNvSpPr/>
          <p:nvPr/>
        </p:nvSpPr>
        <p:spPr>
          <a:xfrm>
            <a:off x="3008368" y="3112533"/>
            <a:ext cx="1016625"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solido.png</a:t>
            </a:r>
            <a:endParaRPr sz="1400">
              <a:solidFill>
                <a:schemeClr val="dk1"/>
              </a:solidFill>
              <a:latin typeface="Open Sans"/>
              <a:ea typeface="Open Sans"/>
              <a:cs typeface="Open Sans"/>
              <a:sym typeface="Open Sans"/>
            </a:endParaRPr>
          </a:p>
        </p:txBody>
      </p:sp>
      <p:sp>
        <p:nvSpPr>
          <p:cNvPr id="1385" name="Google Shape;1385;p75"/>
          <p:cNvSpPr/>
          <p:nvPr/>
        </p:nvSpPr>
        <p:spPr>
          <a:xfrm>
            <a:off x="6880829" y="3126769"/>
            <a:ext cx="108395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liquido.png</a:t>
            </a:r>
            <a:endParaRPr sz="1400">
              <a:solidFill>
                <a:schemeClr val="dk1"/>
              </a:solidFill>
              <a:latin typeface="Open Sans"/>
              <a:ea typeface="Open Sans"/>
              <a:cs typeface="Open Sans"/>
              <a:sym typeface="Open Sans"/>
            </a:endParaRPr>
          </a:p>
        </p:txBody>
      </p:sp>
      <p:sp>
        <p:nvSpPr>
          <p:cNvPr id="1386" name="Google Shape;1386;p75"/>
          <p:cNvSpPr/>
          <p:nvPr/>
        </p:nvSpPr>
        <p:spPr>
          <a:xfrm>
            <a:off x="10275039" y="3073652"/>
            <a:ext cx="1192955"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gaseoso.png</a:t>
            </a:r>
            <a:endParaRPr sz="1400">
              <a:solidFill>
                <a:schemeClr val="dk1"/>
              </a:solidFill>
              <a:latin typeface="Open Sans"/>
              <a:ea typeface="Open Sans"/>
              <a:cs typeface="Open Sans"/>
              <a:sym typeface="Open Sans"/>
            </a:endParaRPr>
          </a:p>
        </p:txBody>
      </p:sp>
      <p:sp>
        <p:nvSpPr>
          <p:cNvPr id="1387" name="Google Shape;1387;p75"/>
          <p:cNvSpPr txBox="1"/>
          <p:nvPr/>
        </p:nvSpPr>
        <p:spPr>
          <a:xfrm>
            <a:off x="962086" y="3785291"/>
            <a:ext cx="5109187" cy="24929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Los sólidos combustibles arden produciendo cenizas. Su combustión puede ser con flama a incandescente.</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combustibilidad depende de:</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El contenido húmedo del sólido</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conductibilidad calorífica</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Su Aptitud y Temperatura de ignición </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El grado de combustión</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velocidad de propagación</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carga termina, entre otros.</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pic>
        <p:nvPicPr>
          <p:cNvPr id="1388" name="Google Shape;1388;p75" descr="Icono&#10;&#10;Descripción generada automáticamente"/>
          <p:cNvPicPr preferRelativeResize="0"/>
          <p:nvPr/>
        </p:nvPicPr>
        <p:blipFill rotWithShape="1">
          <a:blip r:embed="rId6">
            <a:alphaModFix/>
          </a:blip>
          <a:srcRect/>
          <a:stretch/>
        </p:blipFill>
        <p:spPr>
          <a:xfrm>
            <a:off x="792039" y="2927007"/>
            <a:ext cx="434340" cy="539422"/>
          </a:xfrm>
          <a:prstGeom prst="rect">
            <a:avLst/>
          </a:prstGeom>
          <a:noFill/>
          <a:ln>
            <a:noFill/>
          </a:ln>
        </p:spPr>
      </p:pic>
      <p:sp>
        <p:nvSpPr>
          <p:cNvPr id="1389" name="Google Shape;1389;p75"/>
          <p:cNvSpPr/>
          <p:nvPr/>
        </p:nvSpPr>
        <p:spPr>
          <a:xfrm>
            <a:off x="6805779" y="4878022"/>
            <a:ext cx="3891780" cy="877034"/>
          </a:xfrm>
          <a:prstGeom prst="roundRect">
            <a:avLst>
              <a:gd name="adj" fmla="val 16667"/>
            </a:avLst>
          </a:prstGeom>
          <a:solidFill>
            <a:srgbClr val="1A325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F5496"/>
              </a:solidFill>
              <a:latin typeface="Calibri"/>
              <a:ea typeface="Calibri"/>
              <a:cs typeface="Calibri"/>
              <a:sym typeface="Calibri"/>
            </a:endParaRPr>
          </a:p>
        </p:txBody>
      </p:sp>
      <p:pic>
        <p:nvPicPr>
          <p:cNvPr id="1390" name="Google Shape;1390;p75" descr="Imagen que contiene Forma&#10;&#10;Descripción generada automáticamente"/>
          <p:cNvPicPr preferRelativeResize="0"/>
          <p:nvPr/>
        </p:nvPicPr>
        <p:blipFill rotWithShape="1">
          <a:blip r:embed="rId7">
            <a:alphaModFix/>
          </a:blip>
          <a:srcRect/>
          <a:stretch/>
        </p:blipFill>
        <p:spPr>
          <a:xfrm>
            <a:off x="8176355" y="3839599"/>
            <a:ext cx="1293327" cy="1293327"/>
          </a:xfrm>
          <a:prstGeom prst="rect">
            <a:avLst/>
          </a:prstGeom>
          <a:noFill/>
          <a:ln>
            <a:noFill/>
          </a:ln>
        </p:spPr>
      </p:pic>
      <p:sp>
        <p:nvSpPr>
          <p:cNvPr id="1391" name="Google Shape;1391;p75"/>
          <p:cNvSpPr/>
          <p:nvPr/>
        </p:nvSpPr>
        <p:spPr>
          <a:xfrm>
            <a:off x="9469682" y="4151698"/>
            <a:ext cx="1305165"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solidogris.png</a:t>
            </a:r>
            <a:endParaRPr sz="1400">
              <a:solidFill>
                <a:schemeClr val="dk1"/>
              </a:solidFill>
              <a:latin typeface="Open Sans"/>
              <a:ea typeface="Open Sans"/>
              <a:cs typeface="Open Sans"/>
              <a:sym typeface="Open Sans"/>
            </a:endParaRPr>
          </a:p>
        </p:txBody>
      </p:sp>
      <p:sp>
        <p:nvSpPr>
          <p:cNvPr id="1392" name="Google Shape;1392;p75"/>
          <p:cNvSpPr/>
          <p:nvPr/>
        </p:nvSpPr>
        <p:spPr>
          <a:xfrm>
            <a:off x="7020843" y="5166446"/>
            <a:ext cx="346165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chemeClr val="lt1"/>
                </a:solidFill>
                <a:latin typeface="Open Sans"/>
                <a:ea typeface="Open Sans"/>
                <a:cs typeface="Open Sans"/>
                <a:sym typeface="Open Sans"/>
              </a:rPr>
              <a:t>Ver aquí combustibles sólidos</a:t>
            </a:r>
            <a:endParaRPr sz="1600" b="1">
              <a:solidFill>
                <a:schemeClr val="lt1"/>
              </a:solidFill>
              <a:latin typeface="Open Sans"/>
              <a:ea typeface="Open Sans"/>
              <a:cs typeface="Open Sans"/>
              <a:sym typeface="Open Sans"/>
            </a:endParaRPr>
          </a:p>
        </p:txBody>
      </p:sp>
      <p:sp>
        <p:nvSpPr>
          <p:cNvPr id="1393" name="Google Shape;1393;p75"/>
          <p:cNvSpPr/>
          <p:nvPr/>
        </p:nvSpPr>
        <p:spPr>
          <a:xfrm>
            <a:off x="6349287" y="1203535"/>
            <a:ext cx="5064630" cy="1316811"/>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El desarrollo o reacción físico-química, por la cual se obtiene calor y trabajo de los gases de origen fósil utilizados como combustibles, es la combustión de los mismos. Este suceso se trata fundamentalmente de una oxidación a altas temperaturas que presenta una evaluación energética positiva.</a:t>
            </a:r>
            <a:endParaRPr/>
          </a:p>
        </p:txBody>
      </p:sp>
      <p:pic>
        <p:nvPicPr>
          <p:cNvPr id="1394" name="Google Shape;1394;p75" descr="Forma&#10;&#10;Descripción generada automáticamente"/>
          <p:cNvPicPr preferRelativeResize="0"/>
          <p:nvPr/>
        </p:nvPicPr>
        <p:blipFill rotWithShape="1">
          <a:blip r:embed="rId8">
            <a:alphaModFix/>
          </a:blip>
          <a:srcRect/>
          <a:stretch/>
        </p:blipFill>
        <p:spPr>
          <a:xfrm>
            <a:off x="7775967" y="5582346"/>
            <a:ext cx="1927777" cy="576686"/>
          </a:xfrm>
          <a:prstGeom prst="rect">
            <a:avLst/>
          </a:prstGeom>
          <a:noFill/>
          <a:ln>
            <a:noFill/>
          </a:ln>
        </p:spPr>
      </p:pic>
      <p:sp>
        <p:nvSpPr>
          <p:cNvPr id="1395" name="Google Shape;1395;p75"/>
          <p:cNvSpPr txBox="1"/>
          <p:nvPr/>
        </p:nvSpPr>
        <p:spPr>
          <a:xfrm>
            <a:off x="7982808" y="5756076"/>
            <a:ext cx="1072148"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
        <p:nvSpPr>
          <p:cNvPr id="1396" name="Google Shape;1396;p75"/>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7" name="Google Shape;1397;p75"/>
          <p:cNvSpPr/>
          <p:nvPr/>
        </p:nvSpPr>
        <p:spPr>
          <a:xfrm>
            <a:off x="271889" y="193647"/>
            <a:ext cx="11720127" cy="634537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combustiblesolidos.jpg</a:t>
            </a:r>
            <a:endParaRPr/>
          </a:p>
        </p:txBody>
      </p:sp>
      <p:sp>
        <p:nvSpPr>
          <p:cNvPr id="1398" name="Google Shape;1398;p75"/>
          <p:cNvSpPr/>
          <p:nvPr/>
        </p:nvSpPr>
        <p:spPr>
          <a:xfrm>
            <a:off x="11184505" y="57849"/>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a:p>
        </p:txBody>
      </p:sp>
      <p:sp>
        <p:nvSpPr>
          <p:cNvPr id="1399" name="Google Shape;1399;p75"/>
          <p:cNvSpPr txBox="1"/>
          <p:nvPr/>
        </p:nvSpPr>
        <p:spPr>
          <a:xfrm>
            <a:off x="4927284" y="5716461"/>
            <a:ext cx="23314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i="1">
                <a:solidFill>
                  <a:schemeClr val="dk1"/>
                </a:solidFill>
                <a:latin typeface="Calibri"/>
                <a:ea typeface="Calibri"/>
                <a:cs typeface="Calibri"/>
                <a:sym typeface="Calibri"/>
              </a:rPr>
              <a:t>combustiblesolidos.jpg</a:t>
            </a:r>
            <a:endParaRPr/>
          </a:p>
        </p:txBody>
      </p:sp>
      <p:sp>
        <p:nvSpPr>
          <p:cNvPr id="1400" name="Google Shape;1400;p75"/>
          <p:cNvSpPr txBox="1"/>
          <p:nvPr/>
        </p:nvSpPr>
        <p:spPr>
          <a:xfrm>
            <a:off x="3952673" y="3064679"/>
            <a:ext cx="42391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i="1">
                <a:solidFill>
                  <a:srgbClr val="FF0000"/>
                </a:solidFill>
                <a:latin typeface="Calibri"/>
                <a:ea typeface="Calibri"/>
                <a:cs typeface="Calibri"/>
                <a:sym typeface="Calibri"/>
              </a:rPr>
              <a:t>Esta imagen está siendo diseñada por Eliza.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76"/>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3.3</a:t>
            </a:r>
            <a:endParaRPr/>
          </a:p>
        </p:txBody>
      </p:sp>
      <p:sp>
        <p:nvSpPr>
          <p:cNvPr id="1407" name="Google Shape;1407;p76"/>
          <p:cNvSpPr/>
          <p:nvPr/>
        </p:nvSpPr>
        <p:spPr>
          <a:xfrm>
            <a:off x="575613" y="1454331"/>
            <a:ext cx="11040774" cy="116314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combustión es un tipo de reacción química exotérmica la cual puede involucrar materia en estado gaseoso o en estado heterogéneo (líquido-gaseoso o sólido-gaseoso) generando luz y calor.</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Tradicionalmente, la combustión se entiende como un proceso de oxidación rápida de ciertos elementos combustibles, es decir, constituidos principalmente por hidrógeno, carbono y a veces azufre. Además, necesariamente tiene lugar en presencia de oxígeno. Clic en cada botón:</a:t>
            </a:r>
            <a:endParaRPr/>
          </a:p>
        </p:txBody>
      </p:sp>
      <p:grpSp>
        <p:nvGrpSpPr>
          <p:cNvPr id="1408" name="Google Shape;1408;p76"/>
          <p:cNvGrpSpPr/>
          <p:nvPr/>
        </p:nvGrpSpPr>
        <p:grpSpPr>
          <a:xfrm>
            <a:off x="575613" y="2783187"/>
            <a:ext cx="3599646" cy="466514"/>
            <a:chOff x="4042" y="3636"/>
            <a:chExt cx="2925" cy="565"/>
          </a:xfrm>
        </p:grpSpPr>
        <p:cxnSp>
          <p:nvCxnSpPr>
            <p:cNvPr id="1409" name="Google Shape;1409;p76"/>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410" name="Google Shape;1410;p76"/>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411" name="Google Shape;1411;p76"/>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412" name="Google Shape;1412;p76"/>
          <p:cNvGrpSpPr/>
          <p:nvPr/>
        </p:nvGrpSpPr>
        <p:grpSpPr>
          <a:xfrm>
            <a:off x="4281042" y="2783186"/>
            <a:ext cx="3597183" cy="445873"/>
            <a:chOff x="4042" y="3636"/>
            <a:chExt cx="2925" cy="565"/>
          </a:xfrm>
        </p:grpSpPr>
        <p:cxnSp>
          <p:nvCxnSpPr>
            <p:cNvPr id="1413" name="Google Shape;1413;p76"/>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414" name="Google Shape;1414;p76"/>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415" name="Google Shape;1415;p76"/>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416" name="Google Shape;1416;p76"/>
          <p:cNvGrpSpPr/>
          <p:nvPr/>
        </p:nvGrpSpPr>
        <p:grpSpPr>
          <a:xfrm>
            <a:off x="7971702" y="2775249"/>
            <a:ext cx="3599646" cy="445872"/>
            <a:chOff x="4042" y="3636"/>
            <a:chExt cx="2925" cy="565"/>
          </a:xfrm>
        </p:grpSpPr>
        <p:cxnSp>
          <p:nvCxnSpPr>
            <p:cNvPr id="1417" name="Google Shape;1417;p76"/>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418" name="Google Shape;1418;p76"/>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419" name="Google Shape;1419;p76"/>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420" name="Google Shape;1420;p76"/>
          <p:cNvSpPr/>
          <p:nvPr/>
        </p:nvSpPr>
        <p:spPr>
          <a:xfrm>
            <a:off x="763736" y="28692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sólidos</a:t>
            </a:r>
            <a:endParaRPr sz="1400" b="1">
              <a:solidFill>
                <a:srgbClr val="1E4E79"/>
              </a:solidFill>
              <a:latin typeface="Open Sans"/>
              <a:ea typeface="Open Sans"/>
              <a:cs typeface="Open Sans"/>
              <a:sym typeface="Open Sans"/>
            </a:endParaRPr>
          </a:p>
        </p:txBody>
      </p:sp>
      <p:sp>
        <p:nvSpPr>
          <p:cNvPr id="1421" name="Google Shape;1421;p76"/>
          <p:cNvSpPr/>
          <p:nvPr/>
        </p:nvSpPr>
        <p:spPr>
          <a:xfrm>
            <a:off x="4531749" y="2941923"/>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líquidos</a:t>
            </a:r>
            <a:endParaRPr sz="1400" b="1">
              <a:solidFill>
                <a:srgbClr val="1E4E79"/>
              </a:solidFill>
              <a:latin typeface="Open Sans"/>
              <a:ea typeface="Open Sans"/>
              <a:cs typeface="Open Sans"/>
              <a:sym typeface="Open Sans"/>
            </a:endParaRPr>
          </a:p>
        </p:txBody>
      </p:sp>
      <p:sp>
        <p:nvSpPr>
          <p:cNvPr id="1422" name="Google Shape;1422;p76"/>
          <p:cNvSpPr/>
          <p:nvPr/>
        </p:nvSpPr>
        <p:spPr>
          <a:xfrm>
            <a:off x="8179539" y="291042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Gases combustibles</a:t>
            </a:r>
            <a:endParaRPr sz="1400" b="1">
              <a:solidFill>
                <a:srgbClr val="1E4E79"/>
              </a:solidFill>
              <a:latin typeface="Open Sans"/>
              <a:ea typeface="Open Sans"/>
              <a:cs typeface="Open Sans"/>
              <a:sym typeface="Open Sans"/>
            </a:endParaRPr>
          </a:p>
        </p:txBody>
      </p:sp>
      <p:pic>
        <p:nvPicPr>
          <p:cNvPr id="1423" name="Google Shape;1423;p76" descr="Imagen que contiene Forma&#10;&#10;Descripción generada automáticamente"/>
          <p:cNvPicPr preferRelativeResize="0"/>
          <p:nvPr/>
        </p:nvPicPr>
        <p:blipFill rotWithShape="1">
          <a:blip r:embed="rId3">
            <a:alphaModFix/>
          </a:blip>
          <a:srcRect/>
          <a:stretch/>
        </p:blipFill>
        <p:spPr>
          <a:xfrm>
            <a:off x="10697559" y="2842370"/>
            <a:ext cx="307776" cy="307776"/>
          </a:xfrm>
          <a:prstGeom prst="rect">
            <a:avLst/>
          </a:prstGeom>
          <a:noFill/>
          <a:ln>
            <a:noFill/>
          </a:ln>
        </p:spPr>
      </p:pic>
      <p:pic>
        <p:nvPicPr>
          <p:cNvPr id="1424" name="Google Shape;1424;p76" descr="Imagen que contiene Forma&#10;&#10;Descripción generada automáticamente"/>
          <p:cNvPicPr preferRelativeResize="0"/>
          <p:nvPr/>
        </p:nvPicPr>
        <p:blipFill rotWithShape="1">
          <a:blip r:embed="rId4">
            <a:alphaModFix/>
          </a:blip>
          <a:srcRect/>
          <a:stretch/>
        </p:blipFill>
        <p:spPr>
          <a:xfrm>
            <a:off x="7246495" y="2910421"/>
            <a:ext cx="273596" cy="273596"/>
          </a:xfrm>
          <a:prstGeom prst="rect">
            <a:avLst/>
          </a:prstGeom>
          <a:noFill/>
          <a:ln>
            <a:noFill/>
          </a:ln>
        </p:spPr>
      </p:pic>
      <p:pic>
        <p:nvPicPr>
          <p:cNvPr id="1425" name="Google Shape;1425;p76" descr="Imagen que contiene Forma&#10;&#10;Descripción generada automáticamente"/>
          <p:cNvPicPr preferRelativeResize="0"/>
          <p:nvPr/>
        </p:nvPicPr>
        <p:blipFill rotWithShape="1">
          <a:blip r:embed="rId5">
            <a:alphaModFix/>
          </a:blip>
          <a:srcRect/>
          <a:stretch/>
        </p:blipFill>
        <p:spPr>
          <a:xfrm>
            <a:off x="3312586" y="2857464"/>
            <a:ext cx="340131" cy="340131"/>
          </a:xfrm>
          <a:prstGeom prst="rect">
            <a:avLst/>
          </a:prstGeom>
          <a:noFill/>
          <a:ln>
            <a:noFill/>
          </a:ln>
        </p:spPr>
      </p:pic>
      <p:sp>
        <p:nvSpPr>
          <p:cNvPr id="1426" name="Google Shape;1426;p76"/>
          <p:cNvSpPr/>
          <p:nvPr/>
        </p:nvSpPr>
        <p:spPr>
          <a:xfrm>
            <a:off x="3008377" y="3112525"/>
            <a:ext cx="1193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solido.png</a:t>
            </a:r>
            <a:endParaRPr sz="1400">
              <a:solidFill>
                <a:schemeClr val="dk1"/>
              </a:solidFill>
              <a:latin typeface="Open Sans"/>
              <a:ea typeface="Open Sans"/>
              <a:cs typeface="Open Sans"/>
              <a:sym typeface="Open Sans"/>
            </a:endParaRPr>
          </a:p>
        </p:txBody>
      </p:sp>
      <p:sp>
        <p:nvSpPr>
          <p:cNvPr id="1427" name="Google Shape;1427;p76"/>
          <p:cNvSpPr/>
          <p:nvPr/>
        </p:nvSpPr>
        <p:spPr>
          <a:xfrm>
            <a:off x="6880824" y="3126775"/>
            <a:ext cx="1193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liquido.png</a:t>
            </a:r>
            <a:endParaRPr sz="1400">
              <a:solidFill>
                <a:schemeClr val="dk1"/>
              </a:solidFill>
              <a:latin typeface="Open Sans"/>
              <a:ea typeface="Open Sans"/>
              <a:cs typeface="Open Sans"/>
              <a:sym typeface="Open Sans"/>
            </a:endParaRPr>
          </a:p>
        </p:txBody>
      </p:sp>
      <p:sp>
        <p:nvSpPr>
          <p:cNvPr id="1428" name="Google Shape;1428;p76"/>
          <p:cNvSpPr/>
          <p:nvPr/>
        </p:nvSpPr>
        <p:spPr>
          <a:xfrm>
            <a:off x="10275053" y="3073650"/>
            <a:ext cx="1474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gaseoso.png</a:t>
            </a:r>
            <a:endParaRPr sz="1400">
              <a:solidFill>
                <a:schemeClr val="dk1"/>
              </a:solidFill>
              <a:latin typeface="Open Sans"/>
              <a:ea typeface="Open Sans"/>
              <a:cs typeface="Open Sans"/>
              <a:sym typeface="Open Sans"/>
            </a:endParaRPr>
          </a:p>
        </p:txBody>
      </p:sp>
      <p:sp>
        <p:nvSpPr>
          <p:cNvPr id="1429" name="Google Shape;1429;p76"/>
          <p:cNvSpPr txBox="1"/>
          <p:nvPr/>
        </p:nvSpPr>
        <p:spPr>
          <a:xfrm>
            <a:off x="928057" y="4074813"/>
            <a:ext cx="5109187" cy="149271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Los combustibles líquidos son aquellos que a temperatura y presión ambiente se encuentran en estado líquido.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Tienen una propiedad que es el punto de inflamación, aquel punto a partir del cual producen una cantidad suficiente de vapor para que ante un foco de ignición se encienda y prenda fuego: de esta forma, lo que arde no es el líquido en sí sino sus vapores.</a:t>
            </a:r>
            <a:endParaRPr sz="1300">
              <a:solidFill>
                <a:srgbClr val="3A3838"/>
              </a:solidFill>
              <a:latin typeface="Open Sans"/>
              <a:ea typeface="Open Sans"/>
              <a:cs typeface="Open Sans"/>
              <a:sym typeface="Open Sans"/>
            </a:endParaRPr>
          </a:p>
        </p:txBody>
      </p:sp>
      <p:pic>
        <p:nvPicPr>
          <p:cNvPr id="1430" name="Google Shape;1430;p76" descr="Icono&#10;&#10;Descripción generada automáticamente"/>
          <p:cNvPicPr preferRelativeResize="0"/>
          <p:nvPr/>
        </p:nvPicPr>
        <p:blipFill rotWithShape="1">
          <a:blip r:embed="rId6">
            <a:alphaModFix/>
          </a:blip>
          <a:srcRect/>
          <a:stretch/>
        </p:blipFill>
        <p:spPr>
          <a:xfrm>
            <a:off x="4690611" y="2914306"/>
            <a:ext cx="434340" cy="539422"/>
          </a:xfrm>
          <a:prstGeom prst="rect">
            <a:avLst/>
          </a:prstGeom>
          <a:noFill/>
          <a:ln>
            <a:noFill/>
          </a:ln>
        </p:spPr>
      </p:pic>
      <p:sp>
        <p:nvSpPr>
          <p:cNvPr id="1431" name="Google Shape;1431;p76"/>
          <p:cNvSpPr/>
          <p:nvPr/>
        </p:nvSpPr>
        <p:spPr>
          <a:xfrm>
            <a:off x="6805779" y="4878022"/>
            <a:ext cx="3891780" cy="877034"/>
          </a:xfrm>
          <a:prstGeom prst="roundRect">
            <a:avLst>
              <a:gd name="adj" fmla="val 16667"/>
            </a:avLst>
          </a:prstGeom>
          <a:solidFill>
            <a:srgbClr val="1A325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F5496"/>
              </a:solidFill>
              <a:latin typeface="Calibri"/>
              <a:ea typeface="Calibri"/>
              <a:cs typeface="Calibri"/>
              <a:sym typeface="Calibri"/>
            </a:endParaRPr>
          </a:p>
        </p:txBody>
      </p:sp>
      <p:sp>
        <p:nvSpPr>
          <p:cNvPr id="1432" name="Google Shape;1432;p76"/>
          <p:cNvSpPr/>
          <p:nvPr/>
        </p:nvSpPr>
        <p:spPr>
          <a:xfrm>
            <a:off x="9588801" y="4265000"/>
            <a:ext cx="1474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liquidogris.png</a:t>
            </a:r>
            <a:endParaRPr sz="1400">
              <a:solidFill>
                <a:schemeClr val="dk1"/>
              </a:solidFill>
              <a:latin typeface="Open Sans"/>
              <a:ea typeface="Open Sans"/>
              <a:cs typeface="Open Sans"/>
              <a:sym typeface="Open Sans"/>
            </a:endParaRPr>
          </a:p>
        </p:txBody>
      </p:sp>
      <p:sp>
        <p:nvSpPr>
          <p:cNvPr id="1433" name="Google Shape;1433;p76"/>
          <p:cNvSpPr/>
          <p:nvPr/>
        </p:nvSpPr>
        <p:spPr>
          <a:xfrm>
            <a:off x="7020843" y="5166446"/>
            <a:ext cx="346165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chemeClr val="lt1"/>
                </a:solidFill>
                <a:latin typeface="Open Sans"/>
                <a:ea typeface="Open Sans"/>
                <a:cs typeface="Open Sans"/>
                <a:sym typeface="Open Sans"/>
              </a:rPr>
              <a:t>Ver aquí combustibles líquidos</a:t>
            </a:r>
            <a:endParaRPr sz="1600" b="1">
              <a:solidFill>
                <a:schemeClr val="lt1"/>
              </a:solidFill>
              <a:latin typeface="Open Sans"/>
              <a:ea typeface="Open Sans"/>
              <a:cs typeface="Open Sans"/>
              <a:sym typeface="Open Sans"/>
            </a:endParaRPr>
          </a:p>
        </p:txBody>
      </p:sp>
      <p:pic>
        <p:nvPicPr>
          <p:cNvPr id="1434" name="Google Shape;1434;p76" descr="Imagen que contiene Forma&#10;&#10;Descripción generada automáticamente"/>
          <p:cNvPicPr preferRelativeResize="0"/>
          <p:nvPr/>
        </p:nvPicPr>
        <p:blipFill rotWithShape="1">
          <a:blip r:embed="rId7">
            <a:alphaModFix/>
          </a:blip>
          <a:srcRect/>
          <a:stretch/>
        </p:blipFill>
        <p:spPr>
          <a:xfrm>
            <a:off x="8296497" y="3922484"/>
            <a:ext cx="1113317" cy="1113317"/>
          </a:xfrm>
          <a:prstGeom prst="rect">
            <a:avLst/>
          </a:prstGeom>
          <a:noFill/>
          <a:ln>
            <a:noFill/>
          </a:ln>
        </p:spPr>
      </p:pic>
      <p:sp>
        <p:nvSpPr>
          <p:cNvPr id="1435" name="Google Shape;1435;p76"/>
          <p:cNvSpPr/>
          <p:nvPr/>
        </p:nvSpPr>
        <p:spPr>
          <a:xfrm>
            <a:off x="371729" y="964234"/>
            <a:ext cx="437172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Combustión de gases, líquidos y sólidos</a:t>
            </a:r>
            <a:endParaRPr sz="1600" b="1">
              <a:solidFill>
                <a:srgbClr val="2C538E"/>
              </a:solidFill>
              <a:latin typeface="Open Sans"/>
              <a:ea typeface="Open Sans"/>
              <a:cs typeface="Open Sans"/>
              <a:sym typeface="Open Sans"/>
            </a:endParaRPr>
          </a:p>
        </p:txBody>
      </p:sp>
      <p:pic>
        <p:nvPicPr>
          <p:cNvPr id="1436" name="Google Shape;1436;p76" descr="Forma&#10;&#10;Descripción generada automáticamente"/>
          <p:cNvPicPr preferRelativeResize="0"/>
          <p:nvPr/>
        </p:nvPicPr>
        <p:blipFill rotWithShape="1">
          <a:blip r:embed="rId8">
            <a:alphaModFix/>
          </a:blip>
          <a:srcRect/>
          <a:stretch/>
        </p:blipFill>
        <p:spPr>
          <a:xfrm>
            <a:off x="7775967" y="5582346"/>
            <a:ext cx="1927777" cy="576686"/>
          </a:xfrm>
          <a:prstGeom prst="rect">
            <a:avLst/>
          </a:prstGeom>
          <a:noFill/>
          <a:ln>
            <a:noFill/>
          </a:ln>
        </p:spPr>
      </p:pic>
      <p:sp>
        <p:nvSpPr>
          <p:cNvPr id="1437" name="Google Shape;1437;p76"/>
          <p:cNvSpPr txBox="1"/>
          <p:nvPr/>
        </p:nvSpPr>
        <p:spPr>
          <a:xfrm>
            <a:off x="7971708" y="5624389"/>
            <a:ext cx="10722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77"/>
          <p:cNvSpPr/>
          <p:nvPr/>
        </p:nvSpPr>
        <p:spPr>
          <a:xfrm>
            <a:off x="199984" y="747828"/>
            <a:ext cx="437172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Combustión de gases, líquidos y sólidos</a:t>
            </a:r>
            <a:endParaRPr sz="1600" b="1">
              <a:solidFill>
                <a:srgbClr val="2C538E"/>
              </a:solidFill>
              <a:latin typeface="Open Sans"/>
              <a:ea typeface="Open Sans"/>
              <a:cs typeface="Open Sans"/>
              <a:sym typeface="Open Sans"/>
            </a:endParaRPr>
          </a:p>
        </p:txBody>
      </p:sp>
      <p:sp>
        <p:nvSpPr>
          <p:cNvPr id="1444" name="Google Shape;1444;p77"/>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3.3</a:t>
            </a:r>
            <a:endParaRPr/>
          </a:p>
        </p:txBody>
      </p:sp>
      <p:sp>
        <p:nvSpPr>
          <p:cNvPr id="1445" name="Google Shape;1445;p77"/>
          <p:cNvSpPr/>
          <p:nvPr/>
        </p:nvSpPr>
        <p:spPr>
          <a:xfrm>
            <a:off x="575613" y="1198351"/>
            <a:ext cx="5693356" cy="129453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La combustión es un tipo específico de reacción química de exotérmica que puede involucrar materia en su estado gaseoso o estado heterogéneo (líquido-gaseoso o sólido-gaseoso) generando luz y calor. Es entendida como el proceso de oxidación rápida de ciertos elementos combustibles, es decir, constituidos sobre todo por carbono, hidrógeno y en algunas ocasiones de azufre, y que obligatoriamente tiene lugar en presencia de oxígeno.</a:t>
            </a:r>
            <a:endParaRPr/>
          </a:p>
        </p:txBody>
      </p:sp>
      <p:grpSp>
        <p:nvGrpSpPr>
          <p:cNvPr id="1446" name="Google Shape;1446;p77"/>
          <p:cNvGrpSpPr/>
          <p:nvPr/>
        </p:nvGrpSpPr>
        <p:grpSpPr>
          <a:xfrm>
            <a:off x="575613" y="2783187"/>
            <a:ext cx="3599646" cy="466514"/>
            <a:chOff x="4042" y="3636"/>
            <a:chExt cx="2925" cy="565"/>
          </a:xfrm>
        </p:grpSpPr>
        <p:cxnSp>
          <p:nvCxnSpPr>
            <p:cNvPr id="1447" name="Google Shape;1447;p77"/>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448" name="Google Shape;1448;p77"/>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449" name="Google Shape;1449;p77"/>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450" name="Google Shape;1450;p77"/>
          <p:cNvGrpSpPr/>
          <p:nvPr/>
        </p:nvGrpSpPr>
        <p:grpSpPr>
          <a:xfrm>
            <a:off x="4281042" y="2783186"/>
            <a:ext cx="3597183" cy="445873"/>
            <a:chOff x="4042" y="3636"/>
            <a:chExt cx="2925" cy="565"/>
          </a:xfrm>
        </p:grpSpPr>
        <p:cxnSp>
          <p:nvCxnSpPr>
            <p:cNvPr id="1451" name="Google Shape;1451;p77"/>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452" name="Google Shape;1452;p77"/>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453" name="Google Shape;1453;p77"/>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454" name="Google Shape;1454;p77"/>
          <p:cNvGrpSpPr/>
          <p:nvPr/>
        </p:nvGrpSpPr>
        <p:grpSpPr>
          <a:xfrm>
            <a:off x="7971702" y="2775249"/>
            <a:ext cx="3599646" cy="445872"/>
            <a:chOff x="4042" y="3636"/>
            <a:chExt cx="2925" cy="565"/>
          </a:xfrm>
        </p:grpSpPr>
        <p:cxnSp>
          <p:nvCxnSpPr>
            <p:cNvPr id="1455" name="Google Shape;1455;p77"/>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456" name="Google Shape;1456;p77"/>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457" name="Google Shape;1457;p77"/>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458" name="Google Shape;1458;p77"/>
          <p:cNvSpPr/>
          <p:nvPr/>
        </p:nvSpPr>
        <p:spPr>
          <a:xfrm>
            <a:off x="763736" y="28692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sólidos</a:t>
            </a:r>
            <a:endParaRPr sz="1400" b="1">
              <a:solidFill>
                <a:srgbClr val="1E4E79"/>
              </a:solidFill>
              <a:latin typeface="Open Sans"/>
              <a:ea typeface="Open Sans"/>
              <a:cs typeface="Open Sans"/>
              <a:sym typeface="Open Sans"/>
            </a:endParaRPr>
          </a:p>
        </p:txBody>
      </p:sp>
      <p:sp>
        <p:nvSpPr>
          <p:cNvPr id="1459" name="Google Shape;1459;p77"/>
          <p:cNvSpPr/>
          <p:nvPr/>
        </p:nvSpPr>
        <p:spPr>
          <a:xfrm>
            <a:off x="4531749" y="2941923"/>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líquidos</a:t>
            </a:r>
            <a:endParaRPr sz="1400" b="1">
              <a:solidFill>
                <a:srgbClr val="1E4E79"/>
              </a:solidFill>
              <a:latin typeface="Open Sans"/>
              <a:ea typeface="Open Sans"/>
              <a:cs typeface="Open Sans"/>
              <a:sym typeface="Open Sans"/>
            </a:endParaRPr>
          </a:p>
        </p:txBody>
      </p:sp>
      <p:sp>
        <p:nvSpPr>
          <p:cNvPr id="1460" name="Google Shape;1460;p77"/>
          <p:cNvSpPr/>
          <p:nvPr/>
        </p:nvSpPr>
        <p:spPr>
          <a:xfrm>
            <a:off x="8179539" y="291042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Gases combustibles</a:t>
            </a:r>
            <a:endParaRPr sz="1400" b="1">
              <a:solidFill>
                <a:srgbClr val="1E4E79"/>
              </a:solidFill>
              <a:latin typeface="Open Sans"/>
              <a:ea typeface="Open Sans"/>
              <a:cs typeface="Open Sans"/>
              <a:sym typeface="Open Sans"/>
            </a:endParaRPr>
          </a:p>
        </p:txBody>
      </p:sp>
      <p:pic>
        <p:nvPicPr>
          <p:cNvPr id="1461" name="Google Shape;1461;p77" descr="Imagen que contiene Forma&#10;&#10;Descripción generada automáticamente"/>
          <p:cNvPicPr preferRelativeResize="0"/>
          <p:nvPr/>
        </p:nvPicPr>
        <p:blipFill rotWithShape="1">
          <a:blip r:embed="rId3">
            <a:alphaModFix/>
          </a:blip>
          <a:srcRect/>
          <a:stretch/>
        </p:blipFill>
        <p:spPr>
          <a:xfrm>
            <a:off x="10697559" y="2842370"/>
            <a:ext cx="307776" cy="307776"/>
          </a:xfrm>
          <a:prstGeom prst="rect">
            <a:avLst/>
          </a:prstGeom>
          <a:noFill/>
          <a:ln>
            <a:noFill/>
          </a:ln>
        </p:spPr>
      </p:pic>
      <p:pic>
        <p:nvPicPr>
          <p:cNvPr id="1462" name="Google Shape;1462;p77" descr="Imagen que contiene Forma&#10;&#10;Descripción generada automáticamente"/>
          <p:cNvPicPr preferRelativeResize="0"/>
          <p:nvPr/>
        </p:nvPicPr>
        <p:blipFill rotWithShape="1">
          <a:blip r:embed="rId4">
            <a:alphaModFix/>
          </a:blip>
          <a:srcRect/>
          <a:stretch/>
        </p:blipFill>
        <p:spPr>
          <a:xfrm>
            <a:off x="7246495" y="2910421"/>
            <a:ext cx="273596" cy="273596"/>
          </a:xfrm>
          <a:prstGeom prst="rect">
            <a:avLst/>
          </a:prstGeom>
          <a:noFill/>
          <a:ln>
            <a:noFill/>
          </a:ln>
        </p:spPr>
      </p:pic>
      <p:pic>
        <p:nvPicPr>
          <p:cNvPr id="1463" name="Google Shape;1463;p77" descr="Imagen que contiene Forma&#10;&#10;Descripción generada automáticamente"/>
          <p:cNvPicPr preferRelativeResize="0"/>
          <p:nvPr/>
        </p:nvPicPr>
        <p:blipFill rotWithShape="1">
          <a:blip r:embed="rId5">
            <a:alphaModFix/>
          </a:blip>
          <a:srcRect/>
          <a:stretch/>
        </p:blipFill>
        <p:spPr>
          <a:xfrm>
            <a:off x="3312586" y="2857464"/>
            <a:ext cx="340131" cy="340131"/>
          </a:xfrm>
          <a:prstGeom prst="rect">
            <a:avLst/>
          </a:prstGeom>
          <a:noFill/>
          <a:ln>
            <a:noFill/>
          </a:ln>
        </p:spPr>
      </p:pic>
      <p:sp>
        <p:nvSpPr>
          <p:cNvPr id="1464" name="Google Shape;1464;p77"/>
          <p:cNvSpPr/>
          <p:nvPr/>
        </p:nvSpPr>
        <p:spPr>
          <a:xfrm>
            <a:off x="3008368" y="3112533"/>
            <a:ext cx="1016625"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solido.png</a:t>
            </a:r>
            <a:endParaRPr sz="1400">
              <a:solidFill>
                <a:schemeClr val="dk1"/>
              </a:solidFill>
              <a:latin typeface="Open Sans"/>
              <a:ea typeface="Open Sans"/>
              <a:cs typeface="Open Sans"/>
              <a:sym typeface="Open Sans"/>
            </a:endParaRPr>
          </a:p>
        </p:txBody>
      </p:sp>
      <p:sp>
        <p:nvSpPr>
          <p:cNvPr id="1465" name="Google Shape;1465;p77"/>
          <p:cNvSpPr/>
          <p:nvPr/>
        </p:nvSpPr>
        <p:spPr>
          <a:xfrm>
            <a:off x="6880829" y="3126769"/>
            <a:ext cx="108395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liquido.png</a:t>
            </a:r>
            <a:endParaRPr sz="1400">
              <a:solidFill>
                <a:schemeClr val="dk1"/>
              </a:solidFill>
              <a:latin typeface="Open Sans"/>
              <a:ea typeface="Open Sans"/>
              <a:cs typeface="Open Sans"/>
              <a:sym typeface="Open Sans"/>
            </a:endParaRPr>
          </a:p>
        </p:txBody>
      </p:sp>
      <p:sp>
        <p:nvSpPr>
          <p:cNvPr id="1466" name="Google Shape;1466;p77"/>
          <p:cNvSpPr/>
          <p:nvPr/>
        </p:nvSpPr>
        <p:spPr>
          <a:xfrm>
            <a:off x="10275039" y="3073652"/>
            <a:ext cx="1192955"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gaseoso.png</a:t>
            </a:r>
            <a:endParaRPr sz="1400">
              <a:solidFill>
                <a:schemeClr val="dk1"/>
              </a:solidFill>
              <a:latin typeface="Open Sans"/>
              <a:ea typeface="Open Sans"/>
              <a:cs typeface="Open Sans"/>
              <a:sym typeface="Open Sans"/>
            </a:endParaRPr>
          </a:p>
        </p:txBody>
      </p:sp>
      <p:sp>
        <p:nvSpPr>
          <p:cNvPr id="1467" name="Google Shape;1467;p77"/>
          <p:cNvSpPr txBox="1"/>
          <p:nvPr/>
        </p:nvSpPr>
        <p:spPr>
          <a:xfrm>
            <a:off x="962086" y="3785291"/>
            <a:ext cx="5109187" cy="24929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Los sólidos combustibles arden produciendo cenizas. Su combustión puede ser con flama a incandescente.</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combustibilidad depende de:</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El contenido húmedo del sólido</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conductibilidad calorífica</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Su Aptitud y Temperatura de ignición </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El grado de combustión</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velocidad de propagación</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carga termina, entre otros.</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pic>
        <p:nvPicPr>
          <p:cNvPr id="1468" name="Google Shape;1468;p77" descr="Icono&#10;&#10;Descripción generada automáticamente"/>
          <p:cNvPicPr preferRelativeResize="0"/>
          <p:nvPr/>
        </p:nvPicPr>
        <p:blipFill rotWithShape="1">
          <a:blip r:embed="rId6">
            <a:alphaModFix/>
          </a:blip>
          <a:srcRect/>
          <a:stretch/>
        </p:blipFill>
        <p:spPr>
          <a:xfrm>
            <a:off x="792039" y="2927007"/>
            <a:ext cx="434340" cy="539422"/>
          </a:xfrm>
          <a:prstGeom prst="rect">
            <a:avLst/>
          </a:prstGeom>
          <a:noFill/>
          <a:ln>
            <a:noFill/>
          </a:ln>
        </p:spPr>
      </p:pic>
      <p:sp>
        <p:nvSpPr>
          <p:cNvPr id="1469" name="Google Shape;1469;p77"/>
          <p:cNvSpPr/>
          <p:nvPr/>
        </p:nvSpPr>
        <p:spPr>
          <a:xfrm>
            <a:off x="6805779" y="4878022"/>
            <a:ext cx="3891780" cy="877034"/>
          </a:xfrm>
          <a:prstGeom prst="roundRect">
            <a:avLst>
              <a:gd name="adj" fmla="val 16667"/>
            </a:avLst>
          </a:prstGeom>
          <a:solidFill>
            <a:srgbClr val="1A325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F5496"/>
              </a:solidFill>
              <a:latin typeface="Calibri"/>
              <a:ea typeface="Calibri"/>
              <a:cs typeface="Calibri"/>
              <a:sym typeface="Calibri"/>
            </a:endParaRPr>
          </a:p>
        </p:txBody>
      </p:sp>
      <p:pic>
        <p:nvPicPr>
          <p:cNvPr id="1470" name="Google Shape;1470;p77" descr="Imagen que contiene Forma&#10;&#10;Descripción generada automáticamente"/>
          <p:cNvPicPr preferRelativeResize="0"/>
          <p:nvPr/>
        </p:nvPicPr>
        <p:blipFill rotWithShape="1">
          <a:blip r:embed="rId7">
            <a:alphaModFix/>
          </a:blip>
          <a:srcRect/>
          <a:stretch/>
        </p:blipFill>
        <p:spPr>
          <a:xfrm>
            <a:off x="8176355" y="3839599"/>
            <a:ext cx="1293327" cy="1293327"/>
          </a:xfrm>
          <a:prstGeom prst="rect">
            <a:avLst/>
          </a:prstGeom>
          <a:noFill/>
          <a:ln>
            <a:noFill/>
          </a:ln>
        </p:spPr>
      </p:pic>
      <p:sp>
        <p:nvSpPr>
          <p:cNvPr id="1471" name="Google Shape;1471;p77"/>
          <p:cNvSpPr/>
          <p:nvPr/>
        </p:nvSpPr>
        <p:spPr>
          <a:xfrm>
            <a:off x="9469682" y="4151698"/>
            <a:ext cx="1305165"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solidogris.png</a:t>
            </a:r>
            <a:endParaRPr sz="1400">
              <a:solidFill>
                <a:schemeClr val="dk1"/>
              </a:solidFill>
              <a:latin typeface="Open Sans"/>
              <a:ea typeface="Open Sans"/>
              <a:cs typeface="Open Sans"/>
              <a:sym typeface="Open Sans"/>
            </a:endParaRPr>
          </a:p>
        </p:txBody>
      </p:sp>
      <p:sp>
        <p:nvSpPr>
          <p:cNvPr id="1472" name="Google Shape;1472;p77"/>
          <p:cNvSpPr/>
          <p:nvPr/>
        </p:nvSpPr>
        <p:spPr>
          <a:xfrm>
            <a:off x="7020843" y="5166446"/>
            <a:ext cx="346165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chemeClr val="lt1"/>
                </a:solidFill>
                <a:latin typeface="Open Sans"/>
                <a:ea typeface="Open Sans"/>
                <a:cs typeface="Open Sans"/>
                <a:sym typeface="Open Sans"/>
              </a:rPr>
              <a:t>Ver aquí combustibles sólidos</a:t>
            </a:r>
            <a:endParaRPr sz="1600" b="1">
              <a:solidFill>
                <a:schemeClr val="lt1"/>
              </a:solidFill>
              <a:latin typeface="Open Sans"/>
              <a:ea typeface="Open Sans"/>
              <a:cs typeface="Open Sans"/>
              <a:sym typeface="Open Sans"/>
            </a:endParaRPr>
          </a:p>
        </p:txBody>
      </p:sp>
      <p:sp>
        <p:nvSpPr>
          <p:cNvPr id="1473" name="Google Shape;1473;p77"/>
          <p:cNvSpPr/>
          <p:nvPr/>
        </p:nvSpPr>
        <p:spPr>
          <a:xfrm>
            <a:off x="6349287" y="1203535"/>
            <a:ext cx="5064630" cy="1316811"/>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El desarrollo o reacción físico-química, por la cual se obtiene calor y trabajo de los gases de origen fósil utilizados como combustibles, es la combustión de los mismos. Este suceso se trata fundamentalmente de una oxidación a altas temperaturas que presenta una evaluación energética positiva.</a:t>
            </a:r>
            <a:endParaRPr/>
          </a:p>
        </p:txBody>
      </p:sp>
      <p:pic>
        <p:nvPicPr>
          <p:cNvPr id="1474" name="Google Shape;1474;p77" descr="Forma&#10;&#10;Descripción generada automáticamente"/>
          <p:cNvPicPr preferRelativeResize="0"/>
          <p:nvPr/>
        </p:nvPicPr>
        <p:blipFill rotWithShape="1">
          <a:blip r:embed="rId8">
            <a:alphaModFix/>
          </a:blip>
          <a:srcRect/>
          <a:stretch/>
        </p:blipFill>
        <p:spPr>
          <a:xfrm>
            <a:off x="7775967" y="5582346"/>
            <a:ext cx="1927777" cy="576686"/>
          </a:xfrm>
          <a:prstGeom prst="rect">
            <a:avLst/>
          </a:prstGeom>
          <a:noFill/>
          <a:ln>
            <a:noFill/>
          </a:ln>
        </p:spPr>
      </p:pic>
      <p:sp>
        <p:nvSpPr>
          <p:cNvPr id="1475" name="Google Shape;1475;p77"/>
          <p:cNvSpPr txBox="1"/>
          <p:nvPr/>
        </p:nvSpPr>
        <p:spPr>
          <a:xfrm>
            <a:off x="7982808" y="5756076"/>
            <a:ext cx="1072148"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
        <p:nvSpPr>
          <p:cNvPr id="1476" name="Google Shape;1476;p77"/>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7" name="Google Shape;1477;p77"/>
          <p:cNvSpPr/>
          <p:nvPr/>
        </p:nvSpPr>
        <p:spPr>
          <a:xfrm>
            <a:off x="271889" y="193647"/>
            <a:ext cx="11720127" cy="634537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combustiblesolidos.jpg</a:t>
            </a:r>
            <a:endParaRPr/>
          </a:p>
        </p:txBody>
      </p:sp>
      <p:sp>
        <p:nvSpPr>
          <p:cNvPr id="1478" name="Google Shape;1478;p77"/>
          <p:cNvSpPr/>
          <p:nvPr/>
        </p:nvSpPr>
        <p:spPr>
          <a:xfrm>
            <a:off x="11184505" y="57849"/>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a:p>
        </p:txBody>
      </p:sp>
      <p:sp>
        <p:nvSpPr>
          <p:cNvPr id="1479" name="Google Shape;1479;p77"/>
          <p:cNvSpPr txBox="1"/>
          <p:nvPr/>
        </p:nvSpPr>
        <p:spPr>
          <a:xfrm>
            <a:off x="4927284" y="5716461"/>
            <a:ext cx="24788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i="1">
                <a:solidFill>
                  <a:schemeClr val="dk1"/>
                </a:solidFill>
                <a:latin typeface="Calibri"/>
                <a:ea typeface="Calibri"/>
                <a:cs typeface="Calibri"/>
                <a:sym typeface="Calibri"/>
              </a:rPr>
              <a:t>combustiblesliquidos.jpg</a:t>
            </a:r>
            <a:endParaRPr/>
          </a:p>
        </p:txBody>
      </p:sp>
      <p:sp>
        <p:nvSpPr>
          <p:cNvPr id="1480" name="Google Shape;1480;p77"/>
          <p:cNvSpPr txBox="1"/>
          <p:nvPr/>
        </p:nvSpPr>
        <p:spPr>
          <a:xfrm>
            <a:off x="3952673" y="3064679"/>
            <a:ext cx="42391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i="1">
                <a:solidFill>
                  <a:srgbClr val="FF0000"/>
                </a:solidFill>
                <a:latin typeface="Calibri"/>
                <a:ea typeface="Calibri"/>
                <a:cs typeface="Calibri"/>
                <a:sym typeface="Calibri"/>
              </a:rPr>
              <a:t>Esta imagen está siendo diseñada por Eliza.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78"/>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3.3</a:t>
            </a:r>
            <a:endParaRPr/>
          </a:p>
        </p:txBody>
      </p:sp>
      <p:sp>
        <p:nvSpPr>
          <p:cNvPr id="1487" name="Google Shape;1487;p78"/>
          <p:cNvSpPr/>
          <p:nvPr/>
        </p:nvSpPr>
        <p:spPr>
          <a:xfrm>
            <a:off x="575613" y="1454331"/>
            <a:ext cx="11040774" cy="116314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combustión es un tipo de reacción química exotérmica la cual puede involucrar materia en estado gaseoso o en estado heterogéneo (líquido-gaseoso o sólido-gaseoso) generando luz y calor.</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Tradicionalmente, la combustión se entiende como un proceso de oxidación rápida de ciertos elementos combustibles, es decir, constituidos principalmente por hidrógeno, carbono y a veces azufre. Además, necesariamente tiene lugar en presencia de oxígeno. Clic en cada botón:</a:t>
            </a:r>
            <a:endParaRPr/>
          </a:p>
        </p:txBody>
      </p:sp>
      <p:grpSp>
        <p:nvGrpSpPr>
          <p:cNvPr id="1488" name="Google Shape;1488;p78"/>
          <p:cNvGrpSpPr/>
          <p:nvPr/>
        </p:nvGrpSpPr>
        <p:grpSpPr>
          <a:xfrm>
            <a:off x="575613" y="2783187"/>
            <a:ext cx="3599646" cy="466514"/>
            <a:chOff x="4042" y="3636"/>
            <a:chExt cx="2925" cy="565"/>
          </a:xfrm>
        </p:grpSpPr>
        <p:cxnSp>
          <p:nvCxnSpPr>
            <p:cNvPr id="1489" name="Google Shape;1489;p78"/>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490" name="Google Shape;1490;p78"/>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491" name="Google Shape;1491;p78"/>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492" name="Google Shape;1492;p78"/>
          <p:cNvGrpSpPr/>
          <p:nvPr/>
        </p:nvGrpSpPr>
        <p:grpSpPr>
          <a:xfrm>
            <a:off x="4281042" y="2783186"/>
            <a:ext cx="3597183" cy="445873"/>
            <a:chOff x="4042" y="3636"/>
            <a:chExt cx="2925" cy="565"/>
          </a:xfrm>
        </p:grpSpPr>
        <p:cxnSp>
          <p:nvCxnSpPr>
            <p:cNvPr id="1493" name="Google Shape;1493;p78"/>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494" name="Google Shape;1494;p78"/>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495" name="Google Shape;1495;p78"/>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496" name="Google Shape;1496;p78"/>
          <p:cNvGrpSpPr/>
          <p:nvPr/>
        </p:nvGrpSpPr>
        <p:grpSpPr>
          <a:xfrm>
            <a:off x="7971702" y="2775249"/>
            <a:ext cx="3599646" cy="445872"/>
            <a:chOff x="4042" y="3636"/>
            <a:chExt cx="2925" cy="565"/>
          </a:xfrm>
        </p:grpSpPr>
        <p:cxnSp>
          <p:nvCxnSpPr>
            <p:cNvPr id="1497" name="Google Shape;1497;p78"/>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498" name="Google Shape;1498;p78"/>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499" name="Google Shape;1499;p78"/>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500" name="Google Shape;1500;p78"/>
          <p:cNvSpPr/>
          <p:nvPr/>
        </p:nvSpPr>
        <p:spPr>
          <a:xfrm>
            <a:off x="763736" y="28692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sólidos</a:t>
            </a:r>
            <a:endParaRPr sz="1400" b="1">
              <a:solidFill>
                <a:srgbClr val="1E4E79"/>
              </a:solidFill>
              <a:latin typeface="Open Sans"/>
              <a:ea typeface="Open Sans"/>
              <a:cs typeface="Open Sans"/>
              <a:sym typeface="Open Sans"/>
            </a:endParaRPr>
          </a:p>
        </p:txBody>
      </p:sp>
      <p:sp>
        <p:nvSpPr>
          <p:cNvPr id="1501" name="Google Shape;1501;p78"/>
          <p:cNvSpPr/>
          <p:nvPr/>
        </p:nvSpPr>
        <p:spPr>
          <a:xfrm>
            <a:off x="4531749" y="2941923"/>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líquidos</a:t>
            </a:r>
            <a:endParaRPr sz="1400" b="1">
              <a:solidFill>
                <a:srgbClr val="1E4E79"/>
              </a:solidFill>
              <a:latin typeface="Open Sans"/>
              <a:ea typeface="Open Sans"/>
              <a:cs typeface="Open Sans"/>
              <a:sym typeface="Open Sans"/>
            </a:endParaRPr>
          </a:p>
        </p:txBody>
      </p:sp>
      <p:sp>
        <p:nvSpPr>
          <p:cNvPr id="1502" name="Google Shape;1502;p78"/>
          <p:cNvSpPr/>
          <p:nvPr/>
        </p:nvSpPr>
        <p:spPr>
          <a:xfrm>
            <a:off x="8179539" y="291042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Gases combustibles</a:t>
            </a:r>
            <a:endParaRPr sz="1400" b="1">
              <a:solidFill>
                <a:srgbClr val="1E4E79"/>
              </a:solidFill>
              <a:latin typeface="Open Sans"/>
              <a:ea typeface="Open Sans"/>
              <a:cs typeface="Open Sans"/>
              <a:sym typeface="Open Sans"/>
            </a:endParaRPr>
          </a:p>
        </p:txBody>
      </p:sp>
      <p:pic>
        <p:nvPicPr>
          <p:cNvPr id="1503" name="Google Shape;1503;p78" descr="Imagen que contiene Forma&#10;&#10;Descripción generada automáticamente"/>
          <p:cNvPicPr preferRelativeResize="0"/>
          <p:nvPr/>
        </p:nvPicPr>
        <p:blipFill rotWithShape="1">
          <a:blip r:embed="rId3">
            <a:alphaModFix/>
          </a:blip>
          <a:srcRect/>
          <a:stretch/>
        </p:blipFill>
        <p:spPr>
          <a:xfrm>
            <a:off x="10697559" y="2842370"/>
            <a:ext cx="307776" cy="307776"/>
          </a:xfrm>
          <a:prstGeom prst="rect">
            <a:avLst/>
          </a:prstGeom>
          <a:noFill/>
          <a:ln>
            <a:noFill/>
          </a:ln>
        </p:spPr>
      </p:pic>
      <p:pic>
        <p:nvPicPr>
          <p:cNvPr id="1504" name="Google Shape;1504;p78" descr="Imagen que contiene Forma&#10;&#10;Descripción generada automáticamente"/>
          <p:cNvPicPr preferRelativeResize="0"/>
          <p:nvPr/>
        </p:nvPicPr>
        <p:blipFill rotWithShape="1">
          <a:blip r:embed="rId4">
            <a:alphaModFix/>
          </a:blip>
          <a:srcRect/>
          <a:stretch/>
        </p:blipFill>
        <p:spPr>
          <a:xfrm>
            <a:off x="7246495" y="2910421"/>
            <a:ext cx="273596" cy="273596"/>
          </a:xfrm>
          <a:prstGeom prst="rect">
            <a:avLst/>
          </a:prstGeom>
          <a:noFill/>
          <a:ln>
            <a:noFill/>
          </a:ln>
        </p:spPr>
      </p:pic>
      <p:pic>
        <p:nvPicPr>
          <p:cNvPr id="1505" name="Google Shape;1505;p78" descr="Imagen que contiene Forma&#10;&#10;Descripción generada automáticamente"/>
          <p:cNvPicPr preferRelativeResize="0"/>
          <p:nvPr/>
        </p:nvPicPr>
        <p:blipFill rotWithShape="1">
          <a:blip r:embed="rId5">
            <a:alphaModFix/>
          </a:blip>
          <a:srcRect/>
          <a:stretch/>
        </p:blipFill>
        <p:spPr>
          <a:xfrm>
            <a:off x="3312586" y="2857464"/>
            <a:ext cx="340131" cy="340131"/>
          </a:xfrm>
          <a:prstGeom prst="rect">
            <a:avLst/>
          </a:prstGeom>
          <a:noFill/>
          <a:ln>
            <a:noFill/>
          </a:ln>
        </p:spPr>
      </p:pic>
      <p:sp>
        <p:nvSpPr>
          <p:cNvPr id="1506" name="Google Shape;1506;p78"/>
          <p:cNvSpPr/>
          <p:nvPr/>
        </p:nvSpPr>
        <p:spPr>
          <a:xfrm>
            <a:off x="3008376" y="3112525"/>
            <a:ext cx="1193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solido.png</a:t>
            </a:r>
            <a:endParaRPr sz="1400">
              <a:solidFill>
                <a:schemeClr val="dk1"/>
              </a:solidFill>
              <a:latin typeface="Open Sans"/>
              <a:ea typeface="Open Sans"/>
              <a:cs typeface="Open Sans"/>
              <a:sym typeface="Open Sans"/>
            </a:endParaRPr>
          </a:p>
        </p:txBody>
      </p:sp>
      <p:sp>
        <p:nvSpPr>
          <p:cNvPr id="1507" name="Google Shape;1507;p78"/>
          <p:cNvSpPr/>
          <p:nvPr/>
        </p:nvSpPr>
        <p:spPr>
          <a:xfrm>
            <a:off x="6880825" y="3126775"/>
            <a:ext cx="1193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liquido.png</a:t>
            </a:r>
            <a:endParaRPr sz="1400">
              <a:solidFill>
                <a:schemeClr val="dk1"/>
              </a:solidFill>
              <a:latin typeface="Open Sans"/>
              <a:ea typeface="Open Sans"/>
              <a:cs typeface="Open Sans"/>
              <a:sym typeface="Open Sans"/>
            </a:endParaRPr>
          </a:p>
        </p:txBody>
      </p:sp>
      <p:sp>
        <p:nvSpPr>
          <p:cNvPr id="1508" name="Google Shape;1508;p78"/>
          <p:cNvSpPr/>
          <p:nvPr/>
        </p:nvSpPr>
        <p:spPr>
          <a:xfrm>
            <a:off x="10275051" y="3073650"/>
            <a:ext cx="1341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gaseoso.png</a:t>
            </a:r>
            <a:endParaRPr sz="1400">
              <a:solidFill>
                <a:schemeClr val="dk1"/>
              </a:solidFill>
              <a:latin typeface="Open Sans"/>
              <a:ea typeface="Open Sans"/>
              <a:cs typeface="Open Sans"/>
              <a:sym typeface="Open Sans"/>
            </a:endParaRPr>
          </a:p>
        </p:txBody>
      </p:sp>
      <p:sp>
        <p:nvSpPr>
          <p:cNvPr id="1509" name="Google Shape;1509;p78"/>
          <p:cNvSpPr txBox="1"/>
          <p:nvPr/>
        </p:nvSpPr>
        <p:spPr>
          <a:xfrm>
            <a:off x="958519" y="3834400"/>
            <a:ext cx="5109187" cy="20928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Son los combustibles más empleados. Presentan sobre los sólidos y líquidos ventajas de transporte y almacenamiento, así como mayor luminosidad de llama y mayor poder calorífico, debido a su mayor facilidad de mezcla con el comburente.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Según sus propiedades físicas se podrían clasificar en comprimidos, licuados y criogénicos. Según su origen en puros, (verdaderos) e industriales, (subproductos). Importante tener en cuenta la capacidad de los gases combustibles de producir explosiones, a la hora de su extinción.</a:t>
            </a:r>
            <a:endParaRPr sz="1300">
              <a:solidFill>
                <a:srgbClr val="3A3838"/>
              </a:solidFill>
              <a:latin typeface="Open Sans"/>
              <a:ea typeface="Open Sans"/>
              <a:cs typeface="Open Sans"/>
              <a:sym typeface="Open Sans"/>
            </a:endParaRPr>
          </a:p>
        </p:txBody>
      </p:sp>
      <p:pic>
        <p:nvPicPr>
          <p:cNvPr id="1510" name="Google Shape;1510;p78" descr="Icono&#10;&#10;Descripción generada automáticamente"/>
          <p:cNvPicPr preferRelativeResize="0"/>
          <p:nvPr/>
        </p:nvPicPr>
        <p:blipFill rotWithShape="1">
          <a:blip r:embed="rId6">
            <a:alphaModFix/>
          </a:blip>
          <a:srcRect/>
          <a:stretch/>
        </p:blipFill>
        <p:spPr>
          <a:xfrm>
            <a:off x="8352554" y="2914135"/>
            <a:ext cx="434340" cy="539422"/>
          </a:xfrm>
          <a:prstGeom prst="rect">
            <a:avLst/>
          </a:prstGeom>
          <a:noFill/>
          <a:ln>
            <a:noFill/>
          </a:ln>
        </p:spPr>
      </p:pic>
      <p:sp>
        <p:nvSpPr>
          <p:cNvPr id="1511" name="Google Shape;1511;p78"/>
          <p:cNvSpPr/>
          <p:nvPr/>
        </p:nvSpPr>
        <p:spPr>
          <a:xfrm>
            <a:off x="6805779" y="4878022"/>
            <a:ext cx="3891780" cy="877034"/>
          </a:xfrm>
          <a:prstGeom prst="roundRect">
            <a:avLst>
              <a:gd name="adj" fmla="val 16667"/>
            </a:avLst>
          </a:prstGeom>
          <a:solidFill>
            <a:srgbClr val="1A325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F5496"/>
              </a:solidFill>
              <a:latin typeface="Calibri"/>
              <a:ea typeface="Calibri"/>
              <a:cs typeface="Calibri"/>
              <a:sym typeface="Calibri"/>
            </a:endParaRPr>
          </a:p>
        </p:txBody>
      </p:sp>
      <p:sp>
        <p:nvSpPr>
          <p:cNvPr id="1512" name="Google Shape;1512;p78"/>
          <p:cNvSpPr/>
          <p:nvPr/>
        </p:nvSpPr>
        <p:spPr>
          <a:xfrm>
            <a:off x="9534301" y="4265000"/>
            <a:ext cx="16386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gaseosogris.png</a:t>
            </a:r>
            <a:endParaRPr sz="1400">
              <a:solidFill>
                <a:schemeClr val="dk1"/>
              </a:solidFill>
              <a:latin typeface="Open Sans"/>
              <a:ea typeface="Open Sans"/>
              <a:cs typeface="Open Sans"/>
              <a:sym typeface="Open Sans"/>
            </a:endParaRPr>
          </a:p>
        </p:txBody>
      </p:sp>
      <p:sp>
        <p:nvSpPr>
          <p:cNvPr id="1513" name="Google Shape;1513;p78"/>
          <p:cNvSpPr/>
          <p:nvPr/>
        </p:nvSpPr>
        <p:spPr>
          <a:xfrm>
            <a:off x="7020843" y="5166446"/>
            <a:ext cx="346165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chemeClr val="lt1"/>
                </a:solidFill>
                <a:latin typeface="Open Sans"/>
                <a:ea typeface="Open Sans"/>
                <a:cs typeface="Open Sans"/>
                <a:sym typeface="Open Sans"/>
              </a:rPr>
              <a:t>Ver aquí gases combustibles</a:t>
            </a:r>
            <a:endParaRPr sz="1600" b="1">
              <a:solidFill>
                <a:schemeClr val="lt1"/>
              </a:solidFill>
              <a:latin typeface="Open Sans"/>
              <a:ea typeface="Open Sans"/>
              <a:cs typeface="Open Sans"/>
              <a:sym typeface="Open Sans"/>
            </a:endParaRPr>
          </a:p>
        </p:txBody>
      </p:sp>
      <p:pic>
        <p:nvPicPr>
          <p:cNvPr id="1514" name="Google Shape;1514;p78" descr="Imagen que contiene Forma&#10;&#10;Descripción generada automáticamente"/>
          <p:cNvPicPr preferRelativeResize="0"/>
          <p:nvPr/>
        </p:nvPicPr>
        <p:blipFill rotWithShape="1">
          <a:blip r:embed="rId7">
            <a:alphaModFix/>
          </a:blip>
          <a:srcRect/>
          <a:stretch/>
        </p:blipFill>
        <p:spPr>
          <a:xfrm>
            <a:off x="7984008" y="4033886"/>
            <a:ext cx="1076572" cy="1076572"/>
          </a:xfrm>
          <a:prstGeom prst="rect">
            <a:avLst/>
          </a:prstGeom>
          <a:noFill/>
          <a:ln>
            <a:noFill/>
          </a:ln>
        </p:spPr>
      </p:pic>
      <p:sp>
        <p:nvSpPr>
          <p:cNvPr id="1515" name="Google Shape;1515;p78"/>
          <p:cNvSpPr/>
          <p:nvPr/>
        </p:nvSpPr>
        <p:spPr>
          <a:xfrm>
            <a:off x="371729" y="964234"/>
            <a:ext cx="437172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Combustión de gases, líquidos y sólidos</a:t>
            </a:r>
            <a:endParaRPr sz="1600" b="1">
              <a:solidFill>
                <a:srgbClr val="2C538E"/>
              </a:solidFill>
              <a:latin typeface="Open Sans"/>
              <a:ea typeface="Open Sans"/>
              <a:cs typeface="Open Sans"/>
              <a:sym typeface="Open Sans"/>
            </a:endParaRPr>
          </a:p>
        </p:txBody>
      </p:sp>
      <p:pic>
        <p:nvPicPr>
          <p:cNvPr id="1516" name="Google Shape;1516;p78" descr="Forma&#10;&#10;Descripción generada automáticamente"/>
          <p:cNvPicPr preferRelativeResize="0"/>
          <p:nvPr/>
        </p:nvPicPr>
        <p:blipFill rotWithShape="1">
          <a:blip r:embed="rId8">
            <a:alphaModFix/>
          </a:blip>
          <a:srcRect/>
          <a:stretch/>
        </p:blipFill>
        <p:spPr>
          <a:xfrm>
            <a:off x="7775967" y="5582346"/>
            <a:ext cx="1927777" cy="576686"/>
          </a:xfrm>
          <a:prstGeom prst="rect">
            <a:avLst/>
          </a:prstGeom>
          <a:noFill/>
          <a:ln>
            <a:noFill/>
          </a:ln>
        </p:spPr>
      </p:pic>
      <p:sp>
        <p:nvSpPr>
          <p:cNvPr id="1517" name="Google Shape;1517;p78"/>
          <p:cNvSpPr txBox="1"/>
          <p:nvPr/>
        </p:nvSpPr>
        <p:spPr>
          <a:xfrm>
            <a:off x="7986220" y="5638276"/>
            <a:ext cx="1072200" cy="492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79"/>
          <p:cNvSpPr/>
          <p:nvPr/>
        </p:nvSpPr>
        <p:spPr>
          <a:xfrm>
            <a:off x="199984" y="747828"/>
            <a:ext cx="437172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Combustión de gases, líquidos y sólidos</a:t>
            </a:r>
            <a:endParaRPr sz="1600" b="1">
              <a:solidFill>
                <a:srgbClr val="2C538E"/>
              </a:solidFill>
              <a:latin typeface="Open Sans"/>
              <a:ea typeface="Open Sans"/>
              <a:cs typeface="Open Sans"/>
              <a:sym typeface="Open Sans"/>
            </a:endParaRPr>
          </a:p>
        </p:txBody>
      </p:sp>
      <p:sp>
        <p:nvSpPr>
          <p:cNvPr id="1524" name="Google Shape;1524;p79"/>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3.3</a:t>
            </a:r>
            <a:endParaRPr/>
          </a:p>
        </p:txBody>
      </p:sp>
      <p:sp>
        <p:nvSpPr>
          <p:cNvPr id="1525" name="Google Shape;1525;p79"/>
          <p:cNvSpPr/>
          <p:nvPr/>
        </p:nvSpPr>
        <p:spPr>
          <a:xfrm>
            <a:off x="575613" y="1198351"/>
            <a:ext cx="5693356" cy="129453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La combustión es un tipo específico de reacción química de exotérmica que puede involucrar materia en su estado gaseoso o estado heterogéneo (líquido-gaseoso o sólido-gaseoso) generando luz y calor. Es entendida como el proceso de oxidación rápida de ciertos elementos combustibles, es decir, constituidos sobre todo por carbono, hidrógeno y en algunas ocasiones de azufre, y que obligatoriamente tiene lugar en presencia de oxígeno.</a:t>
            </a:r>
            <a:endParaRPr/>
          </a:p>
        </p:txBody>
      </p:sp>
      <p:grpSp>
        <p:nvGrpSpPr>
          <p:cNvPr id="1526" name="Google Shape;1526;p79"/>
          <p:cNvGrpSpPr/>
          <p:nvPr/>
        </p:nvGrpSpPr>
        <p:grpSpPr>
          <a:xfrm>
            <a:off x="575613" y="2783187"/>
            <a:ext cx="3599646" cy="466514"/>
            <a:chOff x="4042" y="3636"/>
            <a:chExt cx="2925" cy="565"/>
          </a:xfrm>
        </p:grpSpPr>
        <p:cxnSp>
          <p:nvCxnSpPr>
            <p:cNvPr id="1527" name="Google Shape;1527;p79"/>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528" name="Google Shape;1528;p79"/>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529" name="Google Shape;1529;p79"/>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530" name="Google Shape;1530;p79"/>
          <p:cNvGrpSpPr/>
          <p:nvPr/>
        </p:nvGrpSpPr>
        <p:grpSpPr>
          <a:xfrm>
            <a:off x="4281042" y="2783186"/>
            <a:ext cx="3597183" cy="445873"/>
            <a:chOff x="4042" y="3636"/>
            <a:chExt cx="2925" cy="565"/>
          </a:xfrm>
        </p:grpSpPr>
        <p:cxnSp>
          <p:nvCxnSpPr>
            <p:cNvPr id="1531" name="Google Shape;1531;p79"/>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532" name="Google Shape;1532;p79"/>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533" name="Google Shape;1533;p79"/>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534" name="Google Shape;1534;p79"/>
          <p:cNvGrpSpPr/>
          <p:nvPr/>
        </p:nvGrpSpPr>
        <p:grpSpPr>
          <a:xfrm>
            <a:off x="7971702" y="2775249"/>
            <a:ext cx="3599646" cy="445872"/>
            <a:chOff x="4042" y="3636"/>
            <a:chExt cx="2925" cy="565"/>
          </a:xfrm>
        </p:grpSpPr>
        <p:cxnSp>
          <p:nvCxnSpPr>
            <p:cNvPr id="1535" name="Google Shape;1535;p79"/>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536" name="Google Shape;1536;p79"/>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537" name="Google Shape;1537;p79"/>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538" name="Google Shape;1538;p79"/>
          <p:cNvSpPr/>
          <p:nvPr/>
        </p:nvSpPr>
        <p:spPr>
          <a:xfrm>
            <a:off x="763736" y="28692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sólidos</a:t>
            </a:r>
            <a:endParaRPr sz="1400" b="1">
              <a:solidFill>
                <a:srgbClr val="1E4E79"/>
              </a:solidFill>
              <a:latin typeface="Open Sans"/>
              <a:ea typeface="Open Sans"/>
              <a:cs typeface="Open Sans"/>
              <a:sym typeface="Open Sans"/>
            </a:endParaRPr>
          </a:p>
        </p:txBody>
      </p:sp>
      <p:sp>
        <p:nvSpPr>
          <p:cNvPr id="1539" name="Google Shape;1539;p79"/>
          <p:cNvSpPr/>
          <p:nvPr/>
        </p:nvSpPr>
        <p:spPr>
          <a:xfrm>
            <a:off x="4531749" y="2941923"/>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Combustibles líquidos</a:t>
            </a:r>
            <a:endParaRPr sz="1400" b="1">
              <a:solidFill>
                <a:srgbClr val="1E4E79"/>
              </a:solidFill>
              <a:latin typeface="Open Sans"/>
              <a:ea typeface="Open Sans"/>
              <a:cs typeface="Open Sans"/>
              <a:sym typeface="Open Sans"/>
            </a:endParaRPr>
          </a:p>
        </p:txBody>
      </p:sp>
      <p:sp>
        <p:nvSpPr>
          <p:cNvPr id="1540" name="Google Shape;1540;p79"/>
          <p:cNvSpPr/>
          <p:nvPr/>
        </p:nvSpPr>
        <p:spPr>
          <a:xfrm>
            <a:off x="8179539" y="291042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Gases combustibles</a:t>
            </a:r>
            <a:endParaRPr sz="1400" b="1">
              <a:solidFill>
                <a:srgbClr val="1E4E79"/>
              </a:solidFill>
              <a:latin typeface="Open Sans"/>
              <a:ea typeface="Open Sans"/>
              <a:cs typeface="Open Sans"/>
              <a:sym typeface="Open Sans"/>
            </a:endParaRPr>
          </a:p>
        </p:txBody>
      </p:sp>
      <p:pic>
        <p:nvPicPr>
          <p:cNvPr id="1541" name="Google Shape;1541;p79" descr="Imagen que contiene Forma&#10;&#10;Descripción generada automáticamente"/>
          <p:cNvPicPr preferRelativeResize="0"/>
          <p:nvPr/>
        </p:nvPicPr>
        <p:blipFill rotWithShape="1">
          <a:blip r:embed="rId3">
            <a:alphaModFix/>
          </a:blip>
          <a:srcRect/>
          <a:stretch/>
        </p:blipFill>
        <p:spPr>
          <a:xfrm>
            <a:off x="10697559" y="2842370"/>
            <a:ext cx="307776" cy="307776"/>
          </a:xfrm>
          <a:prstGeom prst="rect">
            <a:avLst/>
          </a:prstGeom>
          <a:noFill/>
          <a:ln>
            <a:noFill/>
          </a:ln>
        </p:spPr>
      </p:pic>
      <p:pic>
        <p:nvPicPr>
          <p:cNvPr id="1542" name="Google Shape;1542;p79" descr="Imagen que contiene Forma&#10;&#10;Descripción generada automáticamente"/>
          <p:cNvPicPr preferRelativeResize="0"/>
          <p:nvPr/>
        </p:nvPicPr>
        <p:blipFill rotWithShape="1">
          <a:blip r:embed="rId4">
            <a:alphaModFix/>
          </a:blip>
          <a:srcRect/>
          <a:stretch/>
        </p:blipFill>
        <p:spPr>
          <a:xfrm>
            <a:off x="7246495" y="2910421"/>
            <a:ext cx="273596" cy="273596"/>
          </a:xfrm>
          <a:prstGeom prst="rect">
            <a:avLst/>
          </a:prstGeom>
          <a:noFill/>
          <a:ln>
            <a:noFill/>
          </a:ln>
        </p:spPr>
      </p:pic>
      <p:pic>
        <p:nvPicPr>
          <p:cNvPr id="1543" name="Google Shape;1543;p79" descr="Imagen que contiene Forma&#10;&#10;Descripción generada automáticamente"/>
          <p:cNvPicPr preferRelativeResize="0"/>
          <p:nvPr/>
        </p:nvPicPr>
        <p:blipFill rotWithShape="1">
          <a:blip r:embed="rId5">
            <a:alphaModFix/>
          </a:blip>
          <a:srcRect/>
          <a:stretch/>
        </p:blipFill>
        <p:spPr>
          <a:xfrm>
            <a:off x="3312586" y="2857464"/>
            <a:ext cx="340131" cy="340131"/>
          </a:xfrm>
          <a:prstGeom prst="rect">
            <a:avLst/>
          </a:prstGeom>
          <a:noFill/>
          <a:ln>
            <a:noFill/>
          </a:ln>
        </p:spPr>
      </p:pic>
      <p:sp>
        <p:nvSpPr>
          <p:cNvPr id="1544" name="Google Shape;1544;p79"/>
          <p:cNvSpPr/>
          <p:nvPr/>
        </p:nvSpPr>
        <p:spPr>
          <a:xfrm>
            <a:off x="3008368" y="3112533"/>
            <a:ext cx="1016625"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solido.png</a:t>
            </a:r>
            <a:endParaRPr sz="1400">
              <a:solidFill>
                <a:schemeClr val="dk1"/>
              </a:solidFill>
              <a:latin typeface="Open Sans"/>
              <a:ea typeface="Open Sans"/>
              <a:cs typeface="Open Sans"/>
              <a:sym typeface="Open Sans"/>
            </a:endParaRPr>
          </a:p>
        </p:txBody>
      </p:sp>
      <p:sp>
        <p:nvSpPr>
          <p:cNvPr id="1545" name="Google Shape;1545;p79"/>
          <p:cNvSpPr/>
          <p:nvPr/>
        </p:nvSpPr>
        <p:spPr>
          <a:xfrm>
            <a:off x="6880829" y="3126769"/>
            <a:ext cx="108395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liquido.png</a:t>
            </a:r>
            <a:endParaRPr sz="1400">
              <a:solidFill>
                <a:schemeClr val="dk1"/>
              </a:solidFill>
              <a:latin typeface="Open Sans"/>
              <a:ea typeface="Open Sans"/>
              <a:cs typeface="Open Sans"/>
              <a:sym typeface="Open Sans"/>
            </a:endParaRPr>
          </a:p>
        </p:txBody>
      </p:sp>
      <p:sp>
        <p:nvSpPr>
          <p:cNvPr id="1546" name="Google Shape;1546;p79"/>
          <p:cNvSpPr/>
          <p:nvPr/>
        </p:nvSpPr>
        <p:spPr>
          <a:xfrm>
            <a:off x="10275039" y="3073652"/>
            <a:ext cx="1192955"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gaseoso.png</a:t>
            </a:r>
            <a:endParaRPr sz="1400">
              <a:solidFill>
                <a:schemeClr val="dk1"/>
              </a:solidFill>
              <a:latin typeface="Open Sans"/>
              <a:ea typeface="Open Sans"/>
              <a:cs typeface="Open Sans"/>
              <a:sym typeface="Open Sans"/>
            </a:endParaRPr>
          </a:p>
        </p:txBody>
      </p:sp>
      <p:sp>
        <p:nvSpPr>
          <p:cNvPr id="1547" name="Google Shape;1547;p79"/>
          <p:cNvSpPr txBox="1"/>
          <p:nvPr/>
        </p:nvSpPr>
        <p:spPr>
          <a:xfrm>
            <a:off x="962086" y="3785291"/>
            <a:ext cx="5109187" cy="24929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Los sólidos combustibles arden produciendo cenizas. Su combustión puede ser con flama a incandescente.</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combustibilidad depende de:</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El contenido húmedo del sólido</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conductibilidad calorífica</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Su Aptitud y Temperatura de ignición </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El grado de combustión</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velocidad de propagación</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carga termina, entre otros.</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pic>
        <p:nvPicPr>
          <p:cNvPr id="1548" name="Google Shape;1548;p79" descr="Icono&#10;&#10;Descripción generada automáticamente"/>
          <p:cNvPicPr preferRelativeResize="0"/>
          <p:nvPr/>
        </p:nvPicPr>
        <p:blipFill rotWithShape="1">
          <a:blip r:embed="rId6">
            <a:alphaModFix/>
          </a:blip>
          <a:srcRect/>
          <a:stretch/>
        </p:blipFill>
        <p:spPr>
          <a:xfrm>
            <a:off x="792039" y="2927007"/>
            <a:ext cx="434340" cy="539422"/>
          </a:xfrm>
          <a:prstGeom prst="rect">
            <a:avLst/>
          </a:prstGeom>
          <a:noFill/>
          <a:ln>
            <a:noFill/>
          </a:ln>
        </p:spPr>
      </p:pic>
      <p:sp>
        <p:nvSpPr>
          <p:cNvPr id="1549" name="Google Shape;1549;p79"/>
          <p:cNvSpPr/>
          <p:nvPr/>
        </p:nvSpPr>
        <p:spPr>
          <a:xfrm>
            <a:off x="6805779" y="4878022"/>
            <a:ext cx="3891780" cy="877034"/>
          </a:xfrm>
          <a:prstGeom prst="roundRect">
            <a:avLst>
              <a:gd name="adj" fmla="val 16667"/>
            </a:avLst>
          </a:prstGeom>
          <a:solidFill>
            <a:srgbClr val="1A325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F5496"/>
              </a:solidFill>
              <a:latin typeface="Calibri"/>
              <a:ea typeface="Calibri"/>
              <a:cs typeface="Calibri"/>
              <a:sym typeface="Calibri"/>
            </a:endParaRPr>
          </a:p>
        </p:txBody>
      </p:sp>
      <p:pic>
        <p:nvPicPr>
          <p:cNvPr id="1550" name="Google Shape;1550;p79" descr="Imagen que contiene Forma&#10;&#10;Descripción generada automáticamente"/>
          <p:cNvPicPr preferRelativeResize="0"/>
          <p:nvPr/>
        </p:nvPicPr>
        <p:blipFill rotWithShape="1">
          <a:blip r:embed="rId7">
            <a:alphaModFix/>
          </a:blip>
          <a:srcRect/>
          <a:stretch/>
        </p:blipFill>
        <p:spPr>
          <a:xfrm>
            <a:off x="8176355" y="3839599"/>
            <a:ext cx="1293327" cy="1293327"/>
          </a:xfrm>
          <a:prstGeom prst="rect">
            <a:avLst/>
          </a:prstGeom>
          <a:noFill/>
          <a:ln>
            <a:noFill/>
          </a:ln>
        </p:spPr>
      </p:pic>
      <p:sp>
        <p:nvSpPr>
          <p:cNvPr id="1551" name="Google Shape;1551;p79"/>
          <p:cNvSpPr/>
          <p:nvPr/>
        </p:nvSpPr>
        <p:spPr>
          <a:xfrm>
            <a:off x="9469682" y="4151698"/>
            <a:ext cx="1305165"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solidogris.png</a:t>
            </a:r>
            <a:endParaRPr sz="1400">
              <a:solidFill>
                <a:schemeClr val="dk1"/>
              </a:solidFill>
              <a:latin typeface="Open Sans"/>
              <a:ea typeface="Open Sans"/>
              <a:cs typeface="Open Sans"/>
              <a:sym typeface="Open Sans"/>
            </a:endParaRPr>
          </a:p>
        </p:txBody>
      </p:sp>
      <p:sp>
        <p:nvSpPr>
          <p:cNvPr id="1552" name="Google Shape;1552;p79"/>
          <p:cNvSpPr/>
          <p:nvPr/>
        </p:nvSpPr>
        <p:spPr>
          <a:xfrm>
            <a:off x="7020843" y="5166446"/>
            <a:ext cx="346165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chemeClr val="lt1"/>
                </a:solidFill>
                <a:latin typeface="Open Sans"/>
                <a:ea typeface="Open Sans"/>
                <a:cs typeface="Open Sans"/>
                <a:sym typeface="Open Sans"/>
              </a:rPr>
              <a:t>Ver aquí combustibles sólidos</a:t>
            </a:r>
            <a:endParaRPr sz="1600" b="1">
              <a:solidFill>
                <a:schemeClr val="lt1"/>
              </a:solidFill>
              <a:latin typeface="Open Sans"/>
              <a:ea typeface="Open Sans"/>
              <a:cs typeface="Open Sans"/>
              <a:sym typeface="Open Sans"/>
            </a:endParaRPr>
          </a:p>
        </p:txBody>
      </p:sp>
      <p:sp>
        <p:nvSpPr>
          <p:cNvPr id="1553" name="Google Shape;1553;p79"/>
          <p:cNvSpPr/>
          <p:nvPr/>
        </p:nvSpPr>
        <p:spPr>
          <a:xfrm>
            <a:off x="6349287" y="1203535"/>
            <a:ext cx="5064630" cy="1316811"/>
          </a:xfrm>
          <a:prstGeom prst="roundRect">
            <a:avLst>
              <a:gd name="adj" fmla="val 16667"/>
            </a:avLst>
          </a:prstGeom>
          <a:solidFill>
            <a:srgbClr val="FFF2CC"/>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El desarrollo o reacción físico-química, por la cual se obtiene calor y trabajo de los gases de origen fósil utilizados como combustibles, es la combustión de los mismos. Este suceso se trata fundamentalmente de una oxidación a altas temperaturas que presenta una evaluación energética positiva.</a:t>
            </a:r>
            <a:endParaRPr/>
          </a:p>
        </p:txBody>
      </p:sp>
      <p:pic>
        <p:nvPicPr>
          <p:cNvPr id="1554" name="Google Shape;1554;p79" descr="Forma&#10;&#10;Descripción generada automáticamente"/>
          <p:cNvPicPr preferRelativeResize="0"/>
          <p:nvPr/>
        </p:nvPicPr>
        <p:blipFill rotWithShape="1">
          <a:blip r:embed="rId8">
            <a:alphaModFix/>
          </a:blip>
          <a:srcRect/>
          <a:stretch/>
        </p:blipFill>
        <p:spPr>
          <a:xfrm>
            <a:off x="7775967" y="5582346"/>
            <a:ext cx="1927777" cy="576686"/>
          </a:xfrm>
          <a:prstGeom prst="rect">
            <a:avLst/>
          </a:prstGeom>
          <a:noFill/>
          <a:ln>
            <a:noFill/>
          </a:ln>
        </p:spPr>
      </p:pic>
      <p:sp>
        <p:nvSpPr>
          <p:cNvPr id="1555" name="Google Shape;1555;p79"/>
          <p:cNvSpPr txBox="1"/>
          <p:nvPr/>
        </p:nvSpPr>
        <p:spPr>
          <a:xfrm>
            <a:off x="7982808" y="5756076"/>
            <a:ext cx="1072148" cy="2923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b="1">
                <a:solidFill>
                  <a:srgbClr val="3A3838"/>
                </a:solidFill>
                <a:latin typeface="Open Sans"/>
                <a:ea typeface="Open Sans"/>
                <a:cs typeface="Open Sans"/>
                <a:sym typeface="Open Sans"/>
              </a:rPr>
              <a:t>Ver imagen</a:t>
            </a:r>
            <a:endParaRPr sz="1300" b="1">
              <a:solidFill>
                <a:srgbClr val="3A3838"/>
              </a:solidFill>
              <a:latin typeface="Calibri"/>
              <a:ea typeface="Calibri"/>
              <a:cs typeface="Calibri"/>
              <a:sym typeface="Calibri"/>
            </a:endParaRPr>
          </a:p>
        </p:txBody>
      </p:sp>
      <p:sp>
        <p:nvSpPr>
          <p:cNvPr id="1556" name="Google Shape;1556;p79"/>
          <p:cNvSpPr/>
          <p:nvPr/>
        </p:nvSpPr>
        <p:spPr>
          <a:xfrm>
            <a:off x="114300" y="0"/>
            <a:ext cx="11963400" cy="6858000"/>
          </a:xfrm>
          <a:prstGeom prst="rect">
            <a:avLst/>
          </a:prstGeom>
          <a:solidFill>
            <a:srgbClr val="0C0C0C">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7" name="Google Shape;1557;p79"/>
          <p:cNvSpPr/>
          <p:nvPr/>
        </p:nvSpPr>
        <p:spPr>
          <a:xfrm>
            <a:off x="271889" y="193647"/>
            <a:ext cx="11720127" cy="634537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combustiblesolidos.jpg</a:t>
            </a:r>
            <a:endParaRPr/>
          </a:p>
        </p:txBody>
      </p:sp>
      <p:sp>
        <p:nvSpPr>
          <p:cNvPr id="1558" name="Google Shape;1558;p79"/>
          <p:cNvSpPr/>
          <p:nvPr/>
        </p:nvSpPr>
        <p:spPr>
          <a:xfrm>
            <a:off x="11184505" y="57849"/>
            <a:ext cx="663937" cy="663937"/>
          </a:xfrm>
          <a:prstGeom prst="ellipse">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Calibri"/>
                <a:ea typeface="Calibri"/>
                <a:cs typeface="Calibri"/>
                <a:sym typeface="Calibri"/>
              </a:rPr>
              <a:t>X</a:t>
            </a:r>
            <a:endParaRPr/>
          </a:p>
        </p:txBody>
      </p:sp>
      <p:sp>
        <p:nvSpPr>
          <p:cNvPr id="1559" name="Google Shape;1559;p79"/>
          <p:cNvSpPr txBox="1"/>
          <p:nvPr/>
        </p:nvSpPr>
        <p:spPr>
          <a:xfrm>
            <a:off x="4927284" y="5716461"/>
            <a:ext cx="22833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i="1">
                <a:solidFill>
                  <a:schemeClr val="dk1"/>
                </a:solidFill>
                <a:latin typeface="Calibri"/>
                <a:ea typeface="Calibri"/>
                <a:cs typeface="Calibri"/>
                <a:sym typeface="Calibri"/>
              </a:rPr>
              <a:t>gasescombustibles.jpg</a:t>
            </a:r>
            <a:endParaRPr/>
          </a:p>
        </p:txBody>
      </p:sp>
      <p:sp>
        <p:nvSpPr>
          <p:cNvPr id="1560" name="Google Shape;1560;p79"/>
          <p:cNvSpPr txBox="1"/>
          <p:nvPr/>
        </p:nvSpPr>
        <p:spPr>
          <a:xfrm>
            <a:off x="3952673" y="3064679"/>
            <a:ext cx="42391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i="1">
                <a:solidFill>
                  <a:srgbClr val="FF0000"/>
                </a:solidFill>
                <a:latin typeface="Calibri"/>
                <a:ea typeface="Calibri"/>
                <a:cs typeface="Calibri"/>
                <a:sym typeface="Calibri"/>
              </a:rPr>
              <a:t>Esta imagen está siendo diseñada por Eliza.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8"/>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21" name="Google Shape;221;p8"/>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1</a:t>
            </a:r>
            <a:endParaRPr/>
          </a:p>
        </p:txBody>
      </p:sp>
      <p:sp>
        <p:nvSpPr>
          <p:cNvPr id="222" name="Google Shape;222;p8"/>
          <p:cNvSpPr/>
          <p:nvPr/>
        </p:nvSpPr>
        <p:spPr>
          <a:xfrm>
            <a:off x="6816638" y="3002207"/>
            <a:ext cx="4735488" cy="979328"/>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8"/>
          <p:cNvSpPr/>
          <p:nvPr/>
        </p:nvSpPr>
        <p:spPr>
          <a:xfrm>
            <a:off x="6843737" y="4033831"/>
            <a:ext cx="4735488" cy="698903"/>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8"/>
          <p:cNvSpPr txBox="1"/>
          <p:nvPr/>
        </p:nvSpPr>
        <p:spPr>
          <a:xfrm>
            <a:off x="7003157" y="3120865"/>
            <a:ext cx="4362300" cy="1600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¡Hola! Bienvenidos a la actividad de esta unidad donde abordaremos el tema  “Etiquetas, pictogramas y tipos de peligros”.</a:t>
            </a:r>
            <a:endParaRPr/>
          </a:p>
          <a:p>
            <a:pPr marL="0" marR="0" lvl="0" indent="0" algn="just" rtl="0">
              <a:spcBef>
                <a:spcPts val="0"/>
              </a:spcBef>
              <a:spcAft>
                <a:spcPts val="0"/>
              </a:spcAft>
              <a:buNone/>
            </a:pP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Muy bien profesor ¿Y de qué se trata la actividad?</a:t>
            </a:r>
            <a:endParaRPr/>
          </a:p>
        </p:txBody>
      </p:sp>
      <p:pic>
        <p:nvPicPr>
          <p:cNvPr id="225" name="Google Shape;225;p8"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26" name="Google Shape;226;p8"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227" name="Google Shape;227;p8" descr="Imagen que contiene Interfaz de usuario gráfica&#10;&#10;Descripción generada automáticamente"/>
          <p:cNvPicPr preferRelativeResize="0"/>
          <p:nvPr/>
        </p:nvPicPr>
        <p:blipFill rotWithShape="1">
          <a:blip r:embed="rId5">
            <a:alphaModFix/>
          </a:blip>
          <a:srcRect/>
          <a:stretch/>
        </p:blipFill>
        <p:spPr>
          <a:xfrm>
            <a:off x="9127279" y="4870564"/>
            <a:ext cx="1582008" cy="536389"/>
          </a:xfrm>
          <a:prstGeom prst="rect">
            <a:avLst/>
          </a:prstGeom>
          <a:noFill/>
          <a:ln>
            <a:noFill/>
          </a:ln>
        </p:spPr>
      </p:pic>
      <p:pic>
        <p:nvPicPr>
          <p:cNvPr id="228" name="Google Shape;228;p8" descr="Icono&#10;&#10;Descripción generada automáticamente"/>
          <p:cNvPicPr preferRelativeResize="0"/>
          <p:nvPr/>
        </p:nvPicPr>
        <p:blipFill rotWithShape="1">
          <a:blip r:embed="rId6">
            <a:alphaModFix/>
          </a:blip>
          <a:srcRect/>
          <a:stretch/>
        </p:blipFill>
        <p:spPr>
          <a:xfrm>
            <a:off x="10367010" y="5064270"/>
            <a:ext cx="434340" cy="53942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80"/>
          <p:cNvSpPr/>
          <p:nvPr/>
        </p:nvSpPr>
        <p:spPr>
          <a:xfrm>
            <a:off x="2957658" y="5785789"/>
            <a:ext cx="2866828" cy="18768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1567" name="Google Shape;1567;p80"/>
          <p:cNvSpPr/>
          <p:nvPr/>
        </p:nvSpPr>
        <p:spPr>
          <a:xfrm>
            <a:off x="426026" y="1427798"/>
            <a:ext cx="10796671" cy="1117472"/>
          </a:xfrm>
          <a:prstGeom prst="roundRect">
            <a:avLst>
              <a:gd name="adj" fmla="val 16667"/>
            </a:avLst>
          </a:prstGeom>
          <a:solidFill>
            <a:srgbClr val="D8E2F3"/>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habitual exposición en la vida cotidiana con productos químicos tóxicos se ha convertido, continuamente, en una preocupación para la salud. Desafortunadamente muchos de los productos que se utilizan en la atención de la salud contribuyen a ocasionar exposiciones peligrosas, esto incluye a los productos de aseo, limpieza y desinfectantes, los ftalatos contenidos en los insumos clínicos, los componentes ignífugos de los muebles (generalmente llamados retardantes de llama), el formaldehído, también presente en los mobiliarios y enseres, y los solventes en las empresas.</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568" name="Google Shape;1568;p80"/>
          <p:cNvSpPr/>
          <p:nvPr/>
        </p:nvSpPr>
        <p:spPr>
          <a:xfrm>
            <a:off x="361154" y="863265"/>
            <a:ext cx="324015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Caracterización de los tóxicos</a:t>
            </a:r>
            <a:endParaRPr sz="1600" b="1">
              <a:solidFill>
                <a:srgbClr val="2C538E"/>
              </a:solidFill>
              <a:latin typeface="Open Sans"/>
              <a:ea typeface="Open Sans"/>
              <a:cs typeface="Open Sans"/>
              <a:sym typeface="Open Sans"/>
            </a:endParaRPr>
          </a:p>
        </p:txBody>
      </p:sp>
      <p:sp>
        <p:nvSpPr>
          <p:cNvPr id="1569" name="Google Shape;1569;p80"/>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570" name="Google Shape;1570;p80"/>
          <p:cNvSpPr/>
          <p:nvPr/>
        </p:nvSpPr>
        <p:spPr>
          <a:xfrm>
            <a:off x="6255149" y="2693984"/>
            <a:ext cx="1446946" cy="3179692"/>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1" name="Google Shape;1571;p80"/>
          <p:cNvSpPr/>
          <p:nvPr/>
        </p:nvSpPr>
        <p:spPr>
          <a:xfrm>
            <a:off x="6149174" y="4868308"/>
            <a:ext cx="1640385"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caracteristicas.png</a:t>
            </a:r>
            <a:endParaRPr sz="1400">
              <a:solidFill>
                <a:schemeClr val="dk1"/>
              </a:solidFill>
              <a:latin typeface="Open Sans"/>
              <a:ea typeface="Open Sans"/>
              <a:cs typeface="Open Sans"/>
              <a:sym typeface="Open Sans"/>
            </a:endParaRPr>
          </a:p>
        </p:txBody>
      </p:sp>
      <p:pic>
        <p:nvPicPr>
          <p:cNvPr id="1572" name="Google Shape;1572;p80" descr="Imagen que contiene Forma&#10;&#10;Descripción generada automáticamente"/>
          <p:cNvPicPr preferRelativeResize="0"/>
          <p:nvPr/>
        </p:nvPicPr>
        <p:blipFill rotWithShape="1">
          <a:blip r:embed="rId3">
            <a:alphaModFix/>
          </a:blip>
          <a:srcRect/>
          <a:stretch/>
        </p:blipFill>
        <p:spPr>
          <a:xfrm>
            <a:off x="6516342" y="3757845"/>
            <a:ext cx="992406" cy="992406"/>
          </a:xfrm>
          <a:prstGeom prst="rect">
            <a:avLst/>
          </a:prstGeom>
          <a:noFill/>
          <a:ln>
            <a:noFill/>
          </a:ln>
        </p:spPr>
      </p:pic>
      <p:sp>
        <p:nvSpPr>
          <p:cNvPr id="1573" name="Google Shape;1573;p80"/>
          <p:cNvSpPr/>
          <p:nvPr/>
        </p:nvSpPr>
        <p:spPr>
          <a:xfrm>
            <a:off x="7776764" y="2693984"/>
            <a:ext cx="1446946" cy="3179691"/>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74" name="Google Shape;1574;p80" descr="Imagen que contiene Forma&#10;&#10;Descripción generada automáticamente"/>
          <p:cNvPicPr preferRelativeResize="0"/>
          <p:nvPr/>
        </p:nvPicPr>
        <p:blipFill rotWithShape="1">
          <a:blip r:embed="rId4">
            <a:alphaModFix/>
          </a:blip>
          <a:srcRect/>
          <a:stretch/>
        </p:blipFill>
        <p:spPr>
          <a:xfrm>
            <a:off x="8132537" y="3757845"/>
            <a:ext cx="812342" cy="812342"/>
          </a:xfrm>
          <a:prstGeom prst="rect">
            <a:avLst/>
          </a:prstGeom>
          <a:noFill/>
          <a:ln>
            <a:noFill/>
          </a:ln>
        </p:spPr>
      </p:pic>
      <p:sp>
        <p:nvSpPr>
          <p:cNvPr id="1575" name="Google Shape;1575;p80"/>
          <p:cNvSpPr/>
          <p:nvPr/>
        </p:nvSpPr>
        <p:spPr>
          <a:xfrm>
            <a:off x="9298379" y="2693984"/>
            <a:ext cx="1446946" cy="3179691"/>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76" name="Google Shape;1576;p80" descr="Imagen que contiene Forma&#10;&#10;Descripción generada automáticamente"/>
          <p:cNvPicPr preferRelativeResize="0"/>
          <p:nvPr/>
        </p:nvPicPr>
        <p:blipFill rotWithShape="1">
          <a:blip r:embed="rId5">
            <a:alphaModFix/>
          </a:blip>
          <a:srcRect/>
          <a:stretch/>
        </p:blipFill>
        <p:spPr>
          <a:xfrm>
            <a:off x="9702593" y="3792681"/>
            <a:ext cx="781540" cy="781540"/>
          </a:xfrm>
          <a:prstGeom prst="rect">
            <a:avLst/>
          </a:prstGeom>
          <a:noFill/>
          <a:ln>
            <a:noFill/>
          </a:ln>
        </p:spPr>
      </p:pic>
      <p:sp>
        <p:nvSpPr>
          <p:cNvPr id="1577" name="Google Shape;1577;p80"/>
          <p:cNvSpPr/>
          <p:nvPr/>
        </p:nvSpPr>
        <p:spPr>
          <a:xfrm>
            <a:off x="426026" y="2693984"/>
            <a:ext cx="5567931" cy="1876203"/>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Cuando un producto químico es peligroso para la salud de las personas hablamos de riesgo tóxico y se puede materializar si no es controlado. El riesgo tóxico de una sustancia química depende de dos factores: la toxicidad y de la dosis absorbida, donde inciden una serie de factores tales como: la composición, las propiedades, la concentración, la duración de la exposición, la vía de entrada al organismo y la carga de trabajo.</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1578" name="Google Shape;1578;p80"/>
          <p:cNvSpPr/>
          <p:nvPr/>
        </p:nvSpPr>
        <p:spPr>
          <a:xfrm>
            <a:off x="8059131" y="4868307"/>
            <a:ext cx="944490"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dosis.png</a:t>
            </a:r>
            <a:endParaRPr sz="1400">
              <a:solidFill>
                <a:schemeClr val="dk1"/>
              </a:solidFill>
              <a:latin typeface="Open Sans"/>
              <a:ea typeface="Open Sans"/>
              <a:cs typeface="Open Sans"/>
              <a:sym typeface="Open Sans"/>
            </a:endParaRPr>
          </a:p>
        </p:txBody>
      </p:sp>
      <p:sp>
        <p:nvSpPr>
          <p:cNvPr id="1579" name="Google Shape;1579;p80"/>
          <p:cNvSpPr/>
          <p:nvPr/>
        </p:nvSpPr>
        <p:spPr>
          <a:xfrm>
            <a:off x="9365587" y="4868307"/>
            <a:ext cx="1379738"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organismo.png</a:t>
            </a:r>
            <a:endParaRPr sz="1400">
              <a:solidFill>
                <a:schemeClr val="dk1"/>
              </a:solidFill>
              <a:latin typeface="Open Sans"/>
              <a:ea typeface="Open Sans"/>
              <a:cs typeface="Open Sans"/>
              <a:sym typeface="Open Sans"/>
            </a:endParaRPr>
          </a:p>
        </p:txBody>
      </p:sp>
      <p:pic>
        <p:nvPicPr>
          <p:cNvPr id="1580" name="Google Shape;1580;p80" descr="Icono&#10;&#10;Descripción generada automáticamente"/>
          <p:cNvPicPr preferRelativeResize="0"/>
          <p:nvPr/>
        </p:nvPicPr>
        <p:blipFill rotWithShape="1">
          <a:blip r:embed="rId6">
            <a:alphaModFix/>
          </a:blip>
          <a:srcRect/>
          <a:stretch/>
        </p:blipFill>
        <p:spPr>
          <a:xfrm>
            <a:off x="635164" y="4734134"/>
            <a:ext cx="1139541" cy="1139541"/>
          </a:xfrm>
          <a:prstGeom prst="rect">
            <a:avLst/>
          </a:prstGeom>
          <a:noFill/>
          <a:ln>
            <a:noFill/>
          </a:ln>
        </p:spPr>
      </p:pic>
      <p:sp>
        <p:nvSpPr>
          <p:cNvPr id="1581" name="Google Shape;1581;p80"/>
          <p:cNvSpPr/>
          <p:nvPr/>
        </p:nvSpPr>
        <p:spPr>
          <a:xfrm>
            <a:off x="698425" y="5807050"/>
            <a:ext cx="11394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toxico.png</a:t>
            </a:r>
            <a:endParaRPr sz="1400">
              <a:solidFill>
                <a:schemeClr val="dk1"/>
              </a:solidFill>
              <a:latin typeface="Open Sans"/>
              <a:ea typeface="Open Sans"/>
              <a:cs typeface="Open Sans"/>
              <a:sym typeface="Open Sans"/>
            </a:endParaRPr>
          </a:p>
        </p:txBody>
      </p:sp>
      <p:sp>
        <p:nvSpPr>
          <p:cNvPr id="1582" name="Google Shape;1582;p80"/>
          <p:cNvSpPr/>
          <p:nvPr/>
        </p:nvSpPr>
        <p:spPr>
          <a:xfrm>
            <a:off x="1919533" y="4734134"/>
            <a:ext cx="3915585" cy="12926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Esta sustancia es capaz de ocasionar efectos contraproducentes en un organismo vivo, al entrar en contacto con él o al ser ingerido.</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toxicidad de las sustancias químicas depende de tres factores. Clic en cada tarjeta para profundizar:</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81"/>
          <p:cNvSpPr/>
          <p:nvPr/>
        </p:nvSpPr>
        <p:spPr>
          <a:xfrm>
            <a:off x="2957658" y="5785789"/>
            <a:ext cx="2866828" cy="18768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1589" name="Google Shape;1589;p81"/>
          <p:cNvSpPr/>
          <p:nvPr/>
        </p:nvSpPr>
        <p:spPr>
          <a:xfrm>
            <a:off x="426026" y="1427798"/>
            <a:ext cx="10796671" cy="1117472"/>
          </a:xfrm>
          <a:prstGeom prst="roundRect">
            <a:avLst>
              <a:gd name="adj" fmla="val 16667"/>
            </a:avLst>
          </a:prstGeom>
          <a:solidFill>
            <a:srgbClr val="D8E2F3"/>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habitual exposición en la vida cotidiana con productos químicos tóxicos se ha convertido, continuamente, en una preocupación para la salud. Desafortunadamente muchos de los productos que se utilizan en la atención de la salud contribuyen a ocasionar exposiciones peligrosas, esto incluye a los productos de aseo, limpieza y desinfectantes, los ftalatos contenidos en los insumos clínicos, los componentes ignífugos de los muebles (generalmente llamados retardantes de llama), el formaldehído, también presente en los mobiliarios y enseres, y los solventes en las empresas.</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590" name="Google Shape;1590;p81"/>
          <p:cNvSpPr/>
          <p:nvPr/>
        </p:nvSpPr>
        <p:spPr>
          <a:xfrm>
            <a:off x="361154" y="863265"/>
            <a:ext cx="324015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Caracterización de los tóxicos</a:t>
            </a:r>
            <a:endParaRPr sz="1600" b="1">
              <a:solidFill>
                <a:srgbClr val="2C538E"/>
              </a:solidFill>
              <a:latin typeface="Open Sans"/>
              <a:ea typeface="Open Sans"/>
              <a:cs typeface="Open Sans"/>
              <a:sym typeface="Open Sans"/>
            </a:endParaRPr>
          </a:p>
        </p:txBody>
      </p:sp>
      <p:sp>
        <p:nvSpPr>
          <p:cNvPr id="1591" name="Google Shape;1591;p8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592" name="Google Shape;1592;p81"/>
          <p:cNvSpPr/>
          <p:nvPr/>
        </p:nvSpPr>
        <p:spPr>
          <a:xfrm>
            <a:off x="426026" y="2693984"/>
            <a:ext cx="5567931" cy="1876203"/>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Cuando un producto químico es peligroso para la salud de las personas hablamos de riesgo tóxico y se puede materializar si no es controlado. El riesgo tóxico de una sustancia química depende de dos factores: la toxicidad y de la dosis absorbida, donde inciden una serie de factores tales como: la composición, las propiedades, la concentración, la duración de la exposición, la vía de entrada al organismo y la carga de trabajo.</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pic>
        <p:nvPicPr>
          <p:cNvPr id="1593" name="Google Shape;1593;p81" descr="Icono&#10;&#10;Descripción generada automáticamente"/>
          <p:cNvPicPr preferRelativeResize="0"/>
          <p:nvPr/>
        </p:nvPicPr>
        <p:blipFill rotWithShape="1">
          <a:blip r:embed="rId3">
            <a:alphaModFix/>
          </a:blip>
          <a:srcRect/>
          <a:stretch/>
        </p:blipFill>
        <p:spPr>
          <a:xfrm>
            <a:off x="635164" y="4734134"/>
            <a:ext cx="1139541" cy="1139541"/>
          </a:xfrm>
          <a:prstGeom prst="rect">
            <a:avLst/>
          </a:prstGeom>
          <a:noFill/>
          <a:ln>
            <a:noFill/>
          </a:ln>
        </p:spPr>
      </p:pic>
      <p:sp>
        <p:nvSpPr>
          <p:cNvPr id="1594" name="Google Shape;1594;p81"/>
          <p:cNvSpPr/>
          <p:nvPr/>
        </p:nvSpPr>
        <p:spPr>
          <a:xfrm>
            <a:off x="698425" y="5807050"/>
            <a:ext cx="10764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toxico.png</a:t>
            </a:r>
            <a:endParaRPr sz="1400">
              <a:solidFill>
                <a:schemeClr val="dk1"/>
              </a:solidFill>
              <a:latin typeface="Open Sans"/>
              <a:ea typeface="Open Sans"/>
              <a:cs typeface="Open Sans"/>
              <a:sym typeface="Open Sans"/>
            </a:endParaRPr>
          </a:p>
        </p:txBody>
      </p:sp>
      <p:sp>
        <p:nvSpPr>
          <p:cNvPr id="1595" name="Google Shape;1595;p81"/>
          <p:cNvSpPr/>
          <p:nvPr/>
        </p:nvSpPr>
        <p:spPr>
          <a:xfrm>
            <a:off x="1919533" y="4734134"/>
            <a:ext cx="3915585" cy="12926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Esta sustancia es capaz de ocasionar efectos contraproducentes en un organismo vivo, al entrar en contacto con él o al ser ingerido.</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toxicidad de las sustancias químicas depende de tres factores. Clic en cada tarjeta para profundizar:</a:t>
            </a:r>
            <a:endParaRPr/>
          </a:p>
        </p:txBody>
      </p:sp>
      <p:sp>
        <p:nvSpPr>
          <p:cNvPr id="1596" name="Google Shape;1596;p81"/>
          <p:cNvSpPr/>
          <p:nvPr/>
        </p:nvSpPr>
        <p:spPr>
          <a:xfrm>
            <a:off x="6138784" y="2693983"/>
            <a:ext cx="5028325" cy="3179692"/>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97" name="Google Shape;1597;p81" descr="Imagen que contiene Forma&#10;&#10;Descripción generada automáticamente"/>
          <p:cNvPicPr preferRelativeResize="0"/>
          <p:nvPr/>
        </p:nvPicPr>
        <p:blipFill rotWithShape="1">
          <a:blip r:embed="rId4">
            <a:alphaModFix/>
          </a:blip>
          <a:srcRect/>
          <a:stretch/>
        </p:blipFill>
        <p:spPr>
          <a:xfrm>
            <a:off x="6640356" y="2785009"/>
            <a:ext cx="897316" cy="897316"/>
          </a:xfrm>
          <a:prstGeom prst="rect">
            <a:avLst/>
          </a:prstGeom>
          <a:noFill/>
          <a:ln>
            <a:noFill/>
          </a:ln>
        </p:spPr>
      </p:pic>
      <p:sp>
        <p:nvSpPr>
          <p:cNvPr id="1598" name="Google Shape;1598;p81"/>
          <p:cNvSpPr/>
          <p:nvPr/>
        </p:nvSpPr>
        <p:spPr>
          <a:xfrm>
            <a:off x="11297960" y="2696797"/>
            <a:ext cx="275445" cy="3110258"/>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99" name="Google Shape;1599;p81" descr="Imagen que contiene Forma&#10;&#10;Descripción generada automáticamente"/>
          <p:cNvPicPr preferRelativeResize="0"/>
          <p:nvPr/>
        </p:nvPicPr>
        <p:blipFill rotWithShape="1">
          <a:blip r:embed="rId5">
            <a:alphaModFix/>
          </a:blip>
          <a:srcRect/>
          <a:stretch/>
        </p:blipFill>
        <p:spPr>
          <a:xfrm>
            <a:off x="11326012" y="3609901"/>
            <a:ext cx="278489" cy="278489"/>
          </a:xfrm>
          <a:prstGeom prst="rect">
            <a:avLst/>
          </a:prstGeom>
          <a:noFill/>
          <a:ln>
            <a:noFill/>
          </a:ln>
        </p:spPr>
      </p:pic>
      <p:sp>
        <p:nvSpPr>
          <p:cNvPr id="1600" name="Google Shape;1600;p81"/>
          <p:cNvSpPr/>
          <p:nvPr/>
        </p:nvSpPr>
        <p:spPr>
          <a:xfrm>
            <a:off x="11615268" y="2693983"/>
            <a:ext cx="275445" cy="3110258"/>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01" name="Google Shape;1601;p81" descr="Imagen que contiene Forma&#10;&#10;Descripción generada automáticamente"/>
          <p:cNvPicPr preferRelativeResize="0"/>
          <p:nvPr/>
        </p:nvPicPr>
        <p:blipFill rotWithShape="1">
          <a:blip r:embed="rId6">
            <a:alphaModFix/>
          </a:blip>
          <a:srcRect/>
          <a:stretch/>
        </p:blipFill>
        <p:spPr>
          <a:xfrm>
            <a:off x="11636801" y="3634478"/>
            <a:ext cx="253912" cy="253912"/>
          </a:xfrm>
          <a:prstGeom prst="rect">
            <a:avLst/>
          </a:prstGeom>
          <a:noFill/>
          <a:ln>
            <a:noFill/>
          </a:ln>
        </p:spPr>
      </p:pic>
      <p:sp>
        <p:nvSpPr>
          <p:cNvPr id="1602" name="Google Shape;1602;p81"/>
          <p:cNvSpPr txBox="1"/>
          <p:nvPr/>
        </p:nvSpPr>
        <p:spPr>
          <a:xfrm>
            <a:off x="6593519" y="3903137"/>
            <a:ext cx="4400550" cy="124649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500" b="1">
                <a:solidFill>
                  <a:schemeClr val="dk1"/>
                </a:solidFill>
                <a:latin typeface="Calibri"/>
                <a:ea typeface="Calibri"/>
                <a:cs typeface="Calibri"/>
                <a:sym typeface="Calibri"/>
              </a:rPr>
              <a:t>Sus características químicas:</a:t>
            </a:r>
            <a:endParaRPr/>
          </a:p>
          <a:p>
            <a:pPr marL="0" marR="0" lvl="0" indent="0" algn="just" rtl="0">
              <a:spcBef>
                <a:spcPts val="0"/>
              </a:spcBef>
              <a:spcAft>
                <a:spcPts val="0"/>
              </a:spcAft>
              <a:buNone/>
            </a:pPr>
            <a:endParaRPr sz="15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500">
                <a:solidFill>
                  <a:schemeClr val="dk1"/>
                </a:solidFill>
                <a:latin typeface="Calibri"/>
                <a:ea typeface="Calibri"/>
                <a:cs typeface="Calibri"/>
                <a:sym typeface="Calibri"/>
              </a:rPr>
              <a:t>De acuerdo con su composición, provocará unos u otros efectos en el organismo y podrán ser más o menos contrarrestables.</a:t>
            </a:r>
            <a:endParaRPr sz="1500">
              <a:solidFill>
                <a:schemeClr val="dk1"/>
              </a:solidFill>
              <a:latin typeface="Calibri"/>
              <a:ea typeface="Calibri"/>
              <a:cs typeface="Calibri"/>
              <a:sym typeface="Calibri"/>
            </a:endParaRPr>
          </a:p>
        </p:txBody>
      </p:sp>
      <p:pic>
        <p:nvPicPr>
          <p:cNvPr id="1603" name="Google Shape;1603;p81" descr="Icono&#10;&#10;Descripción generada automáticamente"/>
          <p:cNvPicPr preferRelativeResize="0"/>
          <p:nvPr/>
        </p:nvPicPr>
        <p:blipFill rotWithShape="1">
          <a:blip r:embed="rId7">
            <a:alphaModFix/>
          </a:blip>
          <a:srcRect/>
          <a:stretch/>
        </p:blipFill>
        <p:spPr>
          <a:xfrm>
            <a:off x="6603465" y="5425279"/>
            <a:ext cx="434340" cy="53942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82"/>
          <p:cNvSpPr/>
          <p:nvPr/>
        </p:nvSpPr>
        <p:spPr>
          <a:xfrm>
            <a:off x="2957658" y="5785789"/>
            <a:ext cx="2866828" cy="18768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1610" name="Google Shape;1610;p82"/>
          <p:cNvSpPr/>
          <p:nvPr/>
        </p:nvSpPr>
        <p:spPr>
          <a:xfrm>
            <a:off x="426026" y="1427798"/>
            <a:ext cx="10796671" cy="1117472"/>
          </a:xfrm>
          <a:prstGeom prst="roundRect">
            <a:avLst>
              <a:gd name="adj" fmla="val 16667"/>
            </a:avLst>
          </a:prstGeom>
          <a:solidFill>
            <a:srgbClr val="D8E2F3"/>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habitual exposición en la vida cotidiana con productos químicos tóxicos se ha convertido, continuamente, en una preocupación para la salud. Desafortunadamente muchos de los productos que se utilizan en la atención de la salud contribuyen a ocasionar exposiciones peligrosas, esto incluye a los productos de aseo, limpieza y desinfectantes, los ftalatos contenidos en los insumos clínicos, los componentes ignífugos de los muebles (generalmente llamados retardantes de llama), el formaldehído, también presente en los mobiliarios y enseres, y los solventes en las empresas.</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611" name="Google Shape;1611;p82"/>
          <p:cNvSpPr/>
          <p:nvPr/>
        </p:nvSpPr>
        <p:spPr>
          <a:xfrm>
            <a:off x="361154" y="863265"/>
            <a:ext cx="324015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Caracterización de los tóxicos</a:t>
            </a:r>
            <a:endParaRPr sz="1600" b="1">
              <a:solidFill>
                <a:srgbClr val="2C538E"/>
              </a:solidFill>
              <a:latin typeface="Open Sans"/>
              <a:ea typeface="Open Sans"/>
              <a:cs typeface="Open Sans"/>
              <a:sym typeface="Open Sans"/>
            </a:endParaRPr>
          </a:p>
        </p:txBody>
      </p:sp>
      <p:sp>
        <p:nvSpPr>
          <p:cNvPr id="1612" name="Google Shape;1612;p8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613" name="Google Shape;1613;p82"/>
          <p:cNvSpPr/>
          <p:nvPr/>
        </p:nvSpPr>
        <p:spPr>
          <a:xfrm>
            <a:off x="426026" y="2693984"/>
            <a:ext cx="5567931" cy="1876203"/>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Cuando un producto químico es peligroso para la salud de las personas hablamos de riesgo tóxico y se puede materializar si no es controlado. El riesgo tóxico de una sustancia química depende de dos factores: la toxicidad y de la dosis absorbida, donde inciden una serie de factores tales como: la composición, las propiedades, la concentración, la duración de la exposición, la vía de entrada al organismo y la carga de trabajo.</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pic>
        <p:nvPicPr>
          <p:cNvPr id="1614" name="Google Shape;1614;p82" descr="Icono&#10;&#10;Descripción generada automáticamente"/>
          <p:cNvPicPr preferRelativeResize="0"/>
          <p:nvPr/>
        </p:nvPicPr>
        <p:blipFill rotWithShape="1">
          <a:blip r:embed="rId3">
            <a:alphaModFix/>
          </a:blip>
          <a:srcRect/>
          <a:stretch/>
        </p:blipFill>
        <p:spPr>
          <a:xfrm>
            <a:off x="635164" y="4734134"/>
            <a:ext cx="1139541" cy="1139541"/>
          </a:xfrm>
          <a:prstGeom prst="rect">
            <a:avLst/>
          </a:prstGeom>
          <a:noFill/>
          <a:ln>
            <a:noFill/>
          </a:ln>
        </p:spPr>
      </p:pic>
      <p:sp>
        <p:nvSpPr>
          <p:cNvPr id="1615" name="Google Shape;1615;p82"/>
          <p:cNvSpPr/>
          <p:nvPr/>
        </p:nvSpPr>
        <p:spPr>
          <a:xfrm>
            <a:off x="698426" y="5807050"/>
            <a:ext cx="11394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toxico.png</a:t>
            </a:r>
            <a:endParaRPr sz="1400">
              <a:solidFill>
                <a:schemeClr val="dk1"/>
              </a:solidFill>
              <a:latin typeface="Open Sans"/>
              <a:ea typeface="Open Sans"/>
              <a:cs typeface="Open Sans"/>
              <a:sym typeface="Open Sans"/>
            </a:endParaRPr>
          </a:p>
        </p:txBody>
      </p:sp>
      <p:sp>
        <p:nvSpPr>
          <p:cNvPr id="1616" name="Google Shape;1616;p82"/>
          <p:cNvSpPr/>
          <p:nvPr/>
        </p:nvSpPr>
        <p:spPr>
          <a:xfrm>
            <a:off x="1919533" y="4734134"/>
            <a:ext cx="3915585" cy="12926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Esta sustancia es capaz de ocasionar efectos contraproducentes en un organismo vivo, al entrar en contacto con él o al ser ingerido.</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toxicidad de las sustancias químicas depende de tres factores. Clic en cada tarjeta para profundizar:</a:t>
            </a:r>
            <a:endParaRPr/>
          </a:p>
        </p:txBody>
      </p:sp>
      <p:sp>
        <p:nvSpPr>
          <p:cNvPr id="1617" name="Google Shape;1617;p82"/>
          <p:cNvSpPr/>
          <p:nvPr/>
        </p:nvSpPr>
        <p:spPr>
          <a:xfrm>
            <a:off x="6508847" y="2659266"/>
            <a:ext cx="5028325" cy="3179692"/>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8" name="Google Shape;1618;p82"/>
          <p:cNvSpPr/>
          <p:nvPr/>
        </p:nvSpPr>
        <p:spPr>
          <a:xfrm>
            <a:off x="6155306" y="2693983"/>
            <a:ext cx="275445" cy="3110258"/>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9" name="Google Shape;1619;p82"/>
          <p:cNvSpPr/>
          <p:nvPr/>
        </p:nvSpPr>
        <p:spPr>
          <a:xfrm>
            <a:off x="11615268" y="2693983"/>
            <a:ext cx="275445" cy="3110258"/>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20" name="Google Shape;1620;p82" descr="Imagen que contiene Forma&#10;&#10;Descripción generada automáticamente"/>
          <p:cNvPicPr preferRelativeResize="0"/>
          <p:nvPr/>
        </p:nvPicPr>
        <p:blipFill rotWithShape="1">
          <a:blip r:embed="rId4">
            <a:alphaModFix/>
          </a:blip>
          <a:srcRect/>
          <a:stretch/>
        </p:blipFill>
        <p:spPr>
          <a:xfrm>
            <a:off x="11626034" y="3683744"/>
            <a:ext cx="253912" cy="253912"/>
          </a:xfrm>
          <a:prstGeom prst="rect">
            <a:avLst/>
          </a:prstGeom>
          <a:noFill/>
          <a:ln>
            <a:noFill/>
          </a:ln>
        </p:spPr>
      </p:pic>
      <p:pic>
        <p:nvPicPr>
          <p:cNvPr id="1621" name="Google Shape;1621;p82" descr="Imagen que contiene Forma&#10;&#10;Descripción generada automáticamente"/>
          <p:cNvPicPr preferRelativeResize="0"/>
          <p:nvPr/>
        </p:nvPicPr>
        <p:blipFill rotWithShape="1">
          <a:blip r:embed="rId5">
            <a:alphaModFix/>
          </a:blip>
          <a:srcRect/>
          <a:stretch/>
        </p:blipFill>
        <p:spPr>
          <a:xfrm>
            <a:off x="6172185" y="3816813"/>
            <a:ext cx="241686" cy="241686"/>
          </a:xfrm>
          <a:prstGeom prst="rect">
            <a:avLst/>
          </a:prstGeom>
          <a:noFill/>
          <a:ln>
            <a:noFill/>
          </a:ln>
        </p:spPr>
      </p:pic>
      <p:sp>
        <p:nvSpPr>
          <p:cNvPr id="1622" name="Google Shape;1622;p82"/>
          <p:cNvSpPr txBox="1"/>
          <p:nvPr/>
        </p:nvSpPr>
        <p:spPr>
          <a:xfrm>
            <a:off x="6928761" y="3790360"/>
            <a:ext cx="4400700" cy="1246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500" b="1">
                <a:solidFill>
                  <a:schemeClr val="dk1"/>
                </a:solidFill>
                <a:latin typeface="Calibri"/>
                <a:ea typeface="Calibri"/>
                <a:cs typeface="Calibri"/>
                <a:sym typeface="Calibri"/>
              </a:rPr>
              <a:t>La dosis en que se encuentra:</a:t>
            </a:r>
            <a:endParaRPr/>
          </a:p>
          <a:p>
            <a:pPr marL="0" marR="0" lvl="0" indent="0" algn="just" rtl="0">
              <a:spcBef>
                <a:spcPts val="0"/>
              </a:spcBef>
              <a:spcAft>
                <a:spcPts val="0"/>
              </a:spcAft>
              <a:buNone/>
            </a:pPr>
            <a:endParaRPr sz="15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500">
                <a:solidFill>
                  <a:schemeClr val="dk1"/>
                </a:solidFill>
                <a:latin typeface="Calibri"/>
                <a:ea typeface="Calibri"/>
                <a:cs typeface="Calibri"/>
                <a:sym typeface="Calibri"/>
              </a:rPr>
              <a:t>Supone la cantidad del compuesto, pero también la concentración del mismo. No es lo mismo tomar una cucharadita de queroseno, que un barril entero.</a:t>
            </a:r>
            <a:endParaRPr/>
          </a:p>
        </p:txBody>
      </p:sp>
      <p:pic>
        <p:nvPicPr>
          <p:cNvPr id="1623" name="Google Shape;1623;p82" descr="Imagen que contiene Forma&#10;&#10;Descripción generada automáticamente"/>
          <p:cNvPicPr preferRelativeResize="0"/>
          <p:nvPr/>
        </p:nvPicPr>
        <p:blipFill rotWithShape="1">
          <a:blip r:embed="rId6">
            <a:alphaModFix/>
          </a:blip>
          <a:srcRect/>
          <a:stretch/>
        </p:blipFill>
        <p:spPr>
          <a:xfrm>
            <a:off x="7068800" y="2833383"/>
            <a:ext cx="703162" cy="703162"/>
          </a:xfrm>
          <a:prstGeom prst="rect">
            <a:avLst/>
          </a:prstGeom>
          <a:noFill/>
          <a:ln>
            <a:noFill/>
          </a:ln>
        </p:spPr>
      </p:pic>
      <p:pic>
        <p:nvPicPr>
          <p:cNvPr id="1624" name="Google Shape;1624;p82" descr="Icono&#10;&#10;Descripción generada automáticamente"/>
          <p:cNvPicPr preferRelativeResize="0"/>
          <p:nvPr/>
        </p:nvPicPr>
        <p:blipFill rotWithShape="1">
          <a:blip r:embed="rId7">
            <a:alphaModFix/>
          </a:blip>
          <a:srcRect/>
          <a:stretch/>
        </p:blipFill>
        <p:spPr>
          <a:xfrm>
            <a:off x="9813485" y="5208639"/>
            <a:ext cx="615837" cy="76483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83"/>
          <p:cNvSpPr/>
          <p:nvPr/>
        </p:nvSpPr>
        <p:spPr>
          <a:xfrm>
            <a:off x="2957658" y="5785789"/>
            <a:ext cx="2866828" cy="18768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sp>
        <p:nvSpPr>
          <p:cNvPr id="1631" name="Google Shape;1631;p83"/>
          <p:cNvSpPr/>
          <p:nvPr/>
        </p:nvSpPr>
        <p:spPr>
          <a:xfrm>
            <a:off x="426026" y="1427798"/>
            <a:ext cx="10796671" cy="1117472"/>
          </a:xfrm>
          <a:prstGeom prst="roundRect">
            <a:avLst>
              <a:gd name="adj" fmla="val 16667"/>
            </a:avLst>
          </a:prstGeom>
          <a:solidFill>
            <a:srgbClr val="D8E2F3"/>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habitual exposición en la vida cotidiana con productos químicos tóxicos se ha convertido, continuamente, en una preocupación para la salud. Desafortunadamente muchos de los productos que se utilizan en la atención de la salud contribuyen a ocasionar exposiciones peligrosas, esto incluye a los productos de aseo, limpieza y desinfectantes, los ftalatos contenidos en los insumos clínicos, los componentes ignífugos de los muebles (generalmente llamados retardantes de llama), el formaldehído, también presente en los mobiliarios y enseres, y los solventes en las empresas.</a:t>
            </a:r>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1632" name="Google Shape;1632;p83"/>
          <p:cNvSpPr/>
          <p:nvPr/>
        </p:nvSpPr>
        <p:spPr>
          <a:xfrm>
            <a:off x="361154" y="863265"/>
            <a:ext cx="3240151" cy="41581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Caracterización de los tóxicos</a:t>
            </a:r>
            <a:endParaRPr sz="1600" b="1">
              <a:solidFill>
                <a:srgbClr val="2C538E"/>
              </a:solidFill>
              <a:latin typeface="Open Sans"/>
              <a:ea typeface="Open Sans"/>
              <a:cs typeface="Open Sans"/>
              <a:sym typeface="Open Sans"/>
            </a:endParaRPr>
          </a:p>
        </p:txBody>
      </p:sp>
      <p:sp>
        <p:nvSpPr>
          <p:cNvPr id="1633" name="Google Shape;1633;p8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634" name="Google Shape;1634;p83"/>
          <p:cNvSpPr/>
          <p:nvPr/>
        </p:nvSpPr>
        <p:spPr>
          <a:xfrm>
            <a:off x="426026" y="2693984"/>
            <a:ext cx="5567931" cy="1876203"/>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Cuando un producto químico es peligroso para la salud de las personas hablamos de riesgo tóxico y se puede materializar si no es controlado. El riesgo tóxico de una sustancia química depende de dos factores: la toxicidad y de la dosis absorbida, donde inciden una serie de factores tales como: la composición, las propiedades, la concentración, la duración de la exposición, la vía de entrada al organismo y la carga de trabajo.</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p:txBody>
      </p:sp>
      <p:pic>
        <p:nvPicPr>
          <p:cNvPr id="1635" name="Google Shape;1635;p83" descr="Icono&#10;&#10;Descripción generada automáticamente"/>
          <p:cNvPicPr preferRelativeResize="0"/>
          <p:nvPr/>
        </p:nvPicPr>
        <p:blipFill rotWithShape="1">
          <a:blip r:embed="rId3">
            <a:alphaModFix/>
          </a:blip>
          <a:srcRect/>
          <a:stretch/>
        </p:blipFill>
        <p:spPr>
          <a:xfrm>
            <a:off x="635164" y="4734134"/>
            <a:ext cx="1139541" cy="1139541"/>
          </a:xfrm>
          <a:prstGeom prst="rect">
            <a:avLst/>
          </a:prstGeom>
          <a:noFill/>
          <a:ln>
            <a:noFill/>
          </a:ln>
        </p:spPr>
      </p:pic>
      <p:sp>
        <p:nvSpPr>
          <p:cNvPr id="1636" name="Google Shape;1636;p83"/>
          <p:cNvSpPr/>
          <p:nvPr/>
        </p:nvSpPr>
        <p:spPr>
          <a:xfrm>
            <a:off x="698426" y="5807050"/>
            <a:ext cx="11394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toxico.png</a:t>
            </a:r>
            <a:endParaRPr sz="1400">
              <a:solidFill>
                <a:schemeClr val="dk1"/>
              </a:solidFill>
              <a:latin typeface="Open Sans"/>
              <a:ea typeface="Open Sans"/>
              <a:cs typeface="Open Sans"/>
              <a:sym typeface="Open Sans"/>
            </a:endParaRPr>
          </a:p>
        </p:txBody>
      </p:sp>
      <p:sp>
        <p:nvSpPr>
          <p:cNvPr id="1637" name="Google Shape;1637;p83"/>
          <p:cNvSpPr/>
          <p:nvPr/>
        </p:nvSpPr>
        <p:spPr>
          <a:xfrm>
            <a:off x="1919533" y="4734134"/>
            <a:ext cx="3915585" cy="12926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Esta sustancia es capaz de ocasionar efectos contraproducentes en un organismo vivo, al entrar en contacto con él o al ser ingerido.</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toxicidad de las sustancias químicas depende de tres factores. Clic en cada tarjeta para profundizar:</a:t>
            </a:r>
            <a:endParaRPr/>
          </a:p>
        </p:txBody>
      </p:sp>
      <p:sp>
        <p:nvSpPr>
          <p:cNvPr id="1638" name="Google Shape;1638;p83"/>
          <p:cNvSpPr/>
          <p:nvPr/>
        </p:nvSpPr>
        <p:spPr>
          <a:xfrm>
            <a:off x="6862611" y="2644423"/>
            <a:ext cx="5028325" cy="3179692"/>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9" name="Google Shape;1639;p83"/>
          <p:cNvSpPr/>
          <p:nvPr/>
        </p:nvSpPr>
        <p:spPr>
          <a:xfrm>
            <a:off x="6155306" y="2693983"/>
            <a:ext cx="275445" cy="3110258"/>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0" name="Google Shape;1640;p83"/>
          <p:cNvSpPr/>
          <p:nvPr/>
        </p:nvSpPr>
        <p:spPr>
          <a:xfrm>
            <a:off x="6493296" y="2679140"/>
            <a:ext cx="275445" cy="3110258"/>
          </a:xfrm>
          <a:prstGeom prst="roundRect">
            <a:avLst>
              <a:gd name="adj" fmla="val 16667"/>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41" name="Google Shape;1641;p83" descr="Imagen que contiene Forma&#10;&#10;Descripción generada automáticamente"/>
          <p:cNvPicPr preferRelativeResize="0"/>
          <p:nvPr/>
        </p:nvPicPr>
        <p:blipFill rotWithShape="1">
          <a:blip r:embed="rId4">
            <a:alphaModFix/>
          </a:blip>
          <a:srcRect/>
          <a:stretch/>
        </p:blipFill>
        <p:spPr>
          <a:xfrm>
            <a:off x="6172185" y="3816813"/>
            <a:ext cx="241686" cy="241686"/>
          </a:xfrm>
          <a:prstGeom prst="rect">
            <a:avLst/>
          </a:prstGeom>
          <a:noFill/>
          <a:ln>
            <a:noFill/>
          </a:ln>
        </p:spPr>
      </p:pic>
      <p:pic>
        <p:nvPicPr>
          <p:cNvPr id="1642" name="Google Shape;1642;p83" descr="Imagen que contiene Forma&#10;&#10;Descripción generada automáticamente"/>
          <p:cNvPicPr preferRelativeResize="0"/>
          <p:nvPr/>
        </p:nvPicPr>
        <p:blipFill rotWithShape="1">
          <a:blip r:embed="rId5">
            <a:alphaModFix/>
          </a:blip>
          <a:srcRect/>
          <a:stretch/>
        </p:blipFill>
        <p:spPr>
          <a:xfrm>
            <a:off x="6539184" y="3837252"/>
            <a:ext cx="200807" cy="200807"/>
          </a:xfrm>
          <a:prstGeom prst="rect">
            <a:avLst/>
          </a:prstGeom>
          <a:noFill/>
          <a:ln>
            <a:noFill/>
          </a:ln>
        </p:spPr>
      </p:pic>
      <p:pic>
        <p:nvPicPr>
          <p:cNvPr id="1643" name="Google Shape;1643;p83" descr="Imagen que contiene Forma&#10;&#10;Descripción generada automáticamente"/>
          <p:cNvPicPr preferRelativeResize="0"/>
          <p:nvPr/>
        </p:nvPicPr>
        <p:blipFill rotWithShape="1">
          <a:blip r:embed="rId6">
            <a:alphaModFix/>
          </a:blip>
          <a:srcRect/>
          <a:stretch/>
        </p:blipFill>
        <p:spPr>
          <a:xfrm>
            <a:off x="7442796" y="2937047"/>
            <a:ext cx="706875" cy="706875"/>
          </a:xfrm>
          <a:prstGeom prst="rect">
            <a:avLst/>
          </a:prstGeom>
          <a:noFill/>
          <a:ln>
            <a:noFill/>
          </a:ln>
        </p:spPr>
      </p:pic>
      <p:sp>
        <p:nvSpPr>
          <p:cNvPr id="1644" name="Google Shape;1644;p83"/>
          <p:cNvSpPr txBox="1"/>
          <p:nvPr/>
        </p:nvSpPr>
        <p:spPr>
          <a:xfrm>
            <a:off x="7200601" y="3800857"/>
            <a:ext cx="4400550"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500" b="1">
                <a:solidFill>
                  <a:schemeClr val="dk1"/>
                </a:solidFill>
                <a:latin typeface="Calibri"/>
                <a:ea typeface="Calibri"/>
                <a:cs typeface="Calibri"/>
                <a:sym typeface="Calibri"/>
              </a:rPr>
              <a:t>Las características del organismo expuesto:</a:t>
            </a:r>
            <a:endParaRPr/>
          </a:p>
          <a:p>
            <a:pPr marL="0" marR="0" lvl="0" indent="0" algn="just" rtl="0">
              <a:spcBef>
                <a:spcPts val="0"/>
              </a:spcBef>
              <a:spcAft>
                <a:spcPts val="0"/>
              </a:spcAft>
              <a:buNone/>
            </a:pPr>
            <a:endParaRPr sz="15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500">
                <a:solidFill>
                  <a:schemeClr val="dk1"/>
                </a:solidFill>
                <a:latin typeface="Calibri"/>
                <a:ea typeface="Calibri"/>
                <a:cs typeface="Calibri"/>
                <a:sym typeface="Calibri"/>
              </a:rPr>
              <a:t>Algunas sustancias pueden ser muy tóxicas para un organismo y no para otro, y puede haber individuos individualmente sensibilizados para una sustancia. (Como en el caso de las alergias).</a:t>
            </a:r>
            <a:endParaRPr sz="1500">
              <a:solidFill>
                <a:schemeClr val="dk1"/>
              </a:solidFill>
              <a:latin typeface="Calibri"/>
              <a:ea typeface="Calibri"/>
              <a:cs typeface="Calibri"/>
              <a:sym typeface="Calibri"/>
            </a:endParaRPr>
          </a:p>
        </p:txBody>
      </p:sp>
      <p:pic>
        <p:nvPicPr>
          <p:cNvPr id="1645" name="Google Shape;1645;p83" descr="Icono&#10;&#10;Descripción generada automáticamente"/>
          <p:cNvPicPr preferRelativeResize="0"/>
          <p:nvPr/>
        </p:nvPicPr>
        <p:blipFill rotWithShape="1">
          <a:blip r:embed="rId7">
            <a:alphaModFix/>
          </a:blip>
          <a:srcRect/>
          <a:stretch/>
        </p:blipFill>
        <p:spPr>
          <a:xfrm>
            <a:off x="10679658" y="5222198"/>
            <a:ext cx="543039" cy="67441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84"/>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652" name="Google Shape;1652;p84"/>
          <p:cNvSpPr/>
          <p:nvPr/>
        </p:nvSpPr>
        <p:spPr>
          <a:xfrm>
            <a:off x="463624" y="746750"/>
            <a:ext cx="18675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sp>
        <p:nvSpPr>
          <p:cNvPr id="1653" name="Google Shape;1653;p84"/>
          <p:cNvSpPr/>
          <p:nvPr/>
        </p:nvSpPr>
        <p:spPr>
          <a:xfrm>
            <a:off x="7303376" y="865550"/>
            <a:ext cx="18675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fondoquimica3.png</a:t>
            </a:r>
            <a:endParaRPr sz="1400">
              <a:solidFill>
                <a:schemeClr val="dk1"/>
              </a:solidFill>
              <a:latin typeface="Open Sans"/>
              <a:ea typeface="Open Sans"/>
              <a:cs typeface="Open Sans"/>
              <a:sym typeface="Open Sans"/>
            </a:endParaRPr>
          </a:p>
        </p:txBody>
      </p:sp>
      <p:grpSp>
        <p:nvGrpSpPr>
          <p:cNvPr id="1654" name="Google Shape;1654;p84"/>
          <p:cNvGrpSpPr/>
          <p:nvPr/>
        </p:nvGrpSpPr>
        <p:grpSpPr>
          <a:xfrm>
            <a:off x="2378458" y="1848733"/>
            <a:ext cx="3599646" cy="638537"/>
            <a:chOff x="4042" y="3636"/>
            <a:chExt cx="2925" cy="565"/>
          </a:xfrm>
        </p:grpSpPr>
        <p:cxnSp>
          <p:nvCxnSpPr>
            <p:cNvPr id="1655" name="Google Shape;1655;p84"/>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656" name="Google Shape;1656;p84"/>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657" name="Google Shape;1657;p84"/>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658" name="Google Shape;1658;p84"/>
          <p:cNvGrpSpPr/>
          <p:nvPr/>
        </p:nvGrpSpPr>
        <p:grpSpPr>
          <a:xfrm>
            <a:off x="6083887" y="1848733"/>
            <a:ext cx="3597183" cy="638533"/>
            <a:chOff x="4042" y="3636"/>
            <a:chExt cx="2925" cy="565"/>
          </a:xfrm>
        </p:grpSpPr>
        <p:cxnSp>
          <p:nvCxnSpPr>
            <p:cNvPr id="1659" name="Google Shape;1659;p84"/>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660" name="Google Shape;1660;p84"/>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661" name="Google Shape;1661;p84"/>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662" name="Google Shape;1662;p84"/>
          <p:cNvSpPr/>
          <p:nvPr/>
        </p:nvSpPr>
        <p:spPr>
          <a:xfrm>
            <a:off x="2535167" y="1999471"/>
            <a:ext cx="3244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exposición a la misma</a:t>
            </a:r>
            <a:endParaRPr sz="1400" b="1">
              <a:solidFill>
                <a:srgbClr val="1E4E79"/>
              </a:solidFill>
              <a:latin typeface="Open Sans"/>
              <a:ea typeface="Open Sans"/>
              <a:cs typeface="Open Sans"/>
              <a:sym typeface="Open Sans"/>
            </a:endParaRPr>
          </a:p>
        </p:txBody>
      </p:sp>
      <p:pic>
        <p:nvPicPr>
          <p:cNvPr id="1663" name="Google Shape;1663;p84" descr="Icono&#10;&#10;Descripción generada automáticamente"/>
          <p:cNvPicPr preferRelativeResize="0"/>
          <p:nvPr/>
        </p:nvPicPr>
        <p:blipFill rotWithShape="1">
          <a:blip r:embed="rId3">
            <a:alphaModFix/>
          </a:blip>
          <a:srcRect/>
          <a:stretch/>
        </p:blipFill>
        <p:spPr>
          <a:xfrm>
            <a:off x="5456358" y="2058966"/>
            <a:ext cx="434340" cy="539422"/>
          </a:xfrm>
          <a:prstGeom prst="rect">
            <a:avLst/>
          </a:prstGeom>
          <a:noFill/>
          <a:ln>
            <a:noFill/>
          </a:ln>
        </p:spPr>
      </p:pic>
      <p:sp>
        <p:nvSpPr>
          <p:cNvPr id="1664" name="Google Shape;1664;p84"/>
          <p:cNvSpPr/>
          <p:nvPr/>
        </p:nvSpPr>
        <p:spPr>
          <a:xfrm>
            <a:off x="6334594" y="20074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efecto sobre el organismo</a:t>
            </a:r>
            <a:endParaRPr sz="1400" b="1">
              <a:solidFill>
                <a:srgbClr val="1E4E79"/>
              </a:solidFill>
              <a:latin typeface="Open Sans"/>
              <a:ea typeface="Open Sans"/>
              <a:cs typeface="Open Sans"/>
              <a:sym typeface="Open Sans"/>
            </a:endParaRPr>
          </a:p>
        </p:txBody>
      </p:sp>
      <p:sp>
        <p:nvSpPr>
          <p:cNvPr id="1665" name="Google Shape;1665;p84"/>
          <p:cNvSpPr/>
          <p:nvPr/>
        </p:nvSpPr>
        <p:spPr>
          <a:xfrm>
            <a:off x="1585765" y="1345456"/>
            <a:ext cx="8104500" cy="3693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1A3255"/>
                </a:solidFill>
                <a:latin typeface="Calibri"/>
                <a:ea typeface="Calibri"/>
                <a:cs typeface="Calibri"/>
                <a:sym typeface="Calibri"/>
              </a:rPr>
              <a:t>En cambio, los efectos de una sustancia tóxica en un organismo dependen de: (Clic en cada botón).</a:t>
            </a:r>
            <a:endParaRPr sz="1400">
              <a:solidFill>
                <a:srgbClr val="1A3255"/>
              </a:solidFill>
              <a:latin typeface="Open Sans"/>
              <a:ea typeface="Open Sans"/>
              <a:cs typeface="Open Sans"/>
              <a:sym typeface="Open Sans"/>
            </a:endParaRPr>
          </a:p>
        </p:txBody>
      </p:sp>
      <p:pic>
        <p:nvPicPr>
          <p:cNvPr id="1666" name="Google Shape;1666;p84" descr="Icono&#10;&#10;Descripción generada automáticamente"/>
          <p:cNvPicPr preferRelativeResize="0"/>
          <p:nvPr/>
        </p:nvPicPr>
        <p:blipFill rotWithShape="1">
          <a:blip r:embed="rId4">
            <a:alphaModFix/>
          </a:blip>
          <a:srcRect/>
          <a:stretch/>
        </p:blipFill>
        <p:spPr>
          <a:xfrm>
            <a:off x="1131181" y="1231658"/>
            <a:ext cx="683011" cy="683011"/>
          </a:xfrm>
          <a:prstGeom prst="rect">
            <a:avLst/>
          </a:prstGeom>
          <a:noFill/>
          <a:ln>
            <a:noFill/>
          </a:ln>
        </p:spPr>
      </p:pic>
      <p:pic>
        <p:nvPicPr>
          <p:cNvPr id="1667" name="Google Shape;1667;p84" descr="Imagen que contiene Diagrama&#10;&#10;Descripción generada automáticamente"/>
          <p:cNvPicPr preferRelativeResize="0"/>
          <p:nvPr/>
        </p:nvPicPr>
        <p:blipFill rotWithShape="1">
          <a:blip r:embed="rId5">
            <a:alphaModFix/>
          </a:blip>
          <a:srcRect/>
          <a:stretch/>
        </p:blipFill>
        <p:spPr>
          <a:xfrm>
            <a:off x="9031721" y="954350"/>
            <a:ext cx="1094182" cy="799682"/>
          </a:xfrm>
          <a:prstGeom prst="rect">
            <a:avLst/>
          </a:prstGeom>
          <a:noFill/>
          <a:ln>
            <a:noFill/>
          </a:ln>
        </p:spPr>
      </p:pic>
      <p:sp>
        <p:nvSpPr>
          <p:cNvPr id="1668" name="Google Shape;1668;p84"/>
          <p:cNvSpPr/>
          <p:nvPr/>
        </p:nvSpPr>
        <p:spPr>
          <a:xfrm>
            <a:off x="2828879" y="3514056"/>
            <a:ext cx="3364967" cy="1521815"/>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3A3838"/>
                </a:solidFill>
                <a:latin typeface="Open Sans"/>
                <a:ea typeface="Open Sans"/>
                <a:cs typeface="Open Sans"/>
                <a:sym typeface="Open Sans"/>
              </a:rPr>
              <a:t>EXPOSICIÓN GRAVE</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Esta sucede cuando el individuo se expone una sola vez a la sustancia, por lo regular en dosis altas.</a:t>
            </a:r>
            <a:endParaRPr/>
          </a:p>
        </p:txBody>
      </p:sp>
      <p:sp>
        <p:nvSpPr>
          <p:cNvPr id="1669" name="Google Shape;1669;p84"/>
          <p:cNvSpPr/>
          <p:nvPr/>
        </p:nvSpPr>
        <p:spPr>
          <a:xfrm>
            <a:off x="6297656" y="3514055"/>
            <a:ext cx="3364967" cy="1864705"/>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3A3838"/>
                </a:solidFill>
                <a:latin typeface="Open Sans"/>
                <a:ea typeface="Open Sans"/>
                <a:cs typeface="Open Sans"/>
                <a:sym typeface="Open Sans"/>
              </a:rPr>
              <a:t>EXPOSICIÓN CRÓNICA</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Acontece a un individuo cuando se expone a la sustancia a lo largo de un período de tiempo, comúnmente en dosis pequeñas.</a:t>
            </a:r>
            <a:endParaRPr/>
          </a:p>
        </p:txBody>
      </p:sp>
      <p:sp>
        <p:nvSpPr>
          <p:cNvPr id="1670" name="Google Shape;1670;p84"/>
          <p:cNvSpPr/>
          <p:nvPr/>
        </p:nvSpPr>
        <p:spPr>
          <a:xfrm>
            <a:off x="4256876" y="3114294"/>
            <a:ext cx="484377" cy="484377"/>
          </a:xfrm>
          <a:prstGeom prst="ellipse">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1</a:t>
            </a:r>
            <a:endParaRPr/>
          </a:p>
        </p:txBody>
      </p:sp>
      <p:sp>
        <p:nvSpPr>
          <p:cNvPr id="1671" name="Google Shape;1671;p84"/>
          <p:cNvSpPr/>
          <p:nvPr/>
        </p:nvSpPr>
        <p:spPr>
          <a:xfrm>
            <a:off x="7678730" y="3117273"/>
            <a:ext cx="484377" cy="484377"/>
          </a:xfrm>
          <a:prstGeom prst="ellipse">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2</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85"/>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678" name="Google Shape;1678;p85"/>
          <p:cNvSpPr/>
          <p:nvPr/>
        </p:nvSpPr>
        <p:spPr>
          <a:xfrm>
            <a:off x="463636" y="746740"/>
            <a:ext cx="169790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grpSp>
        <p:nvGrpSpPr>
          <p:cNvPr id="1679" name="Google Shape;1679;p85"/>
          <p:cNvGrpSpPr/>
          <p:nvPr/>
        </p:nvGrpSpPr>
        <p:grpSpPr>
          <a:xfrm>
            <a:off x="2378458" y="1848733"/>
            <a:ext cx="3599646" cy="638537"/>
            <a:chOff x="4042" y="3636"/>
            <a:chExt cx="2925" cy="565"/>
          </a:xfrm>
        </p:grpSpPr>
        <p:cxnSp>
          <p:nvCxnSpPr>
            <p:cNvPr id="1680" name="Google Shape;1680;p85"/>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681" name="Google Shape;1681;p85"/>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682" name="Google Shape;1682;p85"/>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683" name="Google Shape;1683;p85"/>
          <p:cNvGrpSpPr/>
          <p:nvPr/>
        </p:nvGrpSpPr>
        <p:grpSpPr>
          <a:xfrm>
            <a:off x="6083887" y="1848733"/>
            <a:ext cx="3597183" cy="638533"/>
            <a:chOff x="4042" y="3636"/>
            <a:chExt cx="2925" cy="565"/>
          </a:xfrm>
        </p:grpSpPr>
        <p:cxnSp>
          <p:nvCxnSpPr>
            <p:cNvPr id="1684" name="Google Shape;1684;p85"/>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685" name="Google Shape;1685;p85"/>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686" name="Google Shape;1686;p85"/>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687" name="Google Shape;1687;p85"/>
          <p:cNvSpPr/>
          <p:nvPr/>
        </p:nvSpPr>
        <p:spPr>
          <a:xfrm>
            <a:off x="2535167" y="199947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exposición a la misma</a:t>
            </a:r>
            <a:endParaRPr sz="1400" b="1">
              <a:solidFill>
                <a:srgbClr val="1E4E79"/>
              </a:solidFill>
              <a:latin typeface="Open Sans"/>
              <a:ea typeface="Open Sans"/>
              <a:cs typeface="Open Sans"/>
              <a:sym typeface="Open Sans"/>
            </a:endParaRPr>
          </a:p>
        </p:txBody>
      </p:sp>
      <p:pic>
        <p:nvPicPr>
          <p:cNvPr id="1688" name="Google Shape;1688;p85" descr="Icono&#10;&#10;Descripción generada automáticamente"/>
          <p:cNvPicPr preferRelativeResize="0"/>
          <p:nvPr/>
        </p:nvPicPr>
        <p:blipFill rotWithShape="1">
          <a:blip r:embed="rId3">
            <a:alphaModFix/>
          </a:blip>
          <a:srcRect/>
          <a:stretch/>
        </p:blipFill>
        <p:spPr>
          <a:xfrm>
            <a:off x="9126193" y="2153359"/>
            <a:ext cx="434340" cy="539422"/>
          </a:xfrm>
          <a:prstGeom prst="rect">
            <a:avLst/>
          </a:prstGeom>
          <a:noFill/>
          <a:ln>
            <a:noFill/>
          </a:ln>
        </p:spPr>
      </p:pic>
      <p:sp>
        <p:nvSpPr>
          <p:cNvPr id="1689" name="Google Shape;1689;p85"/>
          <p:cNvSpPr/>
          <p:nvPr/>
        </p:nvSpPr>
        <p:spPr>
          <a:xfrm>
            <a:off x="6334594" y="20074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efecto sobre el organismo</a:t>
            </a:r>
            <a:endParaRPr sz="1400" b="1">
              <a:solidFill>
                <a:srgbClr val="1E4E79"/>
              </a:solidFill>
              <a:latin typeface="Open Sans"/>
              <a:ea typeface="Open Sans"/>
              <a:cs typeface="Open Sans"/>
              <a:sym typeface="Open Sans"/>
            </a:endParaRPr>
          </a:p>
        </p:txBody>
      </p:sp>
      <p:sp>
        <p:nvSpPr>
          <p:cNvPr id="1690" name="Google Shape;1690;p85"/>
          <p:cNvSpPr/>
          <p:nvPr/>
        </p:nvSpPr>
        <p:spPr>
          <a:xfrm>
            <a:off x="1585765" y="1345456"/>
            <a:ext cx="8104497" cy="36933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1A3255"/>
                </a:solidFill>
                <a:latin typeface="Calibri"/>
                <a:ea typeface="Calibri"/>
                <a:cs typeface="Calibri"/>
                <a:sym typeface="Calibri"/>
              </a:rPr>
              <a:t>En cambio, los efectos de una sustancia tóxica en un organismo dependen de: (Clic en cada botón).</a:t>
            </a:r>
            <a:endParaRPr sz="1400">
              <a:solidFill>
                <a:srgbClr val="1A3255"/>
              </a:solidFill>
              <a:latin typeface="Open Sans"/>
              <a:ea typeface="Open Sans"/>
              <a:cs typeface="Open Sans"/>
              <a:sym typeface="Open Sans"/>
            </a:endParaRPr>
          </a:p>
        </p:txBody>
      </p:sp>
      <p:pic>
        <p:nvPicPr>
          <p:cNvPr id="1691" name="Google Shape;1691;p85" descr="Icono&#10;&#10;Descripción generada automáticamente"/>
          <p:cNvPicPr preferRelativeResize="0"/>
          <p:nvPr/>
        </p:nvPicPr>
        <p:blipFill rotWithShape="1">
          <a:blip r:embed="rId4">
            <a:alphaModFix/>
          </a:blip>
          <a:srcRect/>
          <a:stretch/>
        </p:blipFill>
        <p:spPr>
          <a:xfrm>
            <a:off x="1131181" y="1231658"/>
            <a:ext cx="683011" cy="683011"/>
          </a:xfrm>
          <a:prstGeom prst="rect">
            <a:avLst/>
          </a:prstGeom>
          <a:noFill/>
          <a:ln>
            <a:noFill/>
          </a:ln>
        </p:spPr>
      </p:pic>
      <p:sp>
        <p:nvSpPr>
          <p:cNvPr id="1692" name="Google Shape;1692;p85"/>
          <p:cNvSpPr/>
          <p:nvPr/>
        </p:nvSpPr>
        <p:spPr>
          <a:xfrm>
            <a:off x="836572" y="2971575"/>
            <a:ext cx="2350847" cy="33516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venenosas</a:t>
            </a:r>
            <a:endParaRPr sz="1800">
              <a:solidFill>
                <a:schemeClr val="lt1"/>
              </a:solidFill>
              <a:latin typeface="Calibri"/>
              <a:ea typeface="Calibri"/>
              <a:cs typeface="Calibri"/>
              <a:sym typeface="Calibri"/>
            </a:endParaRPr>
          </a:p>
        </p:txBody>
      </p:sp>
      <p:sp>
        <p:nvSpPr>
          <p:cNvPr id="1693" name="Google Shape;1693;p85"/>
          <p:cNvSpPr/>
          <p:nvPr/>
        </p:nvSpPr>
        <p:spPr>
          <a:xfrm>
            <a:off x="836572" y="3368898"/>
            <a:ext cx="3332238"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irritantes o corrosivas </a:t>
            </a:r>
            <a:endParaRPr sz="1800">
              <a:solidFill>
                <a:schemeClr val="lt1"/>
              </a:solidFill>
              <a:latin typeface="Calibri"/>
              <a:ea typeface="Calibri"/>
              <a:cs typeface="Calibri"/>
              <a:sym typeface="Calibri"/>
            </a:endParaRPr>
          </a:p>
        </p:txBody>
      </p:sp>
      <p:sp>
        <p:nvSpPr>
          <p:cNvPr id="1694" name="Google Shape;1694;p85"/>
          <p:cNvSpPr/>
          <p:nvPr/>
        </p:nvSpPr>
        <p:spPr>
          <a:xfrm>
            <a:off x="836575" y="3774150"/>
            <a:ext cx="2754000" cy="3351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cancerígenas</a:t>
            </a:r>
            <a:endParaRPr sz="1800">
              <a:solidFill>
                <a:schemeClr val="lt1"/>
              </a:solidFill>
              <a:latin typeface="Calibri"/>
              <a:ea typeface="Calibri"/>
              <a:cs typeface="Calibri"/>
              <a:sym typeface="Calibri"/>
            </a:endParaRPr>
          </a:p>
        </p:txBody>
      </p:sp>
      <p:sp>
        <p:nvSpPr>
          <p:cNvPr id="1695" name="Google Shape;1695;p85"/>
          <p:cNvSpPr/>
          <p:nvPr/>
        </p:nvSpPr>
        <p:spPr>
          <a:xfrm>
            <a:off x="836572" y="4164770"/>
            <a:ext cx="247498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mutagénicas</a:t>
            </a:r>
            <a:endParaRPr sz="1800">
              <a:solidFill>
                <a:schemeClr val="lt1"/>
              </a:solidFill>
              <a:latin typeface="Calibri"/>
              <a:ea typeface="Calibri"/>
              <a:cs typeface="Calibri"/>
              <a:sym typeface="Calibri"/>
            </a:endParaRPr>
          </a:p>
        </p:txBody>
      </p:sp>
      <p:sp>
        <p:nvSpPr>
          <p:cNvPr id="1696" name="Google Shape;1696;p85"/>
          <p:cNvSpPr/>
          <p:nvPr/>
        </p:nvSpPr>
        <p:spPr>
          <a:xfrm>
            <a:off x="836572" y="455538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inhalación</a:t>
            </a:r>
            <a:endParaRPr sz="1800">
              <a:solidFill>
                <a:schemeClr val="lt1"/>
              </a:solidFill>
              <a:latin typeface="Calibri"/>
              <a:ea typeface="Calibri"/>
              <a:cs typeface="Calibri"/>
              <a:sym typeface="Calibri"/>
            </a:endParaRPr>
          </a:p>
        </p:txBody>
      </p:sp>
      <p:sp>
        <p:nvSpPr>
          <p:cNvPr id="1697" name="Google Shape;1697;p85"/>
          <p:cNvSpPr/>
          <p:nvPr/>
        </p:nvSpPr>
        <p:spPr>
          <a:xfrm>
            <a:off x="736726" y="2522375"/>
            <a:ext cx="19755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rgbClr val="1E4E79"/>
                </a:solidFill>
                <a:latin typeface="Open Sans"/>
                <a:ea typeface="Open Sans"/>
                <a:cs typeface="Open Sans"/>
                <a:sym typeface="Open Sans"/>
              </a:rPr>
              <a:t>Clic en cada botón:</a:t>
            </a:r>
            <a:endParaRPr sz="1400">
              <a:solidFill>
                <a:srgbClr val="1E4E79"/>
              </a:solidFill>
              <a:latin typeface="Open Sans"/>
              <a:ea typeface="Open Sans"/>
              <a:cs typeface="Open Sans"/>
              <a:sym typeface="Open Sans"/>
            </a:endParaRPr>
          </a:p>
        </p:txBody>
      </p:sp>
      <p:pic>
        <p:nvPicPr>
          <p:cNvPr id="1698" name="Google Shape;1698;p85" descr="Icono&#10;&#10;Descripción generada automáticamente"/>
          <p:cNvPicPr preferRelativeResize="0"/>
          <p:nvPr/>
        </p:nvPicPr>
        <p:blipFill rotWithShape="1">
          <a:blip r:embed="rId3">
            <a:alphaModFix/>
          </a:blip>
          <a:srcRect/>
          <a:stretch/>
        </p:blipFill>
        <p:spPr>
          <a:xfrm>
            <a:off x="463636" y="2897734"/>
            <a:ext cx="434340" cy="539422"/>
          </a:xfrm>
          <a:prstGeom prst="rect">
            <a:avLst/>
          </a:prstGeom>
          <a:noFill/>
          <a:ln>
            <a:noFill/>
          </a:ln>
        </p:spPr>
      </p:pic>
      <p:sp>
        <p:nvSpPr>
          <p:cNvPr id="1699" name="Google Shape;1699;p85"/>
          <p:cNvSpPr/>
          <p:nvPr/>
        </p:nvSpPr>
        <p:spPr>
          <a:xfrm>
            <a:off x="836572" y="5741870"/>
            <a:ext cx="2520793"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ingestión</a:t>
            </a:r>
            <a:endParaRPr sz="1800">
              <a:solidFill>
                <a:schemeClr val="lt1"/>
              </a:solidFill>
              <a:latin typeface="Calibri"/>
              <a:ea typeface="Calibri"/>
              <a:cs typeface="Calibri"/>
              <a:sym typeface="Calibri"/>
            </a:endParaRPr>
          </a:p>
        </p:txBody>
      </p:sp>
      <p:sp>
        <p:nvSpPr>
          <p:cNvPr id="1700" name="Google Shape;1700;p85"/>
          <p:cNvSpPr/>
          <p:nvPr/>
        </p:nvSpPr>
        <p:spPr>
          <a:xfrm>
            <a:off x="836572" y="4938742"/>
            <a:ext cx="3634514"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contacto con la piel</a:t>
            </a:r>
            <a:endParaRPr sz="1800">
              <a:solidFill>
                <a:schemeClr val="lt1"/>
              </a:solidFill>
              <a:latin typeface="Calibri"/>
              <a:ea typeface="Calibri"/>
              <a:cs typeface="Calibri"/>
              <a:sym typeface="Calibri"/>
            </a:endParaRPr>
          </a:p>
        </p:txBody>
      </p:sp>
      <p:sp>
        <p:nvSpPr>
          <p:cNvPr id="1701" name="Google Shape;1701;p85"/>
          <p:cNvSpPr/>
          <p:nvPr/>
        </p:nvSpPr>
        <p:spPr>
          <a:xfrm>
            <a:off x="836572" y="534487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Absorción por vía cutánea</a:t>
            </a:r>
            <a:endParaRPr sz="1800">
              <a:solidFill>
                <a:schemeClr val="lt1"/>
              </a:solidFill>
              <a:latin typeface="Calibri"/>
              <a:ea typeface="Calibri"/>
              <a:cs typeface="Calibri"/>
              <a:sym typeface="Calibri"/>
            </a:endParaRPr>
          </a:p>
        </p:txBody>
      </p:sp>
      <p:sp>
        <p:nvSpPr>
          <p:cNvPr id="1702" name="Google Shape;1702;p85"/>
          <p:cNvSpPr/>
          <p:nvPr/>
        </p:nvSpPr>
        <p:spPr>
          <a:xfrm>
            <a:off x="4816551" y="3136114"/>
            <a:ext cx="6778650" cy="2930306"/>
          </a:xfrm>
          <a:prstGeom prst="roundRect">
            <a:avLst>
              <a:gd name="adj" fmla="val 16667"/>
            </a:avLst>
          </a:prstGeom>
          <a:noFill/>
          <a:ln w="381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3A3838"/>
                </a:solidFill>
                <a:latin typeface="Open Sans"/>
                <a:ea typeface="Open Sans"/>
                <a:cs typeface="Open Sans"/>
                <a:sym typeface="Open Sans"/>
              </a:rPr>
              <a:t>SUSTANCIAS </a:t>
            </a:r>
            <a:r>
              <a:rPr lang="es-ES" b="1">
                <a:solidFill>
                  <a:srgbClr val="3A3838"/>
                </a:solidFill>
                <a:latin typeface="Open Sans"/>
                <a:ea typeface="Open Sans"/>
                <a:cs typeface="Open Sans"/>
                <a:sym typeface="Open Sans"/>
              </a:rPr>
              <a:t>VENENOSAS</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Dicho de forma simple, son aquellas que al ingresar al organismo provocan daños que conducen a la muerte, por su gran capacidad de complicar el funcionamiento del organismo.</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 Suelen provocar efectos localizados en el cuerpo: hemotóxicos (en la sangre), hepatotóxicos (el hígado), neurotóxicos (el cerebro), etc.</a:t>
            </a:r>
            <a:endParaRPr/>
          </a:p>
        </p:txBody>
      </p:sp>
      <p:sp>
        <p:nvSpPr>
          <p:cNvPr id="1703" name="Google Shape;1703;p85"/>
          <p:cNvSpPr/>
          <p:nvPr/>
        </p:nvSpPr>
        <p:spPr>
          <a:xfrm>
            <a:off x="8003909" y="2824633"/>
            <a:ext cx="484377" cy="484377"/>
          </a:xfrm>
          <a:prstGeom prst="ellipse">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1</a:t>
            </a:r>
            <a:endParaRPr/>
          </a:p>
        </p:txBody>
      </p:sp>
      <p:pic>
        <p:nvPicPr>
          <p:cNvPr id="1704" name="Google Shape;1704;p85" descr="Imagen que contiene Diagrama&#10;&#10;Descripción generada automáticamente"/>
          <p:cNvPicPr preferRelativeResize="0"/>
          <p:nvPr/>
        </p:nvPicPr>
        <p:blipFill rotWithShape="1">
          <a:blip r:embed="rId5">
            <a:alphaModFix/>
          </a:blip>
          <a:srcRect/>
          <a:stretch/>
        </p:blipFill>
        <p:spPr>
          <a:xfrm>
            <a:off x="9031721" y="954350"/>
            <a:ext cx="1094182" cy="799682"/>
          </a:xfrm>
          <a:prstGeom prst="rect">
            <a:avLst/>
          </a:prstGeom>
          <a:noFill/>
          <a:ln>
            <a:noFill/>
          </a:ln>
        </p:spPr>
      </p:pic>
      <p:sp>
        <p:nvSpPr>
          <p:cNvPr id="1705" name="Google Shape;1705;p85"/>
          <p:cNvSpPr/>
          <p:nvPr/>
        </p:nvSpPr>
        <p:spPr>
          <a:xfrm>
            <a:off x="3246035" y="2978284"/>
            <a:ext cx="137651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Intoxicación</a:t>
            </a:r>
            <a:endParaRPr sz="1800">
              <a:solidFill>
                <a:schemeClr val="lt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86"/>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712" name="Google Shape;1712;p86"/>
          <p:cNvSpPr/>
          <p:nvPr/>
        </p:nvSpPr>
        <p:spPr>
          <a:xfrm>
            <a:off x="463636" y="746740"/>
            <a:ext cx="169790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grpSp>
        <p:nvGrpSpPr>
          <p:cNvPr id="1713" name="Google Shape;1713;p86"/>
          <p:cNvGrpSpPr/>
          <p:nvPr/>
        </p:nvGrpSpPr>
        <p:grpSpPr>
          <a:xfrm>
            <a:off x="2378458" y="1848733"/>
            <a:ext cx="3599646" cy="638537"/>
            <a:chOff x="4042" y="3636"/>
            <a:chExt cx="2925" cy="565"/>
          </a:xfrm>
        </p:grpSpPr>
        <p:cxnSp>
          <p:nvCxnSpPr>
            <p:cNvPr id="1714" name="Google Shape;1714;p86"/>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715" name="Google Shape;1715;p86"/>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716" name="Google Shape;1716;p86"/>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717" name="Google Shape;1717;p86"/>
          <p:cNvGrpSpPr/>
          <p:nvPr/>
        </p:nvGrpSpPr>
        <p:grpSpPr>
          <a:xfrm>
            <a:off x="6083887" y="1848733"/>
            <a:ext cx="3597183" cy="638533"/>
            <a:chOff x="4042" y="3636"/>
            <a:chExt cx="2925" cy="565"/>
          </a:xfrm>
        </p:grpSpPr>
        <p:cxnSp>
          <p:nvCxnSpPr>
            <p:cNvPr id="1718" name="Google Shape;1718;p86"/>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719" name="Google Shape;1719;p86"/>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720" name="Google Shape;1720;p86"/>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721" name="Google Shape;1721;p86"/>
          <p:cNvSpPr/>
          <p:nvPr/>
        </p:nvSpPr>
        <p:spPr>
          <a:xfrm>
            <a:off x="2535167" y="199947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exposición a la misma</a:t>
            </a:r>
            <a:endParaRPr sz="1400" b="1">
              <a:solidFill>
                <a:srgbClr val="1E4E79"/>
              </a:solidFill>
              <a:latin typeface="Open Sans"/>
              <a:ea typeface="Open Sans"/>
              <a:cs typeface="Open Sans"/>
              <a:sym typeface="Open Sans"/>
            </a:endParaRPr>
          </a:p>
        </p:txBody>
      </p:sp>
      <p:pic>
        <p:nvPicPr>
          <p:cNvPr id="1722" name="Google Shape;1722;p86" descr="Icono&#10;&#10;Descripción generada automáticamente"/>
          <p:cNvPicPr preferRelativeResize="0"/>
          <p:nvPr/>
        </p:nvPicPr>
        <p:blipFill rotWithShape="1">
          <a:blip r:embed="rId3">
            <a:alphaModFix/>
          </a:blip>
          <a:srcRect/>
          <a:stretch/>
        </p:blipFill>
        <p:spPr>
          <a:xfrm>
            <a:off x="9126193" y="2153359"/>
            <a:ext cx="434340" cy="539422"/>
          </a:xfrm>
          <a:prstGeom prst="rect">
            <a:avLst/>
          </a:prstGeom>
          <a:noFill/>
          <a:ln>
            <a:noFill/>
          </a:ln>
        </p:spPr>
      </p:pic>
      <p:sp>
        <p:nvSpPr>
          <p:cNvPr id="1723" name="Google Shape;1723;p86"/>
          <p:cNvSpPr/>
          <p:nvPr/>
        </p:nvSpPr>
        <p:spPr>
          <a:xfrm>
            <a:off x="6334594" y="20074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efecto sobre el organismo</a:t>
            </a:r>
            <a:endParaRPr sz="1400" b="1">
              <a:solidFill>
                <a:srgbClr val="1E4E79"/>
              </a:solidFill>
              <a:latin typeface="Open Sans"/>
              <a:ea typeface="Open Sans"/>
              <a:cs typeface="Open Sans"/>
              <a:sym typeface="Open Sans"/>
            </a:endParaRPr>
          </a:p>
        </p:txBody>
      </p:sp>
      <p:sp>
        <p:nvSpPr>
          <p:cNvPr id="1724" name="Google Shape;1724;p86"/>
          <p:cNvSpPr/>
          <p:nvPr/>
        </p:nvSpPr>
        <p:spPr>
          <a:xfrm>
            <a:off x="1585765" y="1345456"/>
            <a:ext cx="8104497" cy="36933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1A3255"/>
                </a:solidFill>
                <a:latin typeface="Calibri"/>
                <a:ea typeface="Calibri"/>
                <a:cs typeface="Calibri"/>
                <a:sym typeface="Calibri"/>
              </a:rPr>
              <a:t>En cambio, los efectos de una sustancia tóxica en un organismo dependen de: (Clic en cada botón).</a:t>
            </a:r>
            <a:endParaRPr sz="1400">
              <a:solidFill>
                <a:srgbClr val="1A3255"/>
              </a:solidFill>
              <a:latin typeface="Open Sans"/>
              <a:ea typeface="Open Sans"/>
              <a:cs typeface="Open Sans"/>
              <a:sym typeface="Open Sans"/>
            </a:endParaRPr>
          </a:p>
        </p:txBody>
      </p:sp>
      <p:pic>
        <p:nvPicPr>
          <p:cNvPr id="1725" name="Google Shape;1725;p86" descr="Icono&#10;&#10;Descripción generada automáticamente"/>
          <p:cNvPicPr preferRelativeResize="0"/>
          <p:nvPr/>
        </p:nvPicPr>
        <p:blipFill rotWithShape="1">
          <a:blip r:embed="rId4">
            <a:alphaModFix/>
          </a:blip>
          <a:srcRect/>
          <a:stretch/>
        </p:blipFill>
        <p:spPr>
          <a:xfrm>
            <a:off x="1131181" y="1231658"/>
            <a:ext cx="683011" cy="683011"/>
          </a:xfrm>
          <a:prstGeom prst="rect">
            <a:avLst/>
          </a:prstGeom>
          <a:noFill/>
          <a:ln>
            <a:noFill/>
          </a:ln>
        </p:spPr>
      </p:pic>
      <p:sp>
        <p:nvSpPr>
          <p:cNvPr id="1726" name="Google Shape;1726;p86"/>
          <p:cNvSpPr/>
          <p:nvPr/>
        </p:nvSpPr>
        <p:spPr>
          <a:xfrm>
            <a:off x="836572" y="2971575"/>
            <a:ext cx="235084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venenosas</a:t>
            </a:r>
            <a:endParaRPr/>
          </a:p>
        </p:txBody>
      </p:sp>
      <p:sp>
        <p:nvSpPr>
          <p:cNvPr id="1727" name="Google Shape;1727;p86"/>
          <p:cNvSpPr/>
          <p:nvPr/>
        </p:nvSpPr>
        <p:spPr>
          <a:xfrm>
            <a:off x="836572" y="3368898"/>
            <a:ext cx="3332238"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irritantes o corrosivas </a:t>
            </a:r>
            <a:endParaRPr sz="1800">
              <a:solidFill>
                <a:schemeClr val="lt1"/>
              </a:solidFill>
              <a:latin typeface="Calibri"/>
              <a:ea typeface="Calibri"/>
              <a:cs typeface="Calibri"/>
              <a:sym typeface="Calibri"/>
            </a:endParaRPr>
          </a:p>
        </p:txBody>
      </p:sp>
      <p:sp>
        <p:nvSpPr>
          <p:cNvPr id="1728" name="Google Shape;1728;p86"/>
          <p:cNvSpPr/>
          <p:nvPr/>
        </p:nvSpPr>
        <p:spPr>
          <a:xfrm>
            <a:off x="836575" y="3774150"/>
            <a:ext cx="2613000" cy="3351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cancerígenas</a:t>
            </a:r>
            <a:endParaRPr sz="1800">
              <a:solidFill>
                <a:schemeClr val="lt1"/>
              </a:solidFill>
              <a:latin typeface="Calibri"/>
              <a:ea typeface="Calibri"/>
              <a:cs typeface="Calibri"/>
              <a:sym typeface="Calibri"/>
            </a:endParaRPr>
          </a:p>
        </p:txBody>
      </p:sp>
      <p:sp>
        <p:nvSpPr>
          <p:cNvPr id="1729" name="Google Shape;1729;p86"/>
          <p:cNvSpPr/>
          <p:nvPr/>
        </p:nvSpPr>
        <p:spPr>
          <a:xfrm>
            <a:off x="836572" y="4164770"/>
            <a:ext cx="247498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mutagénicas</a:t>
            </a:r>
            <a:endParaRPr sz="1800">
              <a:solidFill>
                <a:schemeClr val="lt1"/>
              </a:solidFill>
              <a:latin typeface="Calibri"/>
              <a:ea typeface="Calibri"/>
              <a:cs typeface="Calibri"/>
              <a:sym typeface="Calibri"/>
            </a:endParaRPr>
          </a:p>
        </p:txBody>
      </p:sp>
      <p:sp>
        <p:nvSpPr>
          <p:cNvPr id="1730" name="Google Shape;1730;p86"/>
          <p:cNvSpPr/>
          <p:nvPr/>
        </p:nvSpPr>
        <p:spPr>
          <a:xfrm>
            <a:off x="836572" y="455538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inhalación</a:t>
            </a:r>
            <a:endParaRPr sz="1800">
              <a:solidFill>
                <a:schemeClr val="lt1"/>
              </a:solidFill>
              <a:latin typeface="Calibri"/>
              <a:ea typeface="Calibri"/>
              <a:cs typeface="Calibri"/>
              <a:sym typeface="Calibri"/>
            </a:endParaRPr>
          </a:p>
        </p:txBody>
      </p:sp>
      <p:sp>
        <p:nvSpPr>
          <p:cNvPr id="1731" name="Google Shape;1731;p86"/>
          <p:cNvSpPr/>
          <p:nvPr/>
        </p:nvSpPr>
        <p:spPr>
          <a:xfrm>
            <a:off x="736726" y="2522375"/>
            <a:ext cx="20019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rgbClr val="1E4E79"/>
                </a:solidFill>
                <a:latin typeface="Open Sans"/>
                <a:ea typeface="Open Sans"/>
                <a:cs typeface="Open Sans"/>
                <a:sym typeface="Open Sans"/>
              </a:rPr>
              <a:t>Clic en cada botón:</a:t>
            </a:r>
            <a:endParaRPr sz="1400">
              <a:solidFill>
                <a:srgbClr val="1E4E79"/>
              </a:solidFill>
              <a:latin typeface="Open Sans"/>
              <a:ea typeface="Open Sans"/>
              <a:cs typeface="Open Sans"/>
              <a:sym typeface="Open Sans"/>
            </a:endParaRPr>
          </a:p>
        </p:txBody>
      </p:sp>
      <p:pic>
        <p:nvPicPr>
          <p:cNvPr id="1732" name="Google Shape;1732;p86" descr="Icono&#10;&#10;Descripción generada automáticamente"/>
          <p:cNvPicPr preferRelativeResize="0"/>
          <p:nvPr/>
        </p:nvPicPr>
        <p:blipFill rotWithShape="1">
          <a:blip r:embed="rId3">
            <a:alphaModFix/>
          </a:blip>
          <a:srcRect/>
          <a:stretch/>
        </p:blipFill>
        <p:spPr>
          <a:xfrm>
            <a:off x="4599381" y="2876155"/>
            <a:ext cx="434340" cy="539422"/>
          </a:xfrm>
          <a:prstGeom prst="rect">
            <a:avLst/>
          </a:prstGeom>
          <a:noFill/>
          <a:ln>
            <a:noFill/>
          </a:ln>
        </p:spPr>
      </p:pic>
      <p:sp>
        <p:nvSpPr>
          <p:cNvPr id="1733" name="Google Shape;1733;p86"/>
          <p:cNvSpPr/>
          <p:nvPr/>
        </p:nvSpPr>
        <p:spPr>
          <a:xfrm>
            <a:off x="836572" y="5741870"/>
            <a:ext cx="2520793"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ingestión</a:t>
            </a:r>
            <a:endParaRPr sz="1800">
              <a:solidFill>
                <a:schemeClr val="lt1"/>
              </a:solidFill>
              <a:latin typeface="Calibri"/>
              <a:ea typeface="Calibri"/>
              <a:cs typeface="Calibri"/>
              <a:sym typeface="Calibri"/>
            </a:endParaRPr>
          </a:p>
        </p:txBody>
      </p:sp>
      <p:sp>
        <p:nvSpPr>
          <p:cNvPr id="1734" name="Google Shape;1734;p86"/>
          <p:cNvSpPr/>
          <p:nvPr/>
        </p:nvSpPr>
        <p:spPr>
          <a:xfrm>
            <a:off x="836572" y="4938742"/>
            <a:ext cx="3634514"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contacto con la piel</a:t>
            </a:r>
            <a:endParaRPr sz="1800">
              <a:solidFill>
                <a:schemeClr val="lt1"/>
              </a:solidFill>
              <a:latin typeface="Calibri"/>
              <a:ea typeface="Calibri"/>
              <a:cs typeface="Calibri"/>
              <a:sym typeface="Calibri"/>
            </a:endParaRPr>
          </a:p>
        </p:txBody>
      </p:sp>
      <p:sp>
        <p:nvSpPr>
          <p:cNvPr id="1735" name="Google Shape;1735;p86"/>
          <p:cNvSpPr/>
          <p:nvPr/>
        </p:nvSpPr>
        <p:spPr>
          <a:xfrm>
            <a:off x="836572" y="534487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Absorción por vía cutánea</a:t>
            </a:r>
            <a:endParaRPr sz="1800">
              <a:solidFill>
                <a:schemeClr val="lt1"/>
              </a:solidFill>
              <a:latin typeface="Calibri"/>
              <a:ea typeface="Calibri"/>
              <a:cs typeface="Calibri"/>
              <a:sym typeface="Calibri"/>
            </a:endParaRPr>
          </a:p>
        </p:txBody>
      </p:sp>
      <p:sp>
        <p:nvSpPr>
          <p:cNvPr id="1736" name="Google Shape;1736;p86"/>
          <p:cNvSpPr/>
          <p:nvPr/>
        </p:nvSpPr>
        <p:spPr>
          <a:xfrm>
            <a:off x="4816551" y="3136114"/>
            <a:ext cx="6778650" cy="2930306"/>
          </a:xfrm>
          <a:prstGeom prst="roundRect">
            <a:avLst>
              <a:gd name="adj" fmla="val 16667"/>
            </a:avLst>
          </a:prstGeom>
          <a:noFill/>
          <a:ln w="381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3A3838"/>
                </a:solidFill>
                <a:latin typeface="Open Sans"/>
                <a:ea typeface="Open Sans"/>
                <a:cs typeface="Open Sans"/>
                <a:sym typeface="Open Sans"/>
              </a:rPr>
              <a:t>INTOXICACIÓN</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Las intoxicaciones son el ingreso de agentes tóxicos en el organismo en la dosis suficiente para producir una lesión.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Se entiende como agentes tóxicos aquellas sustancias que cuando se encuentran en determinadas concentraciones en el organismo de los seres vivos provoca un deterioro. Jamás se debe confundir una intoxicación con una reacción alérgica, porque ésta va a depender de una reacción desproporcionada del organismo en presencia de un agente que no necesariamente es dañino.</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Un envenenamiento por sustancias químicas se produce por el ingreso de sustancias tóxicas al organismo como consecuencia de su ingestión, inhalación o inyección, o durante el contacto con ellas. </a:t>
            </a:r>
            <a:endParaRPr/>
          </a:p>
        </p:txBody>
      </p:sp>
      <p:sp>
        <p:nvSpPr>
          <p:cNvPr id="1737" name="Google Shape;1737;p86"/>
          <p:cNvSpPr/>
          <p:nvPr/>
        </p:nvSpPr>
        <p:spPr>
          <a:xfrm>
            <a:off x="8003909" y="2824633"/>
            <a:ext cx="484377" cy="484377"/>
          </a:xfrm>
          <a:prstGeom prst="ellipse">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2</a:t>
            </a:r>
            <a:endParaRPr/>
          </a:p>
        </p:txBody>
      </p:sp>
      <p:pic>
        <p:nvPicPr>
          <p:cNvPr id="1738" name="Google Shape;1738;p86" descr="Imagen que contiene Diagrama&#10;&#10;Descripción generada automáticamente"/>
          <p:cNvPicPr preferRelativeResize="0"/>
          <p:nvPr/>
        </p:nvPicPr>
        <p:blipFill rotWithShape="1">
          <a:blip r:embed="rId5">
            <a:alphaModFix/>
          </a:blip>
          <a:srcRect/>
          <a:stretch/>
        </p:blipFill>
        <p:spPr>
          <a:xfrm>
            <a:off x="9031721" y="954350"/>
            <a:ext cx="1094182" cy="799682"/>
          </a:xfrm>
          <a:prstGeom prst="rect">
            <a:avLst/>
          </a:prstGeom>
          <a:noFill/>
          <a:ln>
            <a:noFill/>
          </a:ln>
        </p:spPr>
      </p:pic>
      <p:sp>
        <p:nvSpPr>
          <p:cNvPr id="1739" name="Google Shape;1739;p86"/>
          <p:cNvSpPr/>
          <p:nvPr/>
        </p:nvSpPr>
        <p:spPr>
          <a:xfrm>
            <a:off x="3246035" y="2978284"/>
            <a:ext cx="1376517" cy="33516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Intoxicación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87"/>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746" name="Google Shape;1746;p87"/>
          <p:cNvSpPr/>
          <p:nvPr/>
        </p:nvSpPr>
        <p:spPr>
          <a:xfrm>
            <a:off x="463636" y="746740"/>
            <a:ext cx="169790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grpSp>
        <p:nvGrpSpPr>
          <p:cNvPr id="1747" name="Google Shape;1747;p87"/>
          <p:cNvGrpSpPr/>
          <p:nvPr/>
        </p:nvGrpSpPr>
        <p:grpSpPr>
          <a:xfrm>
            <a:off x="2378458" y="1848733"/>
            <a:ext cx="3599646" cy="638537"/>
            <a:chOff x="4042" y="3636"/>
            <a:chExt cx="2925" cy="565"/>
          </a:xfrm>
        </p:grpSpPr>
        <p:cxnSp>
          <p:nvCxnSpPr>
            <p:cNvPr id="1748" name="Google Shape;1748;p87"/>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749" name="Google Shape;1749;p87"/>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750" name="Google Shape;1750;p87"/>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751" name="Google Shape;1751;p87"/>
          <p:cNvGrpSpPr/>
          <p:nvPr/>
        </p:nvGrpSpPr>
        <p:grpSpPr>
          <a:xfrm>
            <a:off x="6083887" y="1848733"/>
            <a:ext cx="3597183" cy="638533"/>
            <a:chOff x="4042" y="3636"/>
            <a:chExt cx="2925" cy="565"/>
          </a:xfrm>
        </p:grpSpPr>
        <p:cxnSp>
          <p:nvCxnSpPr>
            <p:cNvPr id="1752" name="Google Shape;1752;p87"/>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753" name="Google Shape;1753;p87"/>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754" name="Google Shape;1754;p87"/>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755" name="Google Shape;1755;p87"/>
          <p:cNvSpPr/>
          <p:nvPr/>
        </p:nvSpPr>
        <p:spPr>
          <a:xfrm>
            <a:off x="2535167" y="199947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exposición a la misma</a:t>
            </a:r>
            <a:endParaRPr sz="1400" b="1">
              <a:solidFill>
                <a:srgbClr val="1E4E79"/>
              </a:solidFill>
              <a:latin typeface="Open Sans"/>
              <a:ea typeface="Open Sans"/>
              <a:cs typeface="Open Sans"/>
              <a:sym typeface="Open Sans"/>
            </a:endParaRPr>
          </a:p>
        </p:txBody>
      </p:sp>
      <p:pic>
        <p:nvPicPr>
          <p:cNvPr id="1756" name="Google Shape;1756;p87" descr="Icono&#10;&#10;Descripción generada automáticamente"/>
          <p:cNvPicPr preferRelativeResize="0"/>
          <p:nvPr/>
        </p:nvPicPr>
        <p:blipFill rotWithShape="1">
          <a:blip r:embed="rId3">
            <a:alphaModFix/>
          </a:blip>
          <a:srcRect/>
          <a:stretch/>
        </p:blipFill>
        <p:spPr>
          <a:xfrm>
            <a:off x="9126193" y="2153359"/>
            <a:ext cx="434340" cy="539422"/>
          </a:xfrm>
          <a:prstGeom prst="rect">
            <a:avLst/>
          </a:prstGeom>
          <a:noFill/>
          <a:ln>
            <a:noFill/>
          </a:ln>
        </p:spPr>
      </p:pic>
      <p:sp>
        <p:nvSpPr>
          <p:cNvPr id="1757" name="Google Shape;1757;p87"/>
          <p:cNvSpPr/>
          <p:nvPr/>
        </p:nvSpPr>
        <p:spPr>
          <a:xfrm>
            <a:off x="6334594" y="20074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efecto sobre el organismo</a:t>
            </a:r>
            <a:endParaRPr sz="1400" b="1">
              <a:solidFill>
                <a:srgbClr val="1E4E79"/>
              </a:solidFill>
              <a:latin typeface="Open Sans"/>
              <a:ea typeface="Open Sans"/>
              <a:cs typeface="Open Sans"/>
              <a:sym typeface="Open Sans"/>
            </a:endParaRPr>
          </a:p>
        </p:txBody>
      </p:sp>
      <p:sp>
        <p:nvSpPr>
          <p:cNvPr id="1758" name="Google Shape;1758;p87"/>
          <p:cNvSpPr/>
          <p:nvPr/>
        </p:nvSpPr>
        <p:spPr>
          <a:xfrm>
            <a:off x="1585765" y="1345456"/>
            <a:ext cx="8104497" cy="36933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1A3255"/>
                </a:solidFill>
                <a:latin typeface="Calibri"/>
                <a:ea typeface="Calibri"/>
                <a:cs typeface="Calibri"/>
                <a:sym typeface="Calibri"/>
              </a:rPr>
              <a:t>En cambio, los efectos de una sustancia tóxica en un organismo dependen de: (Clic en cada botón).</a:t>
            </a:r>
            <a:endParaRPr sz="1400">
              <a:solidFill>
                <a:srgbClr val="1A3255"/>
              </a:solidFill>
              <a:latin typeface="Open Sans"/>
              <a:ea typeface="Open Sans"/>
              <a:cs typeface="Open Sans"/>
              <a:sym typeface="Open Sans"/>
            </a:endParaRPr>
          </a:p>
        </p:txBody>
      </p:sp>
      <p:pic>
        <p:nvPicPr>
          <p:cNvPr id="1759" name="Google Shape;1759;p87" descr="Icono&#10;&#10;Descripción generada automáticamente"/>
          <p:cNvPicPr preferRelativeResize="0"/>
          <p:nvPr/>
        </p:nvPicPr>
        <p:blipFill rotWithShape="1">
          <a:blip r:embed="rId4">
            <a:alphaModFix/>
          </a:blip>
          <a:srcRect/>
          <a:stretch/>
        </p:blipFill>
        <p:spPr>
          <a:xfrm>
            <a:off x="1131181" y="1231658"/>
            <a:ext cx="683011" cy="683011"/>
          </a:xfrm>
          <a:prstGeom prst="rect">
            <a:avLst/>
          </a:prstGeom>
          <a:noFill/>
          <a:ln>
            <a:noFill/>
          </a:ln>
        </p:spPr>
      </p:pic>
      <p:sp>
        <p:nvSpPr>
          <p:cNvPr id="1760" name="Google Shape;1760;p87"/>
          <p:cNvSpPr/>
          <p:nvPr/>
        </p:nvSpPr>
        <p:spPr>
          <a:xfrm>
            <a:off x="836572" y="2971575"/>
            <a:ext cx="235084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venenosas</a:t>
            </a:r>
            <a:endParaRPr/>
          </a:p>
        </p:txBody>
      </p:sp>
      <p:sp>
        <p:nvSpPr>
          <p:cNvPr id="1761" name="Google Shape;1761;p87"/>
          <p:cNvSpPr/>
          <p:nvPr/>
        </p:nvSpPr>
        <p:spPr>
          <a:xfrm>
            <a:off x="836572" y="3368898"/>
            <a:ext cx="3332238" cy="33516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irritantes o corrosivas </a:t>
            </a:r>
            <a:endParaRPr/>
          </a:p>
        </p:txBody>
      </p:sp>
      <p:sp>
        <p:nvSpPr>
          <p:cNvPr id="1762" name="Google Shape;1762;p87"/>
          <p:cNvSpPr/>
          <p:nvPr/>
        </p:nvSpPr>
        <p:spPr>
          <a:xfrm>
            <a:off x="836575" y="3774150"/>
            <a:ext cx="2754000" cy="3351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cancerígenas</a:t>
            </a:r>
            <a:endParaRPr sz="1800">
              <a:solidFill>
                <a:schemeClr val="lt1"/>
              </a:solidFill>
              <a:latin typeface="Calibri"/>
              <a:ea typeface="Calibri"/>
              <a:cs typeface="Calibri"/>
              <a:sym typeface="Calibri"/>
            </a:endParaRPr>
          </a:p>
        </p:txBody>
      </p:sp>
      <p:sp>
        <p:nvSpPr>
          <p:cNvPr id="1763" name="Google Shape;1763;p87"/>
          <p:cNvSpPr/>
          <p:nvPr/>
        </p:nvSpPr>
        <p:spPr>
          <a:xfrm>
            <a:off x="836572" y="4164770"/>
            <a:ext cx="247498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mutagénicas</a:t>
            </a:r>
            <a:endParaRPr sz="1800">
              <a:solidFill>
                <a:schemeClr val="lt1"/>
              </a:solidFill>
              <a:latin typeface="Calibri"/>
              <a:ea typeface="Calibri"/>
              <a:cs typeface="Calibri"/>
              <a:sym typeface="Calibri"/>
            </a:endParaRPr>
          </a:p>
        </p:txBody>
      </p:sp>
      <p:sp>
        <p:nvSpPr>
          <p:cNvPr id="1764" name="Google Shape;1764;p87"/>
          <p:cNvSpPr/>
          <p:nvPr/>
        </p:nvSpPr>
        <p:spPr>
          <a:xfrm>
            <a:off x="836572" y="455538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inhalación</a:t>
            </a:r>
            <a:endParaRPr sz="1800">
              <a:solidFill>
                <a:schemeClr val="lt1"/>
              </a:solidFill>
              <a:latin typeface="Calibri"/>
              <a:ea typeface="Calibri"/>
              <a:cs typeface="Calibri"/>
              <a:sym typeface="Calibri"/>
            </a:endParaRPr>
          </a:p>
        </p:txBody>
      </p:sp>
      <p:sp>
        <p:nvSpPr>
          <p:cNvPr id="1765" name="Google Shape;1765;p87"/>
          <p:cNvSpPr/>
          <p:nvPr/>
        </p:nvSpPr>
        <p:spPr>
          <a:xfrm>
            <a:off x="736726" y="2522375"/>
            <a:ext cx="19887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rgbClr val="1E4E79"/>
                </a:solidFill>
                <a:latin typeface="Open Sans"/>
                <a:ea typeface="Open Sans"/>
                <a:cs typeface="Open Sans"/>
                <a:sym typeface="Open Sans"/>
              </a:rPr>
              <a:t>Clic en cada botón:</a:t>
            </a:r>
            <a:endParaRPr sz="1400">
              <a:solidFill>
                <a:srgbClr val="1E4E79"/>
              </a:solidFill>
              <a:latin typeface="Open Sans"/>
              <a:ea typeface="Open Sans"/>
              <a:cs typeface="Open Sans"/>
              <a:sym typeface="Open Sans"/>
            </a:endParaRPr>
          </a:p>
        </p:txBody>
      </p:sp>
      <p:pic>
        <p:nvPicPr>
          <p:cNvPr id="1766" name="Google Shape;1766;p87" descr="Icono&#10;&#10;Descripción generada automáticamente"/>
          <p:cNvPicPr preferRelativeResize="0"/>
          <p:nvPr/>
        </p:nvPicPr>
        <p:blipFill rotWithShape="1">
          <a:blip r:embed="rId3">
            <a:alphaModFix/>
          </a:blip>
          <a:srcRect/>
          <a:stretch/>
        </p:blipFill>
        <p:spPr>
          <a:xfrm>
            <a:off x="4178281" y="3284983"/>
            <a:ext cx="434340" cy="539422"/>
          </a:xfrm>
          <a:prstGeom prst="rect">
            <a:avLst/>
          </a:prstGeom>
          <a:noFill/>
          <a:ln>
            <a:noFill/>
          </a:ln>
        </p:spPr>
      </p:pic>
      <p:sp>
        <p:nvSpPr>
          <p:cNvPr id="1767" name="Google Shape;1767;p87"/>
          <p:cNvSpPr/>
          <p:nvPr/>
        </p:nvSpPr>
        <p:spPr>
          <a:xfrm>
            <a:off x="836572" y="5741870"/>
            <a:ext cx="2520793"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ingestión</a:t>
            </a:r>
            <a:endParaRPr sz="1800">
              <a:solidFill>
                <a:schemeClr val="lt1"/>
              </a:solidFill>
              <a:latin typeface="Calibri"/>
              <a:ea typeface="Calibri"/>
              <a:cs typeface="Calibri"/>
              <a:sym typeface="Calibri"/>
            </a:endParaRPr>
          </a:p>
        </p:txBody>
      </p:sp>
      <p:sp>
        <p:nvSpPr>
          <p:cNvPr id="1768" name="Google Shape;1768;p87"/>
          <p:cNvSpPr/>
          <p:nvPr/>
        </p:nvSpPr>
        <p:spPr>
          <a:xfrm>
            <a:off x="836572" y="4938742"/>
            <a:ext cx="3634514"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contacto con la piel</a:t>
            </a:r>
            <a:endParaRPr sz="1800">
              <a:solidFill>
                <a:schemeClr val="lt1"/>
              </a:solidFill>
              <a:latin typeface="Calibri"/>
              <a:ea typeface="Calibri"/>
              <a:cs typeface="Calibri"/>
              <a:sym typeface="Calibri"/>
            </a:endParaRPr>
          </a:p>
        </p:txBody>
      </p:sp>
      <p:sp>
        <p:nvSpPr>
          <p:cNvPr id="1769" name="Google Shape;1769;p87"/>
          <p:cNvSpPr/>
          <p:nvPr/>
        </p:nvSpPr>
        <p:spPr>
          <a:xfrm>
            <a:off x="836572" y="534487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Absorción por vía cutánea</a:t>
            </a:r>
            <a:endParaRPr sz="1800">
              <a:solidFill>
                <a:schemeClr val="lt1"/>
              </a:solidFill>
              <a:latin typeface="Calibri"/>
              <a:ea typeface="Calibri"/>
              <a:cs typeface="Calibri"/>
              <a:sym typeface="Calibri"/>
            </a:endParaRPr>
          </a:p>
        </p:txBody>
      </p:sp>
      <p:sp>
        <p:nvSpPr>
          <p:cNvPr id="1770" name="Google Shape;1770;p87"/>
          <p:cNvSpPr/>
          <p:nvPr/>
        </p:nvSpPr>
        <p:spPr>
          <a:xfrm>
            <a:off x="4816551" y="3136114"/>
            <a:ext cx="6778800" cy="2930400"/>
          </a:xfrm>
          <a:prstGeom prst="roundRect">
            <a:avLst>
              <a:gd name="adj" fmla="val 16667"/>
            </a:avLst>
          </a:prstGeom>
          <a:noFill/>
          <a:ln w="381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300" b="1">
                <a:solidFill>
                  <a:srgbClr val="3A3838"/>
                </a:solidFill>
                <a:latin typeface="Open Sans"/>
                <a:ea typeface="Open Sans"/>
                <a:cs typeface="Open Sans"/>
                <a:sym typeface="Open Sans"/>
              </a:rPr>
              <a:t>SUSTANCIAS IRRITANTES</a:t>
            </a:r>
            <a:endParaRPr/>
          </a:p>
          <a:p>
            <a:pPr marL="0" marR="0" lvl="0" indent="0" algn="ctr" rtl="0">
              <a:spcBef>
                <a:spcPts val="0"/>
              </a:spcBef>
              <a:spcAft>
                <a:spcPts val="0"/>
              </a:spcAft>
              <a:buNone/>
            </a:pPr>
            <a:endParaRPr sz="13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Son aquellas que al entrar en contacto con el individuo le ocasionan daños superficiales, al igual que irritaciones, quemaduras o la pérdida de tejido. En muchas ocasiones solo basta con inhalarlas para padecer quemaduras en el tracto respiratorio.</a:t>
            </a:r>
            <a:endParaRPr/>
          </a:p>
        </p:txBody>
      </p:sp>
      <p:sp>
        <p:nvSpPr>
          <p:cNvPr id="1771" name="Google Shape;1771;p87"/>
          <p:cNvSpPr/>
          <p:nvPr/>
        </p:nvSpPr>
        <p:spPr>
          <a:xfrm>
            <a:off x="8003909" y="2824633"/>
            <a:ext cx="484377" cy="484377"/>
          </a:xfrm>
          <a:prstGeom prst="ellipse">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3</a:t>
            </a:r>
            <a:endParaRPr/>
          </a:p>
        </p:txBody>
      </p:sp>
      <p:pic>
        <p:nvPicPr>
          <p:cNvPr id="1772" name="Google Shape;1772;p87" descr="Imagen que contiene Diagrama&#10;&#10;Descripción generada automáticamente"/>
          <p:cNvPicPr preferRelativeResize="0"/>
          <p:nvPr/>
        </p:nvPicPr>
        <p:blipFill rotWithShape="1">
          <a:blip r:embed="rId5">
            <a:alphaModFix/>
          </a:blip>
          <a:srcRect/>
          <a:stretch/>
        </p:blipFill>
        <p:spPr>
          <a:xfrm>
            <a:off x="9031721" y="954350"/>
            <a:ext cx="1094182" cy="799682"/>
          </a:xfrm>
          <a:prstGeom prst="rect">
            <a:avLst/>
          </a:prstGeom>
          <a:noFill/>
          <a:ln>
            <a:noFill/>
          </a:ln>
        </p:spPr>
      </p:pic>
      <p:sp>
        <p:nvSpPr>
          <p:cNvPr id="1773" name="Google Shape;1773;p87"/>
          <p:cNvSpPr/>
          <p:nvPr/>
        </p:nvSpPr>
        <p:spPr>
          <a:xfrm>
            <a:off x="3246035" y="2978284"/>
            <a:ext cx="137651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Intoxicación</a:t>
            </a:r>
            <a:endParaRPr sz="1800">
              <a:solidFill>
                <a:schemeClr val="lt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88"/>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780" name="Google Shape;1780;p88"/>
          <p:cNvSpPr/>
          <p:nvPr/>
        </p:nvSpPr>
        <p:spPr>
          <a:xfrm>
            <a:off x="463636" y="746740"/>
            <a:ext cx="169790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grpSp>
        <p:nvGrpSpPr>
          <p:cNvPr id="1781" name="Google Shape;1781;p88"/>
          <p:cNvGrpSpPr/>
          <p:nvPr/>
        </p:nvGrpSpPr>
        <p:grpSpPr>
          <a:xfrm>
            <a:off x="2378458" y="1848733"/>
            <a:ext cx="3599646" cy="638537"/>
            <a:chOff x="4042" y="3636"/>
            <a:chExt cx="2925" cy="565"/>
          </a:xfrm>
        </p:grpSpPr>
        <p:cxnSp>
          <p:nvCxnSpPr>
            <p:cNvPr id="1782" name="Google Shape;1782;p88"/>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783" name="Google Shape;1783;p88"/>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784" name="Google Shape;1784;p88"/>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785" name="Google Shape;1785;p88"/>
          <p:cNvGrpSpPr/>
          <p:nvPr/>
        </p:nvGrpSpPr>
        <p:grpSpPr>
          <a:xfrm>
            <a:off x="6083887" y="1848733"/>
            <a:ext cx="3597183" cy="638533"/>
            <a:chOff x="4042" y="3636"/>
            <a:chExt cx="2925" cy="565"/>
          </a:xfrm>
        </p:grpSpPr>
        <p:cxnSp>
          <p:nvCxnSpPr>
            <p:cNvPr id="1786" name="Google Shape;1786;p88"/>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787" name="Google Shape;1787;p88"/>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788" name="Google Shape;1788;p88"/>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789" name="Google Shape;1789;p88"/>
          <p:cNvSpPr/>
          <p:nvPr/>
        </p:nvSpPr>
        <p:spPr>
          <a:xfrm>
            <a:off x="2535167" y="199947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exposición a la misma</a:t>
            </a:r>
            <a:endParaRPr sz="1400" b="1">
              <a:solidFill>
                <a:srgbClr val="1E4E79"/>
              </a:solidFill>
              <a:latin typeface="Open Sans"/>
              <a:ea typeface="Open Sans"/>
              <a:cs typeface="Open Sans"/>
              <a:sym typeface="Open Sans"/>
            </a:endParaRPr>
          </a:p>
        </p:txBody>
      </p:sp>
      <p:pic>
        <p:nvPicPr>
          <p:cNvPr id="1790" name="Google Shape;1790;p88" descr="Icono&#10;&#10;Descripción generada automáticamente"/>
          <p:cNvPicPr preferRelativeResize="0"/>
          <p:nvPr/>
        </p:nvPicPr>
        <p:blipFill rotWithShape="1">
          <a:blip r:embed="rId3">
            <a:alphaModFix/>
          </a:blip>
          <a:srcRect/>
          <a:stretch/>
        </p:blipFill>
        <p:spPr>
          <a:xfrm>
            <a:off x="9126193" y="2153359"/>
            <a:ext cx="434340" cy="539422"/>
          </a:xfrm>
          <a:prstGeom prst="rect">
            <a:avLst/>
          </a:prstGeom>
          <a:noFill/>
          <a:ln>
            <a:noFill/>
          </a:ln>
        </p:spPr>
      </p:pic>
      <p:sp>
        <p:nvSpPr>
          <p:cNvPr id="1791" name="Google Shape;1791;p88"/>
          <p:cNvSpPr/>
          <p:nvPr/>
        </p:nvSpPr>
        <p:spPr>
          <a:xfrm>
            <a:off x="6334594" y="20074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efecto sobre el organismo</a:t>
            </a:r>
            <a:endParaRPr sz="1400" b="1">
              <a:solidFill>
                <a:srgbClr val="1E4E79"/>
              </a:solidFill>
              <a:latin typeface="Open Sans"/>
              <a:ea typeface="Open Sans"/>
              <a:cs typeface="Open Sans"/>
              <a:sym typeface="Open Sans"/>
            </a:endParaRPr>
          </a:p>
        </p:txBody>
      </p:sp>
      <p:sp>
        <p:nvSpPr>
          <p:cNvPr id="1792" name="Google Shape;1792;p88"/>
          <p:cNvSpPr/>
          <p:nvPr/>
        </p:nvSpPr>
        <p:spPr>
          <a:xfrm>
            <a:off x="1585765" y="1345456"/>
            <a:ext cx="8104497" cy="36933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1A3255"/>
                </a:solidFill>
                <a:latin typeface="Calibri"/>
                <a:ea typeface="Calibri"/>
                <a:cs typeface="Calibri"/>
                <a:sym typeface="Calibri"/>
              </a:rPr>
              <a:t>En cambio, los efectos de una sustancia tóxica en un organismo dependen de: (Clic en cada botón).</a:t>
            </a:r>
            <a:endParaRPr sz="1400">
              <a:solidFill>
                <a:srgbClr val="1A3255"/>
              </a:solidFill>
              <a:latin typeface="Open Sans"/>
              <a:ea typeface="Open Sans"/>
              <a:cs typeface="Open Sans"/>
              <a:sym typeface="Open Sans"/>
            </a:endParaRPr>
          </a:p>
        </p:txBody>
      </p:sp>
      <p:pic>
        <p:nvPicPr>
          <p:cNvPr id="1793" name="Google Shape;1793;p88" descr="Icono&#10;&#10;Descripción generada automáticamente"/>
          <p:cNvPicPr preferRelativeResize="0"/>
          <p:nvPr/>
        </p:nvPicPr>
        <p:blipFill rotWithShape="1">
          <a:blip r:embed="rId4">
            <a:alphaModFix/>
          </a:blip>
          <a:srcRect/>
          <a:stretch/>
        </p:blipFill>
        <p:spPr>
          <a:xfrm>
            <a:off x="1131181" y="1231658"/>
            <a:ext cx="683011" cy="683011"/>
          </a:xfrm>
          <a:prstGeom prst="rect">
            <a:avLst/>
          </a:prstGeom>
          <a:noFill/>
          <a:ln>
            <a:noFill/>
          </a:ln>
        </p:spPr>
      </p:pic>
      <p:sp>
        <p:nvSpPr>
          <p:cNvPr id="1794" name="Google Shape;1794;p88"/>
          <p:cNvSpPr/>
          <p:nvPr/>
        </p:nvSpPr>
        <p:spPr>
          <a:xfrm>
            <a:off x="836572" y="2971575"/>
            <a:ext cx="235084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venenosas</a:t>
            </a:r>
            <a:endParaRPr/>
          </a:p>
        </p:txBody>
      </p:sp>
      <p:sp>
        <p:nvSpPr>
          <p:cNvPr id="1795" name="Google Shape;1795;p88"/>
          <p:cNvSpPr/>
          <p:nvPr/>
        </p:nvSpPr>
        <p:spPr>
          <a:xfrm>
            <a:off x="836572" y="3368898"/>
            <a:ext cx="3332238"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irritantes o corrosivas </a:t>
            </a:r>
            <a:endParaRPr/>
          </a:p>
        </p:txBody>
      </p:sp>
      <p:sp>
        <p:nvSpPr>
          <p:cNvPr id="1796" name="Google Shape;1796;p88"/>
          <p:cNvSpPr/>
          <p:nvPr/>
        </p:nvSpPr>
        <p:spPr>
          <a:xfrm>
            <a:off x="836575" y="3774150"/>
            <a:ext cx="2754000" cy="3351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cancerígenas</a:t>
            </a:r>
            <a:endParaRPr/>
          </a:p>
        </p:txBody>
      </p:sp>
      <p:sp>
        <p:nvSpPr>
          <p:cNvPr id="1797" name="Google Shape;1797;p88"/>
          <p:cNvSpPr/>
          <p:nvPr/>
        </p:nvSpPr>
        <p:spPr>
          <a:xfrm>
            <a:off x="836572" y="4164770"/>
            <a:ext cx="247498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mutagénicas</a:t>
            </a:r>
            <a:endParaRPr sz="1800">
              <a:solidFill>
                <a:schemeClr val="lt1"/>
              </a:solidFill>
              <a:latin typeface="Calibri"/>
              <a:ea typeface="Calibri"/>
              <a:cs typeface="Calibri"/>
              <a:sym typeface="Calibri"/>
            </a:endParaRPr>
          </a:p>
        </p:txBody>
      </p:sp>
      <p:sp>
        <p:nvSpPr>
          <p:cNvPr id="1798" name="Google Shape;1798;p88"/>
          <p:cNvSpPr/>
          <p:nvPr/>
        </p:nvSpPr>
        <p:spPr>
          <a:xfrm>
            <a:off x="836572" y="455538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inhalación</a:t>
            </a:r>
            <a:endParaRPr sz="1800">
              <a:solidFill>
                <a:schemeClr val="lt1"/>
              </a:solidFill>
              <a:latin typeface="Calibri"/>
              <a:ea typeface="Calibri"/>
              <a:cs typeface="Calibri"/>
              <a:sym typeface="Calibri"/>
            </a:endParaRPr>
          </a:p>
        </p:txBody>
      </p:sp>
      <p:sp>
        <p:nvSpPr>
          <p:cNvPr id="1799" name="Google Shape;1799;p88"/>
          <p:cNvSpPr/>
          <p:nvPr/>
        </p:nvSpPr>
        <p:spPr>
          <a:xfrm>
            <a:off x="736726" y="2522375"/>
            <a:ext cx="19623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rgbClr val="1E4E79"/>
                </a:solidFill>
                <a:latin typeface="Open Sans"/>
                <a:ea typeface="Open Sans"/>
                <a:cs typeface="Open Sans"/>
                <a:sym typeface="Open Sans"/>
              </a:rPr>
              <a:t>Clic en cada botón:</a:t>
            </a:r>
            <a:endParaRPr sz="1400">
              <a:solidFill>
                <a:srgbClr val="1E4E79"/>
              </a:solidFill>
              <a:latin typeface="Open Sans"/>
              <a:ea typeface="Open Sans"/>
              <a:cs typeface="Open Sans"/>
              <a:sym typeface="Open Sans"/>
            </a:endParaRPr>
          </a:p>
        </p:txBody>
      </p:sp>
      <p:pic>
        <p:nvPicPr>
          <p:cNvPr id="1800" name="Google Shape;1800;p88" descr="Icono&#10;&#10;Descripción generada automáticamente"/>
          <p:cNvPicPr preferRelativeResize="0"/>
          <p:nvPr/>
        </p:nvPicPr>
        <p:blipFill rotWithShape="1">
          <a:blip r:embed="rId3">
            <a:alphaModFix/>
          </a:blip>
          <a:srcRect/>
          <a:stretch/>
        </p:blipFill>
        <p:spPr>
          <a:xfrm>
            <a:off x="3281258" y="3752256"/>
            <a:ext cx="434340" cy="539422"/>
          </a:xfrm>
          <a:prstGeom prst="rect">
            <a:avLst/>
          </a:prstGeom>
          <a:noFill/>
          <a:ln>
            <a:noFill/>
          </a:ln>
        </p:spPr>
      </p:pic>
      <p:sp>
        <p:nvSpPr>
          <p:cNvPr id="1801" name="Google Shape;1801;p88"/>
          <p:cNvSpPr/>
          <p:nvPr/>
        </p:nvSpPr>
        <p:spPr>
          <a:xfrm>
            <a:off x="836572" y="5741870"/>
            <a:ext cx="2520793"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ingestión</a:t>
            </a:r>
            <a:endParaRPr sz="1800">
              <a:solidFill>
                <a:schemeClr val="lt1"/>
              </a:solidFill>
              <a:latin typeface="Calibri"/>
              <a:ea typeface="Calibri"/>
              <a:cs typeface="Calibri"/>
              <a:sym typeface="Calibri"/>
            </a:endParaRPr>
          </a:p>
        </p:txBody>
      </p:sp>
      <p:sp>
        <p:nvSpPr>
          <p:cNvPr id="1802" name="Google Shape;1802;p88"/>
          <p:cNvSpPr/>
          <p:nvPr/>
        </p:nvSpPr>
        <p:spPr>
          <a:xfrm>
            <a:off x="836572" y="4938742"/>
            <a:ext cx="3634514"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contacto con la piel</a:t>
            </a:r>
            <a:endParaRPr sz="1800">
              <a:solidFill>
                <a:schemeClr val="lt1"/>
              </a:solidFill>
              <a:latin typeface="Calibri"/>
              <a:ea typeface="Calibri"/>
              <a:cs typeface="Calibri"/>
              <a:sym typeface="Calibri"/>
            </a:endParaRPr>
          </a:p>
        </p:txBody>
      </p:sp>
      <p:sp>
        <p:nvSpPr>
          <p:cNvPr id="1803" name="Google Shape;1803;p88"/>
          <p:cNvSpPr/>
          <p:nvPr/>
        </p:nvSpPr>
        <p:spPr>
          <a:xfrm>
            <a:off x="836572" y="534487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Absorción por vía cutánea</a:t>
            </a:r>
            <a:endParaRPr sz="1800">
              <a:solidFill>
                <a:schemeClr val="lt1"/>
              </a:solidFill>
              <a:latin typeface="Calibri"/>
              <a:ea typeface="Calibri"/>
              <a:cs typeface="Calibri"/>
              <a:sym typeface="Calibri"/>
            </a:endParaRPr>
          </a:p>
        </p:txBody>
      </p:sp>
      <p:sp>
        <p:nvSpPr>
          <p:cNvPr id="1804" name="Google Shape;1804;p88"/>
          <p:cNvSpPr/>
          <p:nvPr/>
        </p:nvSpPr>
        <p:spPr>
          <a:xfrm>
            <a:off x="4816551" y="3136114"/>
            <a:ext cx="6778650" cy="2930306"/>
          </a:xfrm>
          <a:prstGeom prst="roundRect">
            <a:avLst>
              <a:gd name="adj" fmla="val 16667"/>
            </a:avLst>
          </a:prstGeom>
          <a:noFill/>
          <a:ln w="381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300" b="1">
                <a:solidFill>
                  <a:srgbClr val="3A3838"/>
                </a:solidFill>
                <a:latin typeface="Open Sans"/>
                <a:ea typeface="Open Sans"/>
                <a:cs typeface="Open Sans"/>
                <a:sym typeface="Open Sans"/>
              </a:rPr>
              <a:t>SUSTANCIAS CANCERÍGENAS</a:t>
            </a:r>
            <a:endParaRPr/>
          </a:p>
          <a:p>
            <a:pPr marL="0" marR="0" lvl="0" indent="0" algn="ctr" rtl="0">
              <a:spcBef>
                <a:spcPts val="0"/>
              </a:spcBef>
              <a:spcAft>
                <a:spcPts val="0"/>
              </a:spcAft>
              <a:buNone/>
            </a:pPr>
            <a:endParaRPr sz="13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Son las que suelen ocasionar la aparición de tumores y cáncer en el organismo del individuo, debido a que interfieren con el ADN y la reproducción celular ordinaria.</a:t>
            </a:r>
            <a:endParaRPr/>
          </a:p>
        </p:txBody>
      </p:sp>
      <p:sp>
        <p:nvSpPr>
          <p:cNvPr id="1805" name="Google Shape;1805;p88"/>
          <p:cNvSpPr/>
          <p:nvPr/>
        </p:nvSpPr>
        <p:spPr>
          <a:xfrm>
            <a:off x="8003909" y="2824633"/>
            <a:ext cx="484377" cy="484377"/>
          </a:xfrm>
          <a:prstGeom prst="ellipse">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4</a:t>
            </a:r>
            <a:endParaRPr/>
          </a:p>
        </p:txBody>
      </p:sp>
      <p:pic>
        <p:nvPicPr>
          <p:cNvPr id="1806" name="Google Shape;1806;p88" descr="Imagen que contiene Diagrama&#10;&#10;Descripción generada automáticamente"/>
          <p:cNvPicPr preferRelativeResize="0"/>
          <p:nvPr/>
        </p:nvPicPr>
        <p:blipFill rotWithShape="1">
          <a:blip r:embed="rId5">
            <a:alphaModFix/>
          </a:blip>
          <a:srcRect/>
          <a:stretch/>
        </p:blipFill>
        <p:spPr>
          <a:xfrm>
            <a:off x="9031721" y="954350"/>
            <a:ext cx="1094182" cy="799682"/>
          </a:xfrm>
          <a:prstGeom prst="rect">
            <a:avLst/>
          </a:prstGeom>
          <a:noFill/>
          <a:ln>
            <a:noFill/>
          </a:ln>
        </p:spPr>
      </p:pic>
      <p:sp>
        <p:nvSpPr>
          <p:cNvPr id="1807" name="Google Shape;1807;p88"/>
          <p:cNvSpPr/>
          <p:nvPr/>
        </p:nvSpPr>
        <p:spPr>
          <a:xfrm>
            <a:off x="3246035" y="2978284"/>
            <a:ext cx="137651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Intoxicación</a:t>
            </a:r>
            <a:endParaRPr sz="1800">
              <a:solidFill>
                <a:schemeClr val="lt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89"/>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814" name="Google Shape;1814;p89"/>
          <p:cNvSpPr/>
          <p:nvPr/>
        </p:nvSpPr>
        <p:spPr>
          <a:xfrm>
            <a:off x="463636" y="746740"/>
            <a:ext cx="169790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grpSp>
        <p:nvGrpSpPr>
          <p:cNvPr id="1815" name="Google Shape;1815;p89"/>
          <p:cNvGrpSpPr/>
          <p:nvPr/>
        </p:nvGrpSpPr>
        <p:grpSpPr>
          <a:xfrm>
            <a:off x="2378458" y="1848733"/>
            <a:ext cx="3599646" cy="638537"/>
            <a:chOff x="4042" y="3636"/>
            <a:chExt cx="2925" cy="565"/>
          </a:xfrm>
        </p:grpSpPr>
        <p:cxnSp>
          <p:nvCxnSpPr>
            <p:cNvPr id="1816" name="Google Shape;1816;p89"/>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817" name="Google Shape;1817;p89"/>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818" name="Google Shape;1818;p89"/>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819" name="Google Shape;1819;p89"/>
          <p:cNvGrpSpPr/>
          <p:nvPr/>
        </p:nvGrpSpPr>
        <p:grpSpPr>
          <a:xfrm>
            <a:off x="6083887" y="1848733"/>
            <a:ext cx="3597183" cy="638533"/>
            <a:chOff x="4042" y="3636"/>
            <a:chExt cx="2925" cy="565"/>
          </a:xfrm>
        </p:grpSpPr>
        <p:cxnSp>
          <p:nvCxnSpPr>
            <p:cNvPr id="1820" name="Google Shape;1820;p89"/>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821" name="Google Shape;1821;p89"/>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822" name="Google Shape;1822;p89"/>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823" name="Google Shape;1823;p89"/>
          <p:cNvSpPr/>
          <p:nvPr/>
        </p:nvSpPr>
        <p:spPr>
          <a:xfrm>
            <a:off x="2535167" y="199947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exposición a la misma</a:t>
            </a:r>
            <a:endParaRPr sz="1400" b="1">
              <a:solidFill>
                <a:srgbClr val="1E4E79"/>
              </a:solidFill>
              <a:latin typeface="Open Sans"/>
              <a:ea typeface="Open Sans"/>
              <a:cs typeface="Open Sans"/>
              <a:sym typeface="Open Sans"/>
            </a:endParaRPr>
          </a:p>
        </p:txBody>
      </p:sp>
      <p:pic>
        <p:nvPicPr>
          <p:cNvPr id="1824" name="Google Shape;1824;p89" descr="Icono&#10;&#10;Descripción generada automáticamente"/>
          <p:cNvPicPr preferRelativeResize="0"/>
          <p:nvPr/>
        </p:nvPicPr>
        <p:blipFill rotWithShape="1">
          <a:blip r:embed="rId3">
            <a:alphaModFix/>
          </a:blip>
          <a:srcRect/>
          <a:stretch/>
        </p:blipFill>
        <p:spPr>
          <a:xfrm>
            <a:off x="9126193" y="2153359"/>
            <a:ext cx="434340" cy="539422"/>
          </a:xfrm>
          <a:prstGeom prst="rect">
            <a:avLst/>
          </a:prstGeom>
          <a:noFill/>
          <a:ln>
            <a:noFill/>
          </a:ln>
        </p:spPr>
      </p:pic>
      <p:sp>
        <p:nvSpPr>
          <p:cNvPr id="1825" name="Google Shape;1825;p89"/>
          <p:cNvSpPr/>
          <p:nvPr/>
        </p:nvSpPr>
        <p:spPr>
          <a:xfrm>
            <a:off x="6334594" y="20074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efecto sobre el organismo</a:t>
            </a:r>
            <a:endParaRPr sz="1400" b="1">
              <a:solidFill>
                <a:srgbClr val="1E4E79"/>
              </a:solidFill>
              <a:latin typeface="Open Sans"/>
              <a:ea typeface="Open Sans"/>
              <a:cs typeface="Open Sans"/>
              <a:sym typeface="Open Sans"/>
            </a:endParaRPr>
          </a:p>
        </p:txBody>
      </p:sp>
      <p:sp>
        <p:nvSpPr>
          <p:cNvPr id="1826" name="Google Shape;1826;p89"/>
          <p:cNvSpPr/>
          <p:nvPr/>
        </p:nvSpPr>
        <p:spPr>
          <a:xfrm>
            <a:off x="1585765" y="1345456"/>
            <a:ext cx="8104497" cy="36933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1A3255"/>
                </a:solidFill>
                <a:latin typeface="Calibri"/>
                <a:ea typeface="Calibri"/>
                <a:cs typeface="Calibri"/>
                <a:sym typeface="Calibri"/>
              </a:rPr>
              <a:t>En cambio, los efectos de una sustancia tóxica en un organismo dependen de: (Clic en cada botón).</a:t>
            </a:r>
            <a:endParaRPr sz="1400">
              <a:solidFill>
                <a:srgbClr val="1A3255"/>
              </a:solidFill>
              <a:latin typeface="Open Sans"/>
              <a:ea typeface="Open Sans"/>
              <a:cs typeface="Open Sans"/>
              <a:sym typeface="Open Sans"/>
            </a:endParaRPr>
          </a:p>
        </p:txBody>
      </p:sp>
      <p:pic>
        <p:nvPicPr>
          <p:cNvPr id="1827" name="Google Shape;1827;p89" descr="Icono&#10;&#10;Descripción generada automáticamente"/>
          <p:cNvPicPr preferRelativeResize="0"/>
          <p:nvPr/>
        </p:nvPicPr>
        <p:blipFill rotWithShape="1">
          <a:blip r:embed="rId4">
            <a:alphaModFix/>
          </a:blip>
          <a:srcRect/>
          <a:stretch/>
        </p:blipFill>
        <p:spPr>
          <a:xfrm>
            <a:off x="1093130" y="1202485"/>
            <a:ext cx="683011" cy="683011"/>
          </a:xfrm>
          <a:prstGeom prst="rect">
            <a:avLst/>
          </a:prstGeom>
          <a:noFill/>
          <a:ln>
            <a:noFill/>
          </a:ln>
        </p:spPr>
      </p:pic>
      <p:sp>
        <p:nvSpPr>
          <p:cNvPr id="1828" name="Google Shape;1828;p89"/>
          <p:cNvSpPr/>
          <p:nvPr/>
        </p:nvSpPr>
        <p:spPr>
          <a:xfrm>
            <a:off x="836572" y="2971575"/>
            <a:ext cx="235084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venenosas</a:t>
            </a:r>
            <a:endParaRPr/>
          </a:p>
        </p:txBody>
      </p:sp>
      <p:sp>
        <p:nvSpPr>
          <p:cNvPr id="1829" name="Google Shape;1829;p89"/>
          <p:cNvSpPr/>
          <p:nvPr/>
        </p:nvSpPr>
        <p:spPr>
          <a:xfrm>
            <a:off x="836572" y="3368898"/>
            <a:ext cx="3332238"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irritantes o corrosivas </a:t>
            </a:r>
            <a:endParaRPr/>
          </a:p>
        </p:txBody>
      </p:sp>
      <p:sp>
        <p:nvSpPr>
          <p:cNvPr id="1830" name="Google Shape;1830;p89"/>
          <p:cNvSpPr/>
          <p:nvPr/>
        </p:nvSpPr>
        <p:spPr>
          <a:xfrm>
            <a:off x="836575" y="3774150"/>
            <a:ext cx="2586600" cy="3351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cancerígenas</a:t>
            </a:r>
            <a:endParaRPr/>
          </a:p>
        </p:txBody>
      </p:sp>
      <p:sp>
        <p:nvSpPr>
          <p:cNvPr id="1831" name="Google Shape;1831;p89"/>
          <p:cNvSpPr/>
          <p:nvPr/>
        </p:nvSpPr>
        <p:spPr>
          <a:xfrm>
            <a:off x="836572" y="4164770"/>
            <a:ext cx="2474987" cy="33516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mutagénicas</a:t>
            </a:r>
            <a:endParaRPr/>
          </a:p>
        </p:txBody>
      </p:sp>
      <p:sp>
        <p:nvSpPr>
          <p:cNvPr id="1832" name="Google Shape;1832;p89"/>
          <p:cNvSpPr/>
          <p:nvPr/>
        </p:nvSpPr>
        <p:spPr>
          <a:xfrm>
            <a:off x="836572" y="455538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inhalación</a:t>
            </a:r>
            <a:endParaRPr sz="1800">
              <a:solidFill>
                <a:schemeClr val="lt1"/>
              </a:solidFill>
              <a:latin typeface="Calibri"/>
              <a:ea typeface="Calibri"/>
              <a:cs typeface="Calibri"/>
              <a:sym typeface="Calibri"/>
            </a:endParaRPr>
          </a:p>
        </p:txBody>
      </p:sp>
      <p:sp>
        <p:nvSpPr>
          <p:cNvPr id="1833" name="Google Shape;1833;p89"/>
          <p:cNvSpPr/>
          <p:nvPr/>
        </p:nvSpPr>
        <p:spPr>
          <a:xfrm>
            <a:off x="736726" y="2522375"/>
            <a:ext cx="1949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rgbClr val="1E4E79"/>
                </a:solidFill>
                <a:latin typeface="Open Sans"/>
                <a:ea typeface="Open Sans"/>
                <a:cs typeface="Open Sans"/>
                <a:sym typeface="Open Sans"/>
              </a:rPr>
              <a:t>Clic en cada botón:</a:t>
            </a:r>
            <a:endParaRPr sz="1400">
              <a:solidFill>
                <a:srgbClr val="1E4E79"/>
              </a:solidFill>
              <a:latin typeface="Open Sans"/>
              <a:ea typeface="Open Sans"/>
              <a:cs typeface="Open Sans"/>
              <a:sym typeface="Open Sans"/>
            </a:endParaRPr>
          </a:p>
        </p:txBody>
      </p:sp>
      <p:pic>
        <p:nvPicPr>
          <p:cNvPr id="1834" name="Google Shape;1834;p89" descr="Icono&#10;&#10;Descripción generada automáticamente"/>
          <p:cNvPicPr preferRelativeResize="0"/>
          <p:nvPr/>
        </p:nvPicPr>
        <p:blipFill rotWithShape="1">
          <a:blip r:embed="rId3">
            <a:alphaModFix/>
          </a:blip>
          <a:srcRect/>
          <a:stretch/>
        </p:blipFill>
        <p:spPr>
          <a:xfrm>
            <a:off x="3297693" y="4136301"/>
            <a:ext cx="434340" cy="539422"/>
          </a:xfrm>
          <a:prstGeom prst="rect">
            <a:avLst/>
          </a:prstGeom>
          <a:noFill/>
          <a:ln>
            <a:noFill/>
          </a:ln>
        </p:spPr>
      </p:pic>
      <p:sp>
        <p:nvSpPr>
          <p:cNvPr id="1835" name="Google Shape;1835;p89"/>
          <p:cNvSpPr/>
          <p:nvPr/>
        </p:nvSpPr>
        <p:spPr>
          <a:xfrm>
            <a:off x="836572" y="5741870"/>
            <a:ext cx="2520793"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ingestión</a:t>
            </a:r>
            <a:endParaRPr sz="1800">
              <a:solidFill>
                <a:schemeClr val="lt1"/>
              </a:solidFill>
              <a:latin typeface="Calibri"/>
              <a:ea typeface="Calibri"/>
              <a:cs typeface="Calibri"/>
              <a:sym typeface="Calibri"/>
            </a:endParaRPr>
          </a:p>
        </p:txBody>
      </p:sp>
      <p:sp>
        <p:nvSpPr>
          <p:cNvPr id="1836" name="Google Shape;1836;p89"/>
          <p:cNvSpPr/>
          <p:nvPr/>
        </p:nvSpPr>
        <p:spPr>
          <a:xfrm>
            <a:off x="836572" y="4938742"/>
            <a:ext cx="3634514"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contacto con la piel</a:t>
            </a:r>
            <a:endParaRPr sz="1800">
              <a:solidFill>
                <a:schemeClr val="lt1"/>
              </a:solidFill>
              <a:latin typeface="Calibri"/>
              <a:ea typeface="Calibri"/>
              <a:cs typeface="Calibri"/>
              <a:sym typeface="Calibri"/>
            </a:endParaRPr>
          </a:p>
        </p:txBody>
      </p:sp>
      <p:sp>
        <p:nvSpPr>
          <p:cNvPr id="1837" name="Google Shape;1837;p89"/>
          <p:cNvSpPr/>
          <p:nvPr/>
        </p:nvSpPr>
        <p:spPr>
          <a:xfrm>
            <a:off x="836572" y="534487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Absorción por vía cutánea</a:t>
            </a:r>
            <a:endParaRPr sz="1800">
              <a:solidFill>
                <a:schemeClr val="lt1"/>
              </a:solidFill>
              <a:latin typeface="Calibri"/>
              <a:ea typeface="Calibri"/>
              <a:cs typeface="Calibri"/>
              <a:sym typeface="Calibri"/>
            </a:endParaRPr>
          </a:p>
        </p:txBody>
      </p:sp>
      <p:sp>
        <p:nvSpPr>
          <p:cNvPr id="1838" name="Google Shape;1838;p89"/>
          <p:cNvSpPr/>
          <p:nvPr/>
        </p:nvSpPr>
        <p:spPr>
          <a:xfrm>
            <a:off x="4816551" y="3136114"/>
            <a:ext cx="6778650" cy="2930306"/>
          </a:xfrm>
          <a:prstGeom prst="roundRect">
            <a:avLst>
              <a:gd name="adj" fmla="val 16667"/>
            </a:avLst>
          </a:prstGeom>
          <a:noFill/>
          <a:ln w="381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300" b="1">
                <a:solidFill>
                  <a:srgbClr val="3A3838"/>
                </a:solidFill>
                <a:latin typeface="Open Sans"/>
                <a:ea typeface="Open Sans"/>
                <a:cs typeface="Open Sans"/>
                <a:sym typeface="Open Sans"/>
              </a:rPr>
              <a:t>SUSTANCIAS MUTAGÉNICAS</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Todas aquellas capaces de afectar el ADN de las células del individuo y producir mutaciones espontáneas, sus efectos pueden ser insospechados: desde enfermedades y padecimientos, hasta desperfectos transferibles genéticamente a su descendencia.</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Sustancias tóxicas para la reproducción.</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Son aquellas sustancias capaces de producir alteraciones en la capacidad de reproducción la cual puede ser una infertilidad total o parcial, o llegar a interrumpir repentinamente el embarazo, o inclusive ocasionar efectos negativos en el feto.</a:t>
            </a:r>
            <a:endParaRPr/>
          </a:p>
        </p:txBody>
      </p:sp>
      <p:sp>
        <p:nvSpPr>
          <p:cNvPr id="1839" name="Google Shape;1839;p89"/>
          <p:cNvSpPr/>
          <p:nvPr/>
        </p:nvSpPr>
        <p:spPr>
          <a:xfrm>
            <a:off x="8003909" y="2824633"/>
            <a:ext cx="484377" cy="484377"/>
          </a:xfrm>
          <a:prstGeom prst="ellipse">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5</a:t>
            </a:r>
            <a:endParaRPr/>
          </a:p>
        </p:txBody>
      </p:sp>
      <p:pic>
        <p:nvPicPr>
          <p:cNvPr id="1840" name="Google Shape;1840;p89" descr="Imagen que contiene Diagrama&#10;&#10;Descripción generada automáticamente"/>
          <p:cNvPicPr preferRelativeResize="0"/>
          <p:nvPr/>
        </p:nvPicPr>
        <p:blipFill rotWithShape="1">
          <a:blip r:embed="rId5">
            <a:alphaModFix/>
          </a:blip>
          <a:srcRect/>
          <a:stretch/>
        </p:blipFill>
        <p:spPr>
          <a:xfrm>
            <a:off x="9031721" y="954350"/>
            <a:ext cx="1094182" cy="799682"/>
          </a:xfrm>
          <a:prstGeom prst="rect">
            <a:avLst/>
          </a:prstGeom>
          <a:noFill/>
          <a:ln>
            <a:noFill/>
          </a:ln>
        </p:spPr>
      </p:pic>
      <p:sp>
        <p:nvSpPr>
          <p:cNvPr id="1841" name="Google Shape;1841;p89"/>
          <p:cNvSpPr/>
          <p:nvPr/>
        </p:nvSpPr>
        <p:spPr>
          <a:xfrm>
            <a:off x="3246035" y="2978284"/>
            <a:ext cx="137651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Intoxicación</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9"/>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4" name="Google Shape;234;p9"/>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1</a:t>
            </a:r>
            <a:endParaRPr/>
          </a:p>
        </p:txBody>
      </p:sp>
      <p:sp>
        <p:nvSpPr>
          <p:cNvPr id="235" name="Google Shape;235;p9"/>
          <p:cNvSpPr/>
          <p:nvPr/>
        </p:nvSpPr>
        <p:spPr>
          <a:xfrm>
            <a:off x="6816638" y="2926311"/>
            <a:ext cx="4735488" cy="1164061"/>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9"/>
          <p:cNvSpPr/>
          <p:nvPr/>
        </p:nvSpPr>
        <p:spPr>
          <a:xfrm>
            <a:off x="6843737" y="4158914"/>
            <a:ext cx="4735488" cy="761501"/>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9"/>
          <p:cNvSpPr txBox="1"/>
          <p:nvPr/>
        </p:nvSpPr>
        <p:spPr>
          <a:xfrm>
            <a:off x="6968914" y="2926311"/>
            <a:ext cx="4362450"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Debes identificar adecuadamente los pictogramas y comprender la importancia de las etiquetas de los productos químicos en la identificación del daño que puedan causar a la salud y/o al medio ambiente.</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Comprendo lo que debo realizar profesor, ¿Cuál es la información que necesito para resolver la actividad?</a:t>
            </a:r>
            <a:endParaRPr/>
          </a:p>
        </p:txBody>
      </p:sp>
      <p:pic>
        <p:nvPicPr>
          <p:cNvPr id="238" name="Google Shape;238;p9"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39" name="Google Shape;239;p9"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240" name="Google Shape;240;p9" descr="Imagen que contiene Interfaz de usuario gráfica&#10;&#10;Descripción generada automáticamente"/>
          <p:cNvPicPr preferRelativeResize="0"/>
          <p:nvPr/>
        </p:nvPicPr>
        <p:blipFill rotWithShape="1">
          <a:blip r:embed="rId5">
            <a:alphaModFix/>
          </a:blip>
          <a:srcRect/>
          <a:stretch/>
        </p:blipFill>
        <p:spPr>
          <a:xfrm>
            <a:off x="9127279" y="4870564"/>
            <a:ext cx="1582008" cy="536389"/>
          </a:xfrm>
          <a:prstGeom prst="rect">
            <a:avLst/>
          </a:prstGeom>
          <a:noFill/>
          <a:ln>
            <a:noFill/>
          </a:ln>
        </p:spPr>
      </p:pic>
      <p:pic>
        <p:nvPicPr>
          <p:cNvPr id="241" name="Google Shape;241;p9" descr="Icono&#10;&#10;Descripción generada automáticamente"/>
          <p:cNvPicPr preferRelativeResize="0"/>
          <p:nvPr/>
        </p:nvPicPr>
        <p:blipFill rotWithShape="1">
          <a:blip r:embed="rId6">
            <a:alphaModFix/>
          </a:blip>
          <a:srcRect/>
          <a:stretch/>
        </p:blipFill>
        <p:spPr>
          <a:xfrm>
            <a:off x="10367010" y="5064270"/>
            <a:ext cx="434340" cy="53942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90"/>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848" name="Google Shape;1848;p90"/>
          <p:cNvSpPr/>
          <p:nvPr/>
        </p:nvSpPr>
        <p:spPr>
          <a:xfrm>
            <a:off x="463636" y="746740"/>
            <a:ext cx="169790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grpSp>
        <p:nvGrpSpPr>
          <p:cNvPr id="1849" name="Google Shape;1849;p90"/>
          <p:cNvGrpSpPr/>
          <p:nvPr/>
        </p:nvGrpSpPr>
        <p:grpSpPr>
          <a:xfrm>
            <a:off x="2378458" y="1848733"/>
            <a:ext cx="3599646" cy="638537"/>
            <a:chOff x="4042" y="3636"/>
            <a:chExt cx="2925" cy="565"/>
          </a:xfrm>
        </p:grpSpPr>
        <p:cxnSp>
          <p:nvCxnSpPr>
            <p:cNvPr id="1850" name="Google Shape;1850;p90"/>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851" name="Google Shape;1851;p90"/>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852" name="Google Shape;1852;p90"/>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853" name="Google Shape;1853;p90"/>
          <p:cNvGrpSpPr/>
          <p:nvPr/>
        </p:nvGrpSpPr>
        <p:grpSpPr>
          <a:xfrm>
            <a:off x="6083887" y="1848733"/>
            <a:ext cx="3597183" cy="638533"/>
            <a:chOff x="4042" y="3636"/>
            <a:chExt cx="2925" cy="565"/>
          </a:xfrm>
        </p:grpSpPr>
        <p:cxnSp>
          <p:nvCxnSpPr>
            <p:cNvPr id="1854" name="Google Shape;1854;p90"/>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855" name="Google Shape;1855;p90"/>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856" name="Google Shape;1856;p90"/>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857" name="Google Shape;1857;p90"/>
          <p:cNvSpPr/>
          <p:nvPr/>
        </p:nvSpPr>
        <p:spPr>
          <a:xfrm>
            <a:off x="2535167" y="199947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exposición a la misma</a:t>
            </a:r>
            <a:endParaRPr sz="1400" b="1">
              <a:solidFill>
                <a:srgbClr val="1E4E79"/>
              </a:solidFill>
              <a:latin typeface="Open Sans"/>
              <a:ea typeface="Open Sans"/>
              <a:cs typeface="Open Sans"/>
              <a:sym typeface="Open Sans"/>
            </a:endParaRPr>
          </a:p>
        </p:txBody>
      </p:sp>
      <p:pic>
        <p:nvPicPr>
          <p:cNvPr id="1858" name="Google Shape;1858;p90" descr="Icono&#10;&#10;Descripción generada automáticamente"/>
          <p:cNvPicPr preferRelativeResize="0"/>
          <p:nvPr/>
        </p:nvPicPr>
        <p:blipFill rotWithShape="1">
          <a:blip r:embed="rId3">
            <a:alphaModFix/>
          </a:blip>
          <a:srcRect/>
          <a:stretch/>
        </p:blipFill>
        <p:spPr>
          <a:xfrm>
            <a:off x="9126193" y="2153359"/>
            <a:ext cx="434340" cy="539422"/>
          </a:xfrm>
          <a:prstGeom prst="rect">
            <a:avLst/>
          </a:prstGeom>
          <a:noFill/>
          <a:ln>
            <a:noFill/>
          </a:ln>
        </p:spPr>
      </p:pic>
      <p:sp>
        <p:nvSpPr>
          <p:cNvPr id="1859" name="Google Shape;1859;p90"/>
          <p:cNvSpPr/>
          <p:nvPr/>
        </p:nvSpPr>
        <p:spPr>
          <a:xfrm>
            <a:off x="6334594" y="20074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efecto sobre el organismo</a:t>
            </a:r>
            <a:endParaRPr sz="1400" b="1">
              <a:solidFill>
                <a:srgbClr val="1E4E79"/>
              </a:solidFill>
              <a:latin typeface="Open Sans"/>
              <a:ea typeface="Open Sans"/>
              <a:cs typeface="Open Sans"/>
              <a:sym typeface="Open Sans"/>
            </a:endParaRPr>
          </a:p>
        </p:txBody>
      </p:sp>
      <p:sp>
        <p:nvSpPr>
          <p:cNvPr id="1860" name="Google Shape;1860;p90"/>
          <p:cNvSpPr/>
          <p:nvPr/>
        </p:nvSpPr>
        <p:spPr>
          <a:xfrm>
            <a:off x="1585765" y="1345456"/>
            <a:ext cx="8104497" cy="36933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1A3255"/>
                </a:solidFill>
                <a:latin typeface="Calibri"/>
                <a:ea typeface="Calibri"/>
                <a:cs typeface="Calibri"/>
                <a:sym typeface="Calibri"/>
              </a:rPr>
              <a:t>En cambio, los efectos de una sustancia tóxica en un organismo dependen de: (Clic en cada botón).</a:t>
            </a:r>
            <a:endParaRPr sz="1400">
              <a:solidFill>
                <a:srgbClr val="1A3255"/>
              </a:solidFill>
              <a:latin typeface="Open Sans"/>
              <a:ea typeface="Open Sans"/>
              <a:cs typeface="Open Sans"/>
              <a:sym typeface="Open Sans"/>
            </a:endParaRPr>
          </a:p>
        </p:txBody>
      </p:sp>
      <p:pic>
        <p:nvPicPr>
          <p:cNvPr id="1861" name="Google Shape;1861;p90" descr="Icono&#10;&#10;Descripción generada automáticamente"/>
          <p:cNvPicPr preferRelativeResize="0"/>
          <p:nvPr/>
        </p:nvPicPr>
        <p:blipFill rotWithShape="1">
          <a:blip r:embed="rId4">
            <a:alphaModFix/>
          </a:blip>
          <a:srcRect/>
          <a:stretch/>
        </p:blipFill>
        <p:spPr>
          <a:xfrm>
            <a:off x="1093130" y="1202485"/>
            <a:ext cx="683011" cy="683011"/>
          </a:xfrm>
          <a:prstGeom prst="rect">
            <a:avLst/>
          </a:prstGeom>
          <a:noFill/>
          <a:ln>
            <a:noFill/>
          </a:ln>
        </p:spPr>
      </p:pic>
      <p:sp>
        <p:nvSpPr>
          <p:cNvPr id="1862" name="Google Shape;1862;p90"/>
          <p:cNvSpPr/>
          <p:nvPr/>
        </p:nvSpPr>
        <p:spPr>
          <a:xfrm>
            <a:off x="836572" y="2971575"/>
            <a:ext cx="235084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venenosas</a:t>
            </a:r>
            <a:endParaRPr/>
          </a:p>
        </p:txBody>
      </p:sp>
      <p:sp>
        <p:nvSpPr>
          <p:cNvPr id="1863" name="Google Shape;1863;p90"/>
          <p:cNvSpPr/>
          <p:nvPr/>
        </p:nvSpPr>
        <p:spPr>
          <a:xfrm>
            <a:off x="836572" y="3368898"/>
            <a:ext cx="3332238"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irritantes o corrosivas </a:t>
            </a:r>
            <a:endParaRPr/>
          </a:p>
        </p:txBody>
      </p:sp>
      <p:sp>
        <p:nvSpPr>
          <p:cNvPr id="1864" name="Google Shape;1864;p90"/>
          <p:cNvSpPr/>
          <p:nvPr/>
        </p:nvSpPr>
        <p:spPr>
          <a:xfrm>
            <a:off x="836575" y="3774150"/>
            <a:ext cx="2744100" cy="3351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cancerígenas</a:t>
            </a:r>
            <a:endParaRPr/>
          </a:p>
        </p:txBody>
      </p:sp>
      <p:sp>
        <p:nvSpPr>
          <p:cNvPr id="1865" name="Google Shape;1865;p90"/>
          <p:cNvSpPr/>
          <p:nvPr/>
        </p:nvSpPr>
        <p:spPr>
          <a:xfrm>
            <a:off x="836572" y="4164770"/>
            <a:ext cx="247498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mutagénicas</a:t>
            </a:r>
            <a:endParaRPr/>
          </a:p>
        </p:txBody>
      </p:sp>
      <p:sp>
        <p:nvSpPr>
          <p:cNvPr id="1866" name="Google Shape;1866;p90"/>
          <p:cNvSpPr/>
          <p:nvPr/>
        </p:nvSpPr>
        <p:spPr>
          <a:xfrm>
            <a:off x="836572" y="4555384"/>
            <a:ext cx="2753999" cy="33516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inhalación</a:t>
            </a:r>
            <a:endParaRPr sz="1800" b="1">
              <a:solidFill>
                <a:schemeClr val="lt1"/>
              </a:solidFill>
              <a:latin typeface="Calibri"/>
              <a:ea typeface="Calibri"/>
              <a:cs typeface="Calibri"/>
              <a:sym typeface="Calibri"/>
            </a:endParaRPr>
          </a:p>
        </p:txBody>
      </p:sp>
      <p:sp>
        <p:nvSpPr>
          <p:cNvPr id="1867" name="Google Shape;1867;p90"/>
          <p:cNvSpPr/>
          <p:nvPr/>
        </p:nvSpPr>
        <p:spPr>
          <a:xfrm>
            <a:off x="736726" y="2522375"/>
            <a:ext cx="19359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rgbClr val="1E4E79"/>
                </a:solidFill>
                <a:latin typeface="Open Sans"/>
                <a:ea typeface="Open Sans"/>
                <a:cs typeface="Open Sans"/>
                <a:sym typeface="Open Sans"/>
              </a:rPr>
              <a:t>Clic en cada botón:</a:t>
            </a:r>
            <a:endParaRPr sz="1400">
              <a:solidFill>
                <a:srgbClr val="1E4E79"/>
              </a:solidFill>
              <a:latin typeface="Open Sans"/>
              <a:ea typeface="Open Sans"/>
              <a:cs typeface="Open Sans"/>
              <a:sym typeface="Open Sans"/>
            </a:endParaRPr>
          </a:p>
        </p:txBody>
      </p:sp>
      <p:pic>
        <p:nvPicPr>
          <p:cNvPr id="1868" name="Google Shape;1868;p90" descr="Icono&#10;&#10;Descripción generada automáticamente"/>
          <p:cNvPicPr preferRelativeResize="0"/>
          <p:nvPr/>
        </p:nvPicPr>
        <p:blipFill rotWithShape="1">
          <a:blip r:embed="rId3">
            <a:alphaModFix/>
          </a:blip>
          <a:srcRect/>
          <a:stretch/>
        </p:blipFill>
        <p:spPr>
          <a:xfrm>
            <a:off x="3580715" y="4453255"/>
            <a:ext cx="434340" cy="539422"/>
          </a:xfrm>
          <a:prstGeom prst="rect">
            <a:avLst/>
          </a:prstGeom>
          <a:noFill/>
          <a:ln>
            <a:noFill/>
          </a:ln>
        </p:spPr>
      </p:pic>
      <p:sp>
        <p:nvSpPr>
          <p:cNvPr id="1869" name="Google Shape;1869;p90"/>
          <p:cNvSpPr/>
          <p:nvPr/>
        </p:nvSpPr>
        <p:spPr>
          <a:xfrm>
            <a:off x="836572" y="5741870"/>
            <a:ext cx="2520793"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ingestión</a:t>
            </a:r>
            <a:endParaRPr sz="1800">
              <a:solidFill>
                <a:schemeClr val="lt1"/>
              </a:solidFill>
              <a:latin typeface="Calibri"/>
              <a:ea typeface="Calibri"/>
              <a:cs typeface="Calibri"/>
              <a:sym typeface="Calibri"/>
            </a:endParaRPr>
          </a:p>
        </p:txBody>
      </p:sp>
      <p:sp>
        <p:nvSpPr>
          <p:cNvPr id="1870" name="Google Shape;1870;p90"/>
          <p:cNvSpPr/>
          <p:nvPr/>
        </p:nvSpPr>
        <p:spPr>
          <a:xfrm>
            <a:off x="836572" y="4938742"/>
            <a:ext cx="3634514"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contacto con la piel</a:t>
            </a:r>
            <a:endParaRPr sz="1800">
              <a:solidFill>
                <a:schemeClr val="lt1"/>
              </a:solidFill>
              <a:latin typeface="Calibri"/>
              <a:ea typeface="Calibri"/>
              <a:cs typeface="Calibri"/>
              <a:sym typeface="Calibri"/>
            </a:endParaRPr>
          </a:p>
        </p:txBody>
      </p:sp>
      <p:sp>
        <p:nvSpPr>
          <p:cNvPr id="1871" name="Google Shape;1871;p90"/>
          <p:cNvSpPr/>
          <p:nvPr/>
        </p:nvSpPr>
        <p:spPr>
          <a:xfrm>
            <a:off x="836572" y="534487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Absorción por vía cutánea</a:t>
            </a:r>
            <a:endParaRPr sz="1800">
              <a:solidFill>
                <a:schemeClr val="lt1"/>
              </a:solidFill>
              <a:latin typeface="Calibri"/>
              <a:ea typeface="Calibri"/>
              <a:cs typeface="Calibri"/>
              <a:sym typeface="Calibri"/>
            </a:endParaRPr>
          </a:p>
        </p:txBody>
      </p:sp>
      <p:sp>
        <p:nvSpPr>
          <p:cNvPr id="1872" name="Google Shape;1872;p90"/>
          <p:cNvSpPr/>
          <p:nvPr/>
        </p:nvSpPr>
        <p:spPr>
          <a:xfrm>
            <a:off x="4816551" y="2968399"/>
            <a:ext cx="6954482" cy="3262276"/>
          </a:xfrm>
          <a:prstGeom prst="roundRect">
            <a:avLst>
              <a:gd name="adj" fmla="val 16667"/>
            </a:avLst>
          </a:prstGeom>
          <a:noFill/>
          <a:ln w="381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300" b="1">
                <a:solidFill>
                  <a:srgbClr val="3A3838"/>
                </a:solidFill>
                <a:latin typeface="Open Sans"/>
                <a:ea typeface="Open Sans"/>
                <a:cs typeface="Open Sans"/>
                <a:sym typeface="Open Sans"/>
              </a:rPr>
              <a:t>EXPOSICIÓN POR INHALACIÓN</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inhalación es el medio más posible y rápido de exposición a las sustancias tóxicas porque estas sustancias se absorben muy fácilmente en el sistema respiratorio. El recubrimiento del sistema respiratorio no es eficiente para evitar la absorción de sustancias tóxicas en el cuerpo.</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 </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Factores que afectan la inhalación de sustancias tóxicas:</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El porcentaje de concentración de sustancias tóxicas en el aire.</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solubilidad de la sustancia en la sangre y en los tejidos.</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 tasa respiratoria.</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El tiempo de exposición.</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Las condiciones del sistema respiratorio.</a:t>
            </a:r>
            <a:endParaRPr/>
          </a:p>
          <a:p>
            <a:pPr marL="285750" marR="0" lvl="0" indent="-285750" algn="just" rtl="0">
              <a:spcBef>
                <a:spcPts val="0"/>
              </a:spcBef>
              <a:spcAft>
                <a:spcPts val="0"/>
              </a:spcAft>
              <a:buClr>
                <a:srgbClr val="3A3838"/>
              </a:buClr>
              <a:buSzPts val="1300"/>
              <a:buFont typeface="Arial"/>
              <a:buChar char="•"/>
            </a:pPr>
            <a:r>
              <a:rPr lang="es-ES" sz="1300">
                <a:solidFill>
                  <a:srgbClr val="3A3838"/>
                </a:solidFill>
                <a:latin typeface="Open Sans"/>
                <a:ea typeface="Open Sans"/>
                <a:cs typeface="Open Sans"/>
                <a:sym typeface="Open Sans"/>
              </a:rPr>
              <a:t>El volumen de la partícula tóxica.</a:t>
            </a:r>
            <a:endParaRPr/>
          </a:p>
        </p:txBody>
      </p:sp>
      <p:sp>
        <p:nvSpPr>
          <p:cNvPr id="1873" name="Google Shape;1873;p90"/>
          <p:cNvSpPr/>
          <p:nvPr/>
        </p:nvSpPr>
        <p:spPr>
          <a:xfrm>
            <a:off x="8028826" y="2617967"/>
            <a:ext cx="484377" cy="484377"/>
          </a:xfrm>
          <a:prstGeom prst="ellipse">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6</a:t>
            </a:r>
            <a:endParaRPr/>
          </a:p>
        </p:txBody>
      </p:sp>
      <p:pic>
        <p:nvPicPr>
          <p:cNvPr id="1874" name="Google Shape;1874;p90" descr="Imagen que contiene Diagrama&#10;&#10;Descripción generada automáticamente"/>
          <p:cNvPicPr preferRelativeResize="0"/>
          <p:nvPr/>
        </p:nvPicPr>
        <p:blipFill rotWithShape="1">
          <a:blip r:embed="rId5">
            <a:alphaModFix/>
          </a:blip>
          <a:srcRect/>
          <a:stretch/>
        </p:blipFill>
        <p:spPr>
          <a:xfrm>
            <a:off x="9031721" y="954350"/>
            <a:ext cx="1094182" cy="799682"/>
          </a:xfrm>
          <a:prstGeom prst="rect">
            <a:avLst/>
          </a:prstGeom>
          <a:noFill/>
          <a:ln>
            <a:noFill/>
          </a:ln>
        </p:spPr>
      </p:pic>
      <p:sp>
        <p:nvSpPr>
          <p:cNvPr id="1875" name="Google Shape;1875;p90"/>
          <p:cNvSpPr/>
          <p:nvPr/>
        </p:nvSpPr>
        <p:spPr>
          <a:xfrm>
            <a:off x="3246035" y="2978284"/>
            <a:ext cx="137651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Intoxicación</a:t>
            </a:r>
            <a:endParaRPr sz="1800">
              <a:solidFill>
                <a:schemeClr val="lt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91"/>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882" name="Google Shape;1882;p91"/>
          <p:cNvSpPr/>
          <p:nvPr/>
        </p:nvSpPr>
        <p:spPr>
          <a:xfrm>
            <a:off x="463636" y="746740"/>
            <a:ext cx="169790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grpSp>
        <p:nvGrpSpPr>
          <p:cNvPr id="1883" name="Google Shape;1883;p91"/>
          <p:cNvGrpSpPr/>
          <p:nvPr/>
        </p:nvGrpSpPr>
        <p:grpSpPr>
          <a:xfrm>
            <a:off x="2378458" y="1848733"/>
            <a:ext cx="3599646" cy="638537"/>
            <a:chOff x="4042" y="3636"/>
            <a:chExt cx="2925" cy="565"/>
          </a:xfrm>
        </p:grpSpPr>
        <p:cxnSp>
          <p:nvCxnSpPr>
            <p:cNvPr id="1884" name="Google Shape;1884;p91"/>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885" name="Google Shape;1885;p91"/>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886" name="Google Shape;1886;p91"/>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887" name="Google Shape;1887;p91"/>
          <p:cNvGrpSpPr/>
          <p:nvPr/>
        </p:nvGrpSpPr>
        <p:grpSpPr>
          <a:xfrm>
            <a:off x="6083887" y="1848733"/>
            <a:ext cx="3597183" cy="638533"/>
            <a:chOff x="4042" y="3636"/>
            <a:chExt cx="2925" cy="565"/>
          </a:xfrm>
        </p:grpSpPr>
        <p:cxnSp>
          <p:nvCxnSpPr>
            <p:cNvPr id="1888" name="Google Shape;1888;p91"/>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889" name="Google Shape;1889;p91"/>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890" name="Google Shape;1890;p91"/>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891" name="Google Shape;1891;p91"/>
          <p:cNvSpPr/>
          <p:nvPr/>
        </p:nvSpPr>
        <p:spPr>
          <a:xfrm>
            <a:off x="2535167" y="199947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exposición a la misma</a:t>
            </a:r>
            <a:endParaRPr sz="1400" b="1">
              <a:solidFill>
                <a:srgbClr val="1E4E79"/>
              </a:solidFill>
              <a:latin typeface="Open Sans"/>
              <a:ea typeface="Open Sans"/>
              <a:cs typeface="Open Sans"/>
              <a:sym typeface="Open Sans"/>
            </a:endParaRPr>
          </a:p>
        </p:txBody>
      </p:sp>
      <p:pic>
        <p:nvPicPr>
          <p:cNvPr id="1892" name="Google Shape;1892;p91" descr="Icono&#10;&#10;Descripción generada automáticamente"/>
          <p:cNvPicPr preferRelativeResize="0"/>
          <p:nvPr/>
        </p:nvPicPr>
        <p:blipFill rotWithShape="1">
          <a:blip r:embed="rId3">
            <a:alphaModFix/>
          </a:blip>
          <a:srcRect/>
          <a:stretch/>
        </p:blipFill>
        <p:spPr>
          <a:xfrm>
            <a:off x="9126193" y="2153359"/>
            <a:ext cx="434340" cy="539422"/>
          </a:xfrm>
          <a:prstGeom prst="rect">
            <a:avLst/>
          </a:prstGeom>
          <a:noFill/>
          <a:ln>
            <a:noFill/>
          </a:ln>
        </p:spPr>
      </p:pic>
      <p:sp>
        <p:nvSpPr>
          <p:cNvPr id="1893" name="Google Shape;1893;p91"/>
          <p:cNvSpPr/>
          <p:nvPr/>
        </p:nvSpPr>
        <p:spPr>
          <a:xfrm>
            <a:off x="6334594" y="20074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efecto sobre el organismo</a:t>
            </a:r>
            <a:endParaRPr sz="1400" b="1">
              <a:solidFill>
                <a:srgbClr val="1E4E79"/>
              </a:solidFill>
              <a:latin typeface="Open Sans"/>
              <a:ea typeface="Open Sans"/>
              <a:cs typeface="Open Sans"/>
              <a:sym typeface="Open Sans"/>
            </a:endParaRPr>
          </a:p>
        </p:txBody>
      </p:sp>
      <p:sp>
        <p:nvSpPr>
          <p:cNvPr id="1894" name="Google Shape;1894;p91"/>
          <p:cNvSpPr/>
          <p:nvPr/>
        </p:nvSpPr>
        <p:spPr>
          <a:xfrm>
            <a:off x="1585765" y="1345456"/>
            <a:ext cx="8104497" cy="36933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1A3255"/>
                </a:solidFill>
                <a:latin typeface="Calibri"/>
                <a:ea typeface="Calibri"/>
                <a:cs typeface="Calibri"/>
                <a:sym typeface="Calibri"/>
              </a:rPr>
              <a:t>En cambio, los efectos de una sustancia tóxica en un organismo dependen de: (Clic en cada botón).</a:t>
            </a:r>
            <a:endParaRPr sz="1400">
              <a:solidFill>
                <a:srgbClr val="1A3255"/>
              </a:solidFill>
              <a:latin typeface="Open Sans"/>
              <a:ea typeface="Open Sans"/>
              <a:cs typeface="Open Sans"/>
              <a:sym typeface="Open Sans"/>
            </a:endParaRPr>
          </a:p>
        </p:txBody>
      </p:sp>
      <p:pic>
        <p:nvPicPr>
          <p:cNvPr id="1895" name="Google Shape;1895;p91" descr="Icono&#10;&#10;Descripción generada automáticamente"/>
          <p:cNvPicPr preferRelativeResize="0"/>
          <p:nvPr/>
        </p:nvPicPr>
        <p:blipFill rotWithShape="1">
          <a:blip r:embed="rId4">
            <a:alphaModFix/>
          </a:blip>
          <a:srcRect/>
          <a:stretch/>
        </p:blipFill>
        <p:spPr>
          <a:xfrm>
            <a:off x="1093130" y="1202485"/>
            <a:ext cx="683011" cy="683011"/>
          </a:xfrm>
          <a:prstGeom prst="rect">
            <a:avLst/>
          </a:prstGeom>
          <a:noFill/>
          <a:ln>
            <a:noFill/>
          </a:ln>
        </p:spPr>
      </p:pic>
      <p:sp>
        <p:nvSpPr>
          <p:cNvPr id="1896" name="Google Shape;1896;p91"/>
          <p:cNvSpPr/>
          <p:nvPr/>
        </p:nvSpPr>
        <p:spPr>
          <a:xfrm>
            <a:off x="836572" y="2971575"/>
            <a:ext cx="235084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venenosas</a:t>
            </a:r>
            <a:endParaRPr/>
          </a:p>
        </p:txBody>
      </p:sp>
      <p:sp>
        <p:nvSpPr>
          <p:cNvPr id="1897" name="Google Shape;1897;p91"/>
          <p:cNvSpPr/>
          <p:nvPr/>
        </p:nvSpPr>
        <p:spPr>
          <a:xfrm>
            <a:off x="836572" y="3368898"/>
            <a:ext cx="3332238"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irritantes o corrosivas </a:t>
            </a:r>
            <a:endParaRPr/>
          </a:p>
        </p:txBody>
      </p:sp>
      <p:sp>
        <p:nvSpPr>
          <p:cNvPr id="1898" name="Google Shape;1898;p91"/>
          <p:cNvSpPr/>
          <p:nvPr/>
        </p:nvSpPr>
        <p:spPr>
          <a:xfrm>
            <a:off x="836575" y="3774150"/>
            <a:ext cx="2626200" cy="3351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cancerígenas</a:t>
            </a:r>
            <a:endParaRPr/>
          </a:p>
        </p:txBody>
      </p:sp>
      <p:sp>
        <p:nvSpPr>
          <p:cNvPr id="1899" name="Google Shape;1899;p91"/>
          <p:cNvSpPr/>
          <p:nvPr/>
        </p:nvSpPr>
        <p:spPr>
          <a:xfrm>
            <a:off x="836572" y="4164770"/>
            <a:ext cx="247498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mutagénicas</a:t>
            </a:r>
            <a:endParaRPr/>
          </a:p>
        </p:txBody>
      </p:sp>
      <p:sp>
        <p:nvSpPr>
          <p:cNvPr id="1900" name="Google Shape;1900;p91"/>
          <p:cNvSpPr/>
          <p:nvPr/>
        </p:nvSpPr>
        <p:spPr>
          <a:xfrm>
            <a:off x="836572" y="455538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inhalación</a:t>
            </a:r>
            <a:endParaRPr sz="1800" b="1">
              <a:solidFill>
                <a:schemeClr val="lt1"/>
              </a:solidFill>
              <a:latin typeface="Calibri"/>
              <a:ea typeface="Calibri"/>
              <a:cs typeface="Calibri"/>
              <a:sym typeface="Calibri"/>
            </a:endParaRPr>
          </a:p>
        </p:txBody>
      </p:sp>
      <p:sp>
        <p:nvSpPr>
          <p:cNvPr id="1901" name="Google Shape;1901;p91"/>
          <p:cNvSpPr/>
          <p:nvPr/>
        </p:nvSpPr>
        <p:spPr>
          <a:xfrm>
            <a:off x="736726" y="2522375"/>
            <a:ext cx="19887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rgbClr val="1E4E79"/>
                </a:solidFill>
                <a:latin typeface="Open Sans"/>
                <a:ea typeface="Open Sans"/>
                <a:cs typeface="Open Sans"/>
                <a:sym typeface="Open Sans"/>
              </a:rPr>
              <a:t>Clic en cada botón:</a:t>
            </a:r>
            <a:endParaRPr sz="1400">
              <a:solidFill>
                <a:srgbClr val="1E4E79"/>
              </a:solidFill>
              <a:latin typeface="Open Sans"/>
              <a:ea typeface="Open Sans"/>
              <a:cs typeface="Open Sans"/>
              <a:sym typeface="Open Sans"/>
            </a:endParaRPr>
          </a:p>
        </p:txBody>
      </p:sp>
      <p:sp>
        <p:nvSpPr>
          <p:cNvPr id="1902" name="Google Shape;1902;p91"/>
          <p:cNvSpPr/>
          <p:nvPr/>
        </p:nvSpPr>
        <p:spPr>
          <a:xfrm>
            <a:off x="836572" y="5741870"/>
            <a:ext cx="2520793"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ingestión</a:t>
            </a:r>
            <a:endParaRPr sz="1800">
              <a:solidFill>
                <a:schemeClr val="lt1"/>
              </a:solidFill>
              <a:latin typeface="Calibri"/>
              <a:ea typeface="Calibri"/>
              <a:cs typeface="Calibri"/>
              <a:sym typeface="Calibri"/>
            </a:endParaRPr>
          </a:p>
        </p:txBody>
      </p:sp>
      <p:sp>
        <p:nvSpPr>
          <p:cNvPr id="1903" name="Google Shape;1903;p91"/>
          <p:cNvSpPr/>
          <p:nvPr/>
        </p:nvSpPr>
        <p:spPr>
          <a:xfrm>
            <a:off x="836572" y="4938742"/>
            <a:ext cx="3634514" cy="33516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contacto con la piel</a:t>
            </a:r>
            <a:endParaRPr sz="1800" b="1">
              <a:solidFill>
                <a:schemeClr val="lt1"/>
              </a:solidFill>
              <a:latin typeface="Calibri"/>
              <a:ea typeface="Calibri"/>
              <a:cs typeface="Calibri"/>
              <a:sym typeface="Calibri"/>
            </a:endParaRPr>
          </a:p>
        </p:txBody>
      </p:sp>
      <p:sp>
        <p:nvSpPr>
          <p:cNvPr id="1904" name="Google Shape;1904;p91"/>
          <p:cNvSpPr/>
          <p:nvPr/>
        </p:nvSpPr>
        <p:spPr>
          <a:xfrm>
            <a:off x="836572" y="534487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Absorción por vía cutánea</a:t>
            </a:r>
            <a:endParaRPr sz="1800">
              <a:solidFill>
                <a:schemeClr val="lt1"/>
              </a:solidFill>
              <a:latin typeface="Calibri"/>
              <a:ea typeface="Calibri"/>
              <a:cs typeface="Calibri"/>
              <a:sym typeface="Calibri"/>
            </a:endParaRPr>
          </a:p>
        </p:txBody>
      </p:sp>
      <p:sp>
        <p:nvSpPr>
          <p:cNvPr id="1905" name="Google Shape;1905;p91"/>
          <p:cNvSpPr/>
          <p:nvPr/>
        </p:nvSpPr>
        <p:spPr>
          <a:xfrm>
            <a:off x="4816551" y="2968399"/>
            <a:ext cx="6954482" cy="3262276"/>
          </a:xfrm>
          <a:prstGeom prst="roundRect">
            <a:avLst>
              <a:gd name="adj" fmla="val 16667"/>
            </a:avLst>
          </a:prstGeom>
          <a:noFill/>
          <a:ln w="381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300" b="1">
                <a:solidFill>
                  <a:srgbClr val="3A3838"/>
                </a:solidFill>
                <a:latin typeface="Open Sans"/>
                <a:ea typeface="Open Sans"/>
                <a:cs typeface="Open Sans"/>
                <a:sym typeface="Open Sans"/>
              </a:rPr>
              <a:t>EXPOSICIÓN POR CONTACTO CON LA PIEL</a:t>
            </a:r>
            <a:endParaRPr/>
          </a:p>
          <a:p>
            <a:pPr marL="0" marR="0" lvl="0" indent="0" algn="ctr" rtl="0">
              <a:spcBef>
                <a:spcPts val="0"/>
              </a:spcBef>
              <a:spcAft>
                <a:spcPts val="0"/>
              </a:spcAft>
              <a:buNone/>
            </a:pPr>
            <a:endParaRPr sz="13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contacto con la piel es el medio más común de exposición a los productos y sustancias tóxicas. La piel se compone de tres capas: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u="sng">
                <a:solidFill>
                  <a:srgbClr val="3A3838"/>
                </a:solidFill>
                <a:latin typeface="Open Sans"/>
                <a:ea typeface="Open Sans"/>
                <a:cs typeface="Open Sans"/>
                <a:sym typeface="Open Sans"/>
              </a:rPr>
              <a:t>Epidermis (La capa externa): </a:t>
            </a:r>
            <a:r>
              <a:rPr lang="es-ES" sz="1300">
                <a:solidFill>
                  <a:srgbClr val="3A3838"/>
                </a:solidFill>
                <a:latin typeface="Open Sans"/>
                <a:ea typeface="Open Sans"/>
                <a:cs typeface="Open Sans"/>
                <a:sym typeface="Open Sans"/>
              </a:rPr>
              <a:t>La más exterior es el estrato córneo (capa carnificada). Es en la que se determina la tasa de absorción de las sustancias a través de la epidermis. Ejemplo, el pesticida malatión, ingresa fácilmente el estrato córneo, transita velozmente por las otras capas de la piel y se absorbe de forma rápida en el torrente sanguíneo.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u="sng">
                <a:solidFill>
                  <a:srgbClr val="3A3838"/>
                </a:solidFill>
                <a:latin typeface="Open Sans"/>
                <a:ea typeface="Open Sans"/>
                <a:cs typeface="Open Sans"/>
                <a:sym typeface="Open Sans"/>
              </a:rPr>
              <a:t>Dermis (La capa interior): </a:t>
            </a:r>
            <a:r>
              <a:rPr lang="es-ES" sz="1300">
                <a:solidFill>
                  <a:srgbClr val="3A3838"/>
                </a:solidFill>
                <a:latin typeface="Open Sans"/>
                <a:ea typeface="Open Sans"/>
                <a:cs typeface="Open Sans"/>
                <a:sym typeface="Open Sans"/>
              </a:rPr>
              <a:t>capa interna de la piel que suele llamarse la piel verdadera. En la piel de los animales, es la capa que se transforma en cuero con los procesos químicos.</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u="sng">
                <a:solidFill>
                  <a:srgbClr val="3A3838"/>
                </a:solidFill>
                <a:latin typeface="Open Sans"/>
                <a:ea typeface="Open Sans"/>
                <a:cs typeface="Open Sans"/>
                <a:sym typeface="Open Sans"/>
              </a:rPr>
              <a:t>El tejido adiposo subcutáneo. </a:t>
            </a:r>
            <a:r>
              <a:rPr lang="es-ES" sz="1300">
                <a:solidFill>
                  <a:srgbClr val="3A3838"/>
                </a:solidFill>
                <a:latin typeface="Open Sans"/>
                <a:ea typeface="Open Sans"/>
                <a:cs typeface="Open Sans"/>
                <a:sym typeface="Open Sans"/>
              </a:rPr>
              <a:t>Es la capa que brinda amortiguación a las estructuras subcutáneas y dota de cierto movimiento a la piel.</a:t>
            </a:r>
            <a:endParaRPr/>
          </a:p>
        </p:txBody>
      </p:sp>
      <p:sp>
        <p:nvSpPr>
          <p:cNvPr id="1906" name="Google Shape;1906;p91"/>
          <p:cNvSpPr/>
          <p:nvPr/>
        </p:nvSpPr>
        <p:spPr>
          <a:xfrm>
            <a:off x="8028826" y="2617967"/>
            <a:ext cx="484377" cy="484377"/>
          </a:xfrm>
          <a:prstGeom prst="ellipse">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7</a:t>
            </a:r>
            <a:endParaRPr/>
          </a:p>
        </p:txBody>
      </p:sp>
      <p:pic>
        <p:nvPicPr>
          <p:cNvPr id="1907" name="Google Shape;1907;p91" descr="Imagen que contiene Diagrama&#10;&#10;Descripción generada automáticamente"/>
          <p:cNvPicPr preferRelativeResize="0"/>
          <p:nvPr/>
        </p:nvPicPr>
        <p:blipFill rotWithShape="1">
          <a:blip r:embed="rId5">
            <a:alphaModFix/>
          </a:blip>
          <a:srcRect/>
          <a:stretch/>
        </p:blipFill>
        <p:spPr>
          <a:xfrm>
            <a:off x="9031721" y="954350"/>
            <a:ext cx="1094182" cy="799682"/>
          </a:xfrm>
          <a:prstGeom prst="rect">
            <a:avLst/>
          </a:prstGeom>
          <a:noFill/>
          <a:ln>
            <a:noFill/>
          </a:ln>
        </p:spPr>
      </p:pic>
      <p:pic>
        <p:nvPicPr>
          <p:cNvPr id="1908" name="Google Shape;1908;p91" descr="Icono&#10;&#10;Descripción generada automáticamente"/>
          <p:cNvPicPr preferRelativeResize="0"/>
          <p:nvPr/>
        </p:nvPicPr>
        <p:blipFill rotWithShape="1">
          <a:blip r:embed="rId3">
            <a:alphaModFix/>
          </a:blip>
          <a:srcRect/>
          <a:stretch/>
        </p:blipFill>
        <p:spPr>
          <a:xfrm>
            <a:off x="4382211" y="4890548"/>
            <a:ext cx="434340" cy="539422"/>
          </a:xfrm>
          <a:prstGeom prst="rect">
            <a:avLst/>
          </a:prstGeom>
          <a:noFill/>
          <a:ln>
            <a:noFill/>
          </a:ln>
        </p:spPr>
      </p:pic>
      <p:sp>
        <p:nvSpPr>
          <p:cNvPr id="1909" name="Google Shape;1909;p91"/>
          <p:cNvSpPr/>
          <p:nvPr/>
        </p:nvSpPr>
        <p:spPr>
          <a:xfrm>
            <a:off x="3246035" y="2978284"/>
            <a:ext cx="137651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Intoxicación</a:t>
            </a:r>
            <a:endParaRPr sz="1800">
              <a:solidFill>
                <a:schemeClr val="lt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92"/>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916" name="Google Shape;1916;p92"/>
          <p:cNvSpPr/>
          <p:nvPr/>
        </p:nvSpPr>
        <p:spPr>
          <a:xfrm>
            <a:off x="463636" y="746740"/>
            <a:ext cx="169790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grpSp>
        <p:nvGrpSpPr>
          <p:cNvPr id="1917" name="Google Shape;1917;p92"/>
          <p:cNvGrpSpPr/>
          <p:nvPr/>
        </p:nvGrpSpPr>
        <p:grpSpPr>
          <a:xfrm>
            <a:off x="2378458" y="1848733"/>
            <a:ext cx="3599646" cy="638537"/>
            <a:chOff x="4042" y="3636"/>
            <a:chExt cx="2925" cy="565"/>
          </a:xfrm>
        </p:grpSpPr>
        <p:cxnSp>
          <p:nvCxnSpPr>
            <p:cNvPr id="1918" name="Google Shape;1918;p92"/>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919" name="Google Shape;1919;p92"/>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920" name="Google Shape;1920;p92"/>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921" name="Google Shape;1921;p92"/>
          <p:cNvGrpSpPr/>
          <p:nvPr/>
        </p:nvGrpSpPr>
        <p:grpSpPr>
          <a:xfrm>
            <a:off x="6083887" y="1848733"/>
            <a:ext cx="3597183" cy="638533"/>
            <a:chOff x="4042" y="3636"/>
            <a:chExt cx="2925" cy="565"/>
          </a:xfrm>
        </p:grpSpPr>
        <p:cxnSp>
          <p:nvCxnSpPr>
            <p:cNvPr id="1922" name="Google Shape;1922;p92"/>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923" name="Google Shape;1923;p92"/>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924" name="Google Shape;1924;p92"/>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925" name="Google Shape;1925;p92"/>
          <p:cNvSpPr/>
          <p:nvPr/>
        </p:nvSpPr>
        <p:spPr>
          <a:xfrm>
            <a:off x="2535167" y="199947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exposición a la misma</a:t>
            </a:r>
            <a:endParaRPr sz="1400" b="1">
              <a:solidFill>
                <a:srgbClr val="1E4E79"/>
              </a:solidFill>
              <a:latin typeface="Open Sans"/>
              <a:ea typeface="Open Sans"/>
              <a:cs typeface="Open Sans"/>
              <a:sym typeface="Open Sans"/>
            </a:endParaRPr>
          </a:p>
        </p:txBody>
      </p:sp>
      <p:pic>
        <p:nvPicPr>
          <p:cNvPr id="1926" name="Google Shape;1926;p92" descr="Icono&#10;&#10;Descripción generada automáticamente"/>
          <p:cNvPicPr preferRelativeResize="0"/>
          <p:nvPr/>
        </p:nvPicPr>
        <p:blipFill rotWithShape="1">
          <a:blip r:embed="rId3">
            <a:alphaModFix/>
          </a:blip>
          <a:srcRect/>
          <a:stretch/>
        </p:blipFill>
        <p:spPr>
          <a:xfrm>
            <a:off x="9126193" y="2153359"/>
            <a:ext cx="434340" cy="539422"/>
          </a:xfrm>
          <a:prstGeom prst="rect">
            <a:avLst/>
          </a:prstGeom>
          <a:noFill/>
          <a:ln>
            <a:noFill/>
          </a:ln>
        </p:spPr>
      </p:pic>
      <p:sp>
        <p:nvSpPr>
          <p:cNvPr id="1927" name="Google Shape;1927;p92"/>
          <p:cNvSpPr/>
          <p:nvPr/>
        </p:nvSpPr>
        <p:spPr>
          <a:xfrm>
            <a:off x="6334594" y="20074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efecto sobre el organismo</a:t>
            </a:r>
            <a:endParaRPr sz="1400" b="1">
              <a:solidFill>
                <a:srgbClr val="1E4E79"/>
              </a:solidFill>
              <a:latin typeface="Open Sans"/>
              <a:ea typeface="Open Sans"/>
              <a:cs typeface="Open Sans"/>
              <a:sym typeface="Open Sans"/>
            </a:endParaRPr>
          </a:p>
        </p:txBody>
      </p:sp>
      <p:sp>
        <p:nvSpPr>
          <p:cNvPr id="1928" name="Google Shape;1928;p92"/>
          <p:cNvSpPr/>
          <p:nvPr/>
        </p:nvSpPr>
        <p:spPr>
          <a:xfrm>
            <a:off x="1585765" y="1345456"/>
            <a:ext cx="8104497" cy="36933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1A3255"/>
                </a:solidFill>
                <a:latin typeface="Calibri"/>
                <a:ea typeface="Calibri"/>
                <a:cs typeface="Calibri"/>
                <a:sym typeface="Calibri"/>
              </a:rPr>
              <a:t>En cambio, los efectos de una sustancia tóxica en un organismo dependen de: (Clic en cada botón).</a:t>
            </a:r>
            <a:endParaRPr sz="1400">
              <a:solidFill>
                <a:srgbClr val="1A3255"/>
              </a:solidFill>
              <a:latin typeface="Open Sans"/>
              <a:ea typeface="Open Sans"/>
              <a:cs typeface="Open Sans"/>
              <a:sym typeface="Open Sans"/>
            </a:endParaRPr>
          </a:p>
        </p:txBody>
      </p:sp>
      <p:pic>
        <p:nvPicPr>
          <p:cNvPr id="1929" name="Google Shape;1929;p92" descr="Icono&#10;&#10;Descripción generada automáticamente"/>
          <p:cNvPicPr preferRelativeResize="0"/>
          <p:nvPr/>
        </p:nvPicPr>
        <p:blipFill rotWithShape="1">
          <a:blip r:embed="rId4">
            <a:alphaModFix/>
          </a:blip>
          <a:srcRect/>
          <a:stretch/>
        </p:blipFill>
        <p:spPr>
          <a:xfrm>
            <a:off x="1093130" y="1202485"/>
            <a:ext cx="683011" cy="683011"/>
          </a:xfrm>
          <a:prstGeom prst="rect">
            <a:avLst/>
          </a:prstGeom>
          <a:noFill/>
          <a:ln>
            <a:noFill/>
          </a:ln>
        </p:spPr>
      </p:pic>
      <p:sp>
        <p:nvSpPr>
          <p:cNvPr id="1930" name="Google Shape;1930;p92"/>
          <p:cNvSpPr/>
          <p:nvPr/>
        </p:nvSpPr>
        <p:spPr>
          <a:xfrm>
            <a:off x="836572" y="2971575"/>
            <a:ext cx="235084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venenosas</a:t>
            </a:r>
            <a:endParaRPr/>
          </a:p>
        </p:txBody>
      </p:sp>
      <p:sp>
        <p:nvSpPr>
          <p:cNvPr id="1931" name="Google Shape;1931;p92"/>
          <p:cNvSpPr/>
          <p:nvPr/>
        </p:nvSpPr>
        <p:spPr>
          <a:xfrm>
            <a:off x="836572" y="3368898"/>
            <a:ext cx="3332238"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irritantes o corrosivas </a:t>
            </a:r>
            <a:endParaRPr/>
          </a:p>
        </p:txBody>
      </p:sp>
      <p:sp>
        <p:nvSpPr>
          <p:cNvPr id="1932" name="Google Shape;1932;p92"/>
          <p:cNvSpPr/>
          <p:nvPr/>
        </p:nvSpPr>
        <p:spPr>
          <a:xfrm>
            <a:off x="836575" y="3774150"/>
            <a:ext cx="2754000" cy="3351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cancerígenas</a:t>
            </a:r>
            <a:endParaRPr/>
          </a:p>
        </p:txBody>
      </p:sp>
      <p:sp>
        <p:nvSpPr>
          <p:cNvPr id="1933" name="Google Shape;1933;p92"/>
          <p:cNvSpPr/>
          <p:nvPr/>
        </p:nvSpPr>
        <p:spPr>
          <a:xfrm>
            <a:off x="836572" y="4164770"/>
            <a:ext cx="247498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mutagénicas</a:t>
            </a:r>
            <a:endParaRPr/>
          </a:p>
        </p:txBody>
      </p:sp>
      <p:sp>
        <p:nvSpPr>
          <p:cNvPr id="1934" name="Google Shape;1934;p92"/>
          <p:cNvSpPr/>
          <p:nvPr/>
        </p:nvSpPr>
        <p:spPr>
          <a:xfrm>
            <a:off x="836572" y="455538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inhalación</a:t>
            </a:r>
            <a:endParaRPr sz="1800" b="1">
              <a:solidFill>
                <a:schemeClr val="lt1"/>
              </a:solidFill>
              <a:latin typeface="Calibri"/>
              <a:ea typeface="Calibri"/>
              <a:cs typeface="Calibri"/>
              <a:sym typeface="Calibri"/>
            </a:endParaRPr>
          </a:p>
        </p:txBody>
      </p:sp>
      <p:sp>
        <p:nvSpPr>
          <p:cNvPr id="1935" name="Google Shape;1935;p92"/>
          <p:cNvSpPr/>
          <p:nvPr/>
        </p:nvSpPr>
        <p:spPr>
          <a:xfrm>
            <a:off x="736727" y="2522375"/>
            <a:ext cx="20676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rgbClr val="1E4E79"/>
                </a:solidFill>
                <a:latin typeface="Open Sans"/>
                <a:ea typeface="Open Sans"/>
                <a:cs typeface="Open Sans"/>
                <a:sym typeface="Open Sans"/>
              </a:rPr>
              <a:t>Clic en cada botón:</a:t>
            </a:r>
            <a:endParaRPr sz="1400">
              <a:solidFill>
                <a:srgbClr val="1E4E79"/>
              </a:solidFill>
              <a:latin typeface="Open Sans"/>
              <a:ea typeface="Open Sans"/>
              <a:cs typeface="Open Sans"/>
              <a:sym typeface="Open Sans"/>
            </a:endParaRPr>
          </a:p>
        </p:txBody>
      </p:sp>
      <p:sp>
        <p:nvSpPr>
          <p:cNvPr id="1936" name="Google Shape;1936;p92"/>
          <p:cNvSpPr/>
          <p:nvPr/>
        </p:nvSpPr>
        <p:spPr>
          <a:xfrm>
            <a:off x="836572" y="5741870"/>
            <a:ext cx="2520793"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ingestión</a:t>
            </a:r>
            <a:endParaRPr sz="1800">
              <a:solidFill>
                <a:schemeClr val="lt1"/>
              </a:solidFill>
              <a:latin typeface="Calibri"/>
              <a:ea typeface="Calibri"/>
              <a:cs typeface="Calibri"/>
              <a:sym typeface="Calibri"/>
            </a:endParaRPr>
          </a:p>
        </p:txBody>
      </p:sp>
      <p:sp>
        <p:nvSpPr>
          <p:cNvPr id="1937" name="Google Shape;1937;p92"/>
          <p:cNvSpPr/>
          <p:nvPr/>
        </p:nvSpPr>
        <p:spPr>
          <a:xfrm>
            <a:off x="836572" y="4938742"/>
            <a:ext cx="3634514"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contacto con la piel</a:t>
            </a:r>
            <a:endParaRPr sz="1800" b="1">
              <a:solidFill>
                <a:schemeClr val="lt1"/>
              </a:solidFill>
              <a:latin typeface="Calibri"/>
              <a:ea typeface="Calibri"/>
              <a:cs typeface="Calibri"/>
              <a:sym typeface="Calibri"/>
            </a:endParaRPr>
          </a:p>
        </p:txBody>
      </p:sp>
      <p:sp>
        <p:nvSpPr>
          <p:cNvPr id="1938" name="Google Shape;1938;p92"/>
          <p:cNvSpPr/>
          <p:nvPr/>
        </p:nvSpPr>
        <p:spPr>
          <a:xfrm>
            <a:off x="836572" y="5344874"/>
            <a:ext cx="2753999" cy="33516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Absorción por vía cutánea</a:t>
            </a:r>
            <a:endParaRPr sz="1800" b="1">
              <a:solidFill>
                <a:schemeClr val="lt1"/>
              </a:solidFill>
              <a:latin typeface="Calibri"/>
              <a:ea typeface="Calibri"/>
              <a:cs typeface="Calibri"/>
              <a:sym typeface="Calibri"/>
            </a:endParaRPr>
          </a:p>
        </p:txBody>
      </p:sp>
      <p:sp>
        <p:nvSpPr>
          <p:cNvPr id="1939" name="Google Shape;1939;p92"/>
          <p:cNvSpPr/>
          <p:nvPr/>
        </p:nvSpPr>
        <p:spPr>
          <a:xfrm>
            <a:off x="4816551" y="2968399"/>
            <a:ext cx="6954482" cy="3262276"/>
          </a:xfrm>
          <a:prstGeom prst="roundRect">
            <a:avLst>
              <a:gd name="adj" fmla="val 16667"/>
            </a:avLst>
          </a:prstGeom>
          <a:noFill/>
          <a:ln w="381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300" b="1">
                <a:solidFill>
                  <a:srgbClr val="3A3838"/>
                </a:solidFill>
                <a:latin typeface="Open Sans"/>
                <a:ea typeface="Open Sans"/>
                <a:cs typeface="Open Sans"/>
                <a:sym typeface="Open Sans"/>
              </a:rPr>
              <a:t>ABSORCIÓN POR VÍA CUTÁNEA</a:t>
            </a:r>
            <a:endParaRPr/>
          </a:p>
          <a:p>
            <a:pPr marL="0" marR="0" lvl="0" indent="0" algn="ctr" rtl="0">
              <a:spcBef>
                <a:spcPts val="0"/>
              </a:spcBef>
              <a:spcAft>
                <a:spcPts val="0"/>
              </a:spcAft>
              <a:buNone/>
            </a:pPr>
            <a:endParaRPr sz="13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estrato córneo intacto (la epidermis) es un obstáculo eficaz contra la absorción de sustancias químicas tóxicas. Sin embargo, un daño físico en la barrera protectora, como lo es un corte o abrasión, permite la penetración de las sustancias tóxicas a la epidermis y su ingreso a la dermis donde logra su acceso al torrente sanguíneo y se transportan a otros lugares del cuerpo.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Las sustancias químicas inorgánicas (como el cadmio, el mercurio, el cromo y el plomo) no se absorben fácilmente a través de la piel en perfecto estado; las sustancias químicas orgánicas disueltas en agua no penetran fácilmente la piel porque esta es impermeable al agua. En cambio, los solventes orgánicos, los diluyentes de pinturas o la gasolina, sí se absorben fácilmente por la epidermis. </a:t>
            </a:r>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El incremento de la concentración de la sustancia tóxica o los tiempos de exposición aumentan la tasa o la dosis del material absorbido.</a:t>
            </a:r>
            <a:endParaRPr/>
          </a:p>
        </p:txBody>
      </p:sp>
      <p:sp>
        <p:nvSpPr>
          <p:cNvPr id="1940" name="Google Shape;1940;p92"/>
          <p:cNvSpPr/>
          <p:nvPr/>
        </p:nvSpPr>
        <p:spPr>
          <a:xfrm>
            <a:off x="8023380" y="2509885"/>
            <a:ext cx="484377" cy="484377"/>
          </a:xfrm>
          <a:prstGeom prst="ellipse">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9</a:t>
            </a:r>
            <a:endParaRPr/>
          </a:p>
        </p:txBody>
      </p:sp>
      <p:pic>
        <p:nvPicPr>
          <p:cNvPr id="1941" name="Google Shape;1941;p92" descr="Imagen que contiene Diagrama&#10;&#10;Descripción generada automáticamente"/>
          <p:cNvPicPr preferRelativeResize="0"/>
          <p:nvPr/>
        </p:nvPicPr>
        <p:blipFill rotWithShape="1">
          <a:blip r:embed="rId5">
            <a:alphaModFix/>
          </a:blip>
          <a:srcRect/>
          <a:stretch/>
        </p:blipFill>
        <p:spPr>
          <a:xfrm>
            <a:off x="9031721" y="954350"/>
            <a:ext cx="1094182" cy="799682"/>
          </a:xfrm>
          <a:prstGeom prst="rect">
            <a:avLst/>
          </a:prstGeom>
          <a:noFill/>
          <a:ln>
            <a:noFill/>
          </a:ln>
        </p:spPr>
      </p:pic>
      <p:pic>
        <p:nvPicPr>
          <p:cNvPr id="1942" name="Google Shape;1942;p92" descr="Icono&#10;&#10;Descripción generada automáticamente"/>
          <p:cNvPicPr preferRelativeResize="0"/>
          <p:nvPr/>
        </p:nvPicPr>
        <p:blipFill rotWithShape="1">
          <a:blip r:embed="rId3">
            <a:alphaModFix/>
          </a:blip>
          <a:srcRect/>
          <a:stretch/>
        </p:blipFill>
        <p:spPr>
          <a:xfrm>
            <a:off x="3629715" y="5273906"/>
            <a:ext cx="434340" cy="539422"/>
          </a:xfrm>
          <a:prstGeom prst="rect">
            <a:avLst/>
          </a:prstGeom>
          <a:noFill/>
          <a:ln>
            <a:noFill/>
          </a:ln>
        </p:spPr>
      </p:pic>
      <p:sp>
        <p:nvSpPr>
          <p:cNvPr id="1943" name="Google Shape;1943;p92"/>
          <p:cNvSpPr/>
          <p:nvPr/>
        </p:nvSpPr>
        <p:spPr>
          <a:xfrm>
            <a:off x="3246035" y="2978284"/>
            <a:ext cx="137651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Intoxicación</a:t>
            </a:r>
            <a:endParaRPr sz="1800">
              <a:solidFill>
                <a:schemeClr val="lt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93"/>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3.4</a:t>
            </a:r>
            <a:endParaRPr/>
          </a:p>
        </p:txBody>
      </p:sp>
      <p:sp>
        <p:nvSpPr>
          <p:cNvPr id="1950" name="Google Shape;1950;p93"/>
          <p:cNvSpPr/>
          <p:nvPr/>
        </p:nvSpPr>
        <p:spPr>
          <a:xfrm>
            <a:off x="463636" y="746740"/>
            <a:ext cx="1697901" cy="37535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fichaseguridad.png</a:t>
            </a:r>
            <a:endParaRPr sz="1400">
              <a:solidFill>
                <a:schemeClr val="dk1"/>
              </a:solidFill>
              <a:latin typeface="Open Sans"/>
              <a:ea typeface="Open Sans"/>
              <a:cs typeface="Open Sans"/>
              <a:sym typeface="Open Sans"/>
            </a:endParaRPr>
          </a:p>
        </p:txBody>
      </p:sp>
      <p:grpSp>
        <p:nvGrpSpPr>
          <p:cNvPr id="1951" name="Google Shape;1951;p93"/>
          <p:cNvGrpSpPr/>
          <p:nvPr/>
        </p:nvGrpSpPr>
        <p:grpSpPr>
          <a:xfrm>
            <a:off x="2378458" y="1848733"/>
            <a:ext cx="3599646" cy="638537"/>
            <a:chOff x="4042" y="3636"/>
            <a:chExt cx="2925" cy="565"/>
          </a:xfrm>
        </p:grpSpPr>
        <p:cxnSp>
          <p:nvCxnSpPr>
            <p:cNvPr id="1952" name="Google Shape;1952;p93"/>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953" name="Google Shape;1953;p93"/>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954" name="Google Shape;1954;p93"/>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grpSp>
        <p:nvGrpSpPr>
          <p:cNvPr id="1955" name="Google Shape;1955;p93"/>
          <p:cNvGrpSpPr/>
          <p:nvPr/>
        </p:nvGrpSpPr>
        <p:grpSpPr>
          <a:xfrm>
            <a:off x="6083887" y="1848733"/>
            <a:ext cx="3597183" cy="638533"/>
            <a:chOff x="4042" y="3636"/>
            <a:chExt cx="2925" cy="565"/>
          </a:xfrm>
        </p:grpSpPr>
        <p:cxnSp>
          <p:nvCxnSpPr>
            <p:cNvPr id="1956" name="Google Shape;1956;p93"/>
            <p:cNvCxnSpPr/>
            <p:nvPr/>
          </p:nvCxnSpPr>
          <p:spPr>
            <a:xfrm rot="10800000" flipH="1">
              <a:off x="4052" y="3636"/>
              <a:ext cx="2" cy="565"/>
            </a:xfrm>
            <a:prstGeom prst="straightConnector1">
              <a:avLst/>
            </a:prstGeom>
            <a:noFill/>
            <a:ln w="12700" cap="flat" cmpd="sng">
              <a:solidFill>
                <a:schemeClr val="accent4"/>
              </a:solidFill>
              <a:prstDash val="solid"/>
              <a:miter lim="800000"/>
              <a:headEnd type="none" w="sm" len="sm"/>
              <a:tailEnd type="none" w="sm" len="sm"/>
            </a:ln>
          </p:spPr>
        </p:cxnSp>
        <p:cxnSp>
          <p:nvCxnSpPr>
            <p:cNvPr id="1957" name="Google Shape;1957;p93"/>
            <p:cNvCxnSpPr/>
            <p:nvPr/>
          </p:nvCxnSpPr>
          <p:spPr>
            <a:xfrm>
              <a:off x="4042" y="3636"/>
              <a:ext cx="2925" cy="0"/>
            </a:xfrm>
            <a:prstGeom prst="straightConnector1">
              <a:avLst/>
            </a:prstGeom>
            <a:noFill/>
            <a:ln w="12700" cap="flat" cmpd="sng">
              <a:solidFill>
                <a:schemeClr val="accent4"/>
              </a:solidFill>
              <a:prstDash val="solid"/>
              <a:miter lim="800000"/>
              <a:headEnd type="none" w="sm" len="sm"/>
              <a:tailEnd type="none" w="sm" len="sm"/>
            </a:ln>
          </p:spPr>
        </p:cxnSp>
        <p:cxnSp>
          <p:nvCxnSpPr>
            <p:cNvPr id="1958" name="Google Shape;1958;p93"/>
            <p:cNvCxnSpPr/>
            <p:nvPr/>
          </p:nvCxnSpPr>
          <p:spPr>
            <a:xfrm>
              <a:off x="6952" y="3636"/>
              <a:ext cx="0" cy="540"/>
            </a:xfrm>
            <a:prstGeom prst="straightConnector1">
              <a:avLst/>
            </a:prstGeom>
            <a:noFill/>
            <a:ln w="12700" cap="flat" cmpd="sng">
              <a:solidFill>
                <a:schemeClr val="accent4"/>
              </a:solidFill>
              <a:prstDash val="solid"/>
              <a:miter lim="800000"/>
              <a:headEnd type="none" w="sm" len="sm"/>
              <a:tailEnd type="none" w="sm" len="sm"/>
            </a:ln>
          </p:spPr>
        </p:cxnSp>
      </p:grpSp>
      <p:sp>
        <p:nvSpPr>
          <p:cNvPr id="1959" name="Google Shape;1959;p93"/>
          <p:cNvSpPr/>
          <p:nvPr/>
        </p:nvSpPr>
        <p:spPr>
          <a:xfrm>
            <a:off x="2535167" y="1999471"/>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exposición a la misma</a:t>
            </a:r>
            <a:endParaRPr sz="1400" b="1">
              <a:solidFill>
                <a:srgbClr val="1E4E79"/>
              </a:solidFill>
              <a:latin typeface="Open Sans"/>
              <a:ea typeface="Open Sans"/>
              <a:cs typeface="Open Sans"/>
              <a:sym typeface="Open Sans"/>
            </a:endParaRPr>
          </a:p>
        </p:txBody>
      </p:sp>
      <p:pic>
        <p:nvPicPr>
          <p:cNvPr id="1960" name="Google Shape;1960;p93" descr="Icono&#10;&#10;Descripción generada automáticamente"/>
          <p:cNvPicPr preferRelativeResize="0"/>
          <p:nvPr/>
        </p:nvPicPr>
        <p:blipFill rotWithShape="1">
          <a:blip r:embed="rId3">
            <a:alphaModFix/>
          </a:blip>
          <a:srcRect/>
          <a:stretch/>
        </p:blipFill>
        <p:spPr>
          <a:xfrm>
            <a:off x="9126193" y="2153359"/>
            <a:ext cx="434340" cy="539422"/>
          </a:xfrm>
          <a:prstGeom prst="rect">
            <a:avLst/>
          </a:prstGeom>
          <a:noFill/>
          <a:ln>
            <a:noFill/>
          </a:ln>
        </p:spPr>
      </p:pic>
      <p:sp>
        <p:nvSpPr>
          <p:cNvPr id="1961" name="Google Shape;1961;p93"/>
          <p:cNvSpPr/>
          <p:nvPr/>
        </p:nvSpPr>
        <p:spPr>
          <a:xfrm>
            <a:off x="6334594" y="2007470"/>
            <a:ext cx="324421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400" b="1">
                <a:solidFill>
                  <a:srgbClr val="1E4E79"/>
                </a:solidFill>
                <a:latin typeface="Open Sans"/>
                <a:ea typeface="Open Sans"/>
                <a:cs typeface="Open Sans"/>
                <a:sym typeface="Open Sans"/>
              </a:rPr>
              <a:t>Su efecto sobre el organismo</a:t>
            </a:r>
            <a:endParaRPr sz="1400" b="1">
              <a:solidFill>
                <a:srgbClr val="1E4E79"/>
              </a:solidFill>
              <a:latin typeface="Open Sans"/>
              <a:ea typeface="Open Sans"/>
              <a:cs typeface="Open Sans"/>
              <a:sym typeface="Open Sans"/>
            </a:endParaRPr>
          </a:p>
        </p:txBody>
      </p:sp>
      <p:sp>
        <p:nvSpPr>
          <p:cNvPr id="1962" name="Google Shape;1962;p93"/>
          <p:cNvSpPr/>
          <p:nvPr/>
        </p:nvSpPr>
        <p:spPr>
          <a:xfrm>
            <a:off x="1585765" y="1345456"/>
            <a:ext cx="8104497" cy="36933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1A3255"/>
                </a:solidFill>
                <a:latin typeface="Calibri"/>
                <a:ea typeface="Calibri"/>
                <a:cs typeface="Calibri"/>
                <a:sym typeface="Calibri"/>
              </a:rPr>
              <a:t>En cambio, los efectos de una sustancia tóxica en un organismo dependen de: (Clic en cada botón).</a:t>
            </a:r>
            <a:endParaRPr sz="1400">
              <a:solidFill>
                <a:srgbClr val="1A3255"/>
              </a:solidFill>
              <a:latin typeface="Open Sans"/>
              <a:ea typeface="Open Sans"/>
              <a:cs typeface="Open Sans"/>
              <a:sym typeface="Open Sans"/>
            </a:endParaRPr>
          </a:p>
        </p:txBody>
      </p:sp>
      <p:pic>
        <p:nvPicPr>
          <p:cNvPr id="1963" name="Google Shape;1963;p93" descr="Icono&#10;&#10;Descripción generada automáticamente"/>
          <p:cNvPicPr preferRelativeResize="0"/>
          <p:nvPr/>
        </p:nvPicPr>
        <p:blipFill rotWithShape="1">
          <a:blip r:embed="rId4">
            <a:alphaModFix/>
          </a:blip>
          <a:srcRect/>
          <a:stretch/>
        </p:blipFill>
        <p:spPr>
          <a:xfrm>
            <a:off x="1093130" y="1202485"/>
            <a:ext cx="683011" cy="683011"/>
          </a:xfrm>
          <a:prstGeom prst="rect">
            <a:avLst/>
          </a:prstGeom>
          <a:noFill/>
          <a:ln>
            <a:noFill/>
          </a:ln>
        </p:spPr>
      </p:pic>
      <p:sp>
        <p:nvSpPr>
          <p:cNvPr id="1964" name="Google Shape;1964;p93"/>
          <p:cNvSpPr/>
          <p:nvPr/>
        </p:nvSpPr>
        <p:spPr>
          <a:xfrm>
            <a:off x="836572" y="2971575"/>
            <a:ext cx="235084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venenosas</a:t>
            </a:r>
            <a:endParaRPr/>
          </a:p>
        </p:txBody>
      </p:sp>
      <p:sp>
        <p:nvSpPr>
          <p:cNvPr id="1965" name="Google Shape;1965;p93"/>
          <p:cNvSpPr/>
          <p:nvPr/>
        </p:nvSpPr>
        <p:spPr>
          <a:xfrm>
            <a:off x="836572" y="3368898"/>
            <a:ext cx="3332238"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irritantes o corrosivas </a:t>
            </a:r>
            <a:endParaRPr/>
          </a:p>
        </p:txBody>
      </p:sp>
      <p:sp>
        <p:nvSpPr>
          <p:cNvPr id="1966" name="Google Shape;1966;p93"/>
          <p:cNvSpPr/>
          <p:nvPr/>
        </p:nvSpPr>
        <p:spPr>
          <a:xfrm>
            <a:off x="836575" y="3774150"/>
            <a:ext cx="2678700" cy="335100"/>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cancerígenas</a:t>
            </a:r>
            <a:endParaRPr/>
          </a:p>
        </p:txBody>
      </p:sp>
      <p:sp>
        <p:nvSpPr>
          <p:cNvPr id="1967" name="Google Shape;1967;p93"/>
          <p:cNvSpPr/>
          <p:nvPr/>
        </p:nvSpPr>
        <p:spPr>
          <a:xfrm>
            <a:off x="836572" y="4164770"/>
            <a:ext cx="247498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Sustancias mutagénicas</a:t>
            </a:r>
            <a:endParaRPr/>
          </a:p>
        </p:txBody>
      </p:sp>
      <p:sp>
        <p:nvSpPr>
          <p:cNvPr id="1968" name="Google Shape;1968;p93"/>
          <p:cNvSpPr/>
          <p:nvPr/>
        </p:nvSpPr>
        <p:spPr>
          <a:xfrm>
            <a:off x="836572" y="455538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inhalación</a:t>
            </a:r>
            <a:endParaRPr sz="1800" b="1">
              <a:solidFill>
                <a:schemeClr val="lt1"/>
              </a:solidFill>
              <a:latin typeface="Calibri"/>
              <a:ea typeface="Calibri"/>
              <a:cs typeface="Calibri"/>
              <a:sym typeface="Calibri"/>
            </a:endParaRPr>
          </a:p>
        </p:txBody>
      </p:sp>
      <p:sp>
        <p:nvSpPr>
          <p:cNvPr id="1969" name="Google Shape;1969;p93"/>
          <p:cNvSpPr/>
          <p:nvPr/>
        </p:nvSpPr>
        <p:spPr>
          <a:xfrm>
            <a:off x="736726" y="2522375"/>
            <a:ext cx="18570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rgbClr val="1E4E79"/>
                </a:solidFill>
                <a:latin typeface="Open Sans"/>
                <a:ea typeface="Open Sans"/>
                <a:cs typeface="Open Sans"/>
                <a:sym typeface="Open Sans"/>
              </a:rPr>
              <a:t>Clic en cada botón:</a:t>
            </a:r>
            <a:endParaRPr sz="1400">
              <a:solidFill>
                <a:srgbClr val="1E4E79"/>
              </a:solidFill>
              <a:latin typeface="Open Sans"/>
              <a:ea typeface="Open Sans"/>
              <a:cs typeface="Open Sans"/>
              <a:sym typeface="Open Sans"/>
            </a:endParaRPr>
          </a:p>
        </p:txBody>
      </p:sp>
      <p:sp>
        <p:nvSpPr>
          <p:cNvPr id="1970" name="Google Shape;1970;p93"/>
          <p:cNvSpPr/>
          <p:nvPr/>
        </p:nvSpPr>
        <p:spPr>
          <a:xfrm>
            <a:off x="836572" y="5741870"/>
            <a:ext cx="2520793" cy="33516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ingestión</a:t>
            </a:r>
            <a:endParaRPr sz="1800" b="1">
              <a:solidFill>
                <a:schemeClr val="lt1"/>
              </a:solidFill>
              <a:latin typeface="Calibri"/>
              <a:ea typeface="Calibri"/>
              <a:cs typeface="Calibri"/>
              <a:sym typeface="Calibri"/>
            </a:endParaRPr>
          </a:p>
        </p:txBody>
      </p:sp>
      <p:sp>
        <p:nvSpPr>
          <p:cNvPr id="1971" name="Google Shape;1971;p93"/>
          <p:cNvSpPr/>
          <p:nvPr/>
        </p:nvSpPr>
        <p:spPr>
          <a:xfrm>
            <a:off x="836572" y="4938742"/>
            <a:ext cx="3634514"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Exposición por contacto con la piel</a:t>
            </a:r>
            <a:endParaRPr sz="1800" b="1">
              <a:solidFill>
                <a:schemeClr val="lt1"/>
              </a:solidFill>
              <a:latin typeface="Calibri"/>
              <a:ea typeface="Calibri"/>
              <a:cs typeface="Calibri"/>
              <a:sym typeface="Calibri"/>
            </a:endParaRPr>
          </a:p>
        </p:txBody>
      </p:sp>
      <p:sp>
        <p:nvSpPr>
          <p:cNvPr id="1972" name="Google Shape;1972;p93"/>
          <p:cNvSpPr/>
          <p:nvPr/>
        </p:nvSpPr>
        <p:spPr>
          <a:xfrm>
            <a:off x="836572" y="5344874"/>
            <a:ext cx="2753999"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Absorción por vía cutánea</a:t>
            </a:r>
            <a:endParaRPr sz="1800" b="1">
              <a:solidFill>
                <a:schemeClr val="lt1"/>
              </a:solidFill>
              <a:latin typeface="Calibri"/>
              <a:ea typeface="Calibri"/>
              <a:cs typeface="Calibri"/>
              <a:sym typeface="Calibri"/>
            </a:endParaRPr>
          </a:p>
        </p:txBody>
      </p:sp>
      <p:sp>
        <p:nvSpPr>
          <p:cNvPr id="1973" name="Google Shape;1973;p93"/>
          <p:cNvSpPr/>
          <p:nvPr/>
        </p:nvSpPr>
        <p:spPr>
          <a:xfrm>
            <a:off x="4816551" y="2968399"/>
            <a:ext cx="6954482" cy="3262276"/>
          </a:xfrm>
          <a:prstGeom prst="roundRect">
            <a:avLst>
              <a:gd name="adj" fmla="val 16667"/>
            </a:avLst>
          </a:prstGeom>
          <a:noFill/>
          <a:ln w="38100" cap="flat" cmpd="sng">
            <a:solidFill>
              <a:srgbClr val="BBD6E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300" b="1">
                <a:solidFill>
                  <a:srgbClr val="3A3838"/>
                </a:solidFill>
                <a:latin typeface="Open Sans"/>
                <a:ea typeface="Open Sans"/>
                <a:cs typeface="Open Sans"/>
                <a:sym typeface="Open Sans"/>
              </a:rPr>
              <a:t>EXPOSICIÓN POR INGESTIÓN</a:t>
            </a:r>
            <a:endParaRPr/>
          </a:p>
          <a:p>
            <a:pPr marL="0" marR="0" lvl="0" indent="0" algn="ctr" rtl="0">
              <a:spcBef>
                <a:spcPts val="0"/>
              </a:spcBef>
              <a:spcAft>
                <a:spcPts val="0"/>
              </a:spcAft>
              <a:buNone/>
            </a:pPr>
            <a:endParaRPr sz="13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La absorción de sustancias tóxicas regularmente es accidental. La ingestión de sustancias tóxicas se ve afectada por factores físicos y químicos como la estructura del cuerpo y el tiempo que permanecen en el cuerpo los alimentos que contienen las sustancias. </a:t>
            </a:r>
            <a:endParaRPr/>
          </a:p>
          <a:p>
            <a:pPr marL="0" marR="0" lvl="0" indent="0" algn="just" rtl="0">
              <a:spcBef>
                <a:spcPts val="0"/>
              </a:spcBef>
              <a:spcAft>
                <a:spcPts val="0"/>
              </a:spcAft>
              <a:buNone/>
            </a:pPr>
            <a:endParaRPr sz="13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300">
                <a:solidFill>
                  <a:srgbClr val="3A3838"/>
                </a:solidFill>
                <a:latin typeface="Open Sans"/>
                <a:ea typeface="Open Sans"/>
                <a:cs typeface="Open Sans"/>
                <a:sym typeface="Open Sans"/>
              </a:rPr>
              <a:t>Una vez que se absorbe un producto químico, los efectos que causa dependen del porcentaje de concentración que presenta en los órganos afectados, su estructura química y física, lo que acontece después de la absorción y cuánto tiempo permanece la sustancia en los tejidos y órganos afectados. Luego de que la sustancia química es absorbida en la sangre, se distribuye a todo el organismo de inmediato; se transporta de un órgano o tejido a otro (translocación) o se modifica en un nuevo compuesto (biotransformación).</a:t>
            </a:r>
            <a:endParaRPr/>
          </a:p>
        </p:txBody>
      </p:sp>
      <p:sp>
        <p:nvSpPr>
          <p:cNvPr id="1974" name="Google Shape;1974;p93"/>
          <p:cNvSpPr/>
          <p:nvPr/>
        </p:nvSpPr>
        <p:spPr>
          <a:xfrm>
            <a:off x="8023380" y="2509885"/>
            <a:ext cx="684685" cy="684685"/>
          </a:xfrm>
          <a:prstGeom prst="ellipse">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10</a:t>
            </a:r>
            <a:endParaRPr/>
          </a:p>
        </p:txBody>
      </p:sp>
      <p:pic>
        <p:nvPicPr>
          <p:cNvPr id="1975" name="Google Shape;1975;p93" descr="Imagen que contiene Diagrama&#10;&#10;Descripción generada automáticamente"/>
          <p:cNvPicPr preferRelativeResize="0"/>
          <p:nvPr/>
        </p:nvPicPr>
        <p:blipFill rotWithShape="1">
          <a:blip r:embed="rId5">
            <a:alphaModFix/>
          </a:blip>
          <a:srcRect/>
          <a:stretch/>
        </p:blipFill>
        <p:spPr>
          <a:xfrm>
            <a:off x="9031721" y="954350"/>
            <a:ext cx="1094182" cy="799682"/>
          </a:xfrm>
          <a:prstGeom prst="rect">
            <a:avLst/>
          </a:prstGeom>
          <a:noFill/>
          <a:ln>
            <a:noFill/>
          </a:ln>
        </p:spPr>
      </p:pic>
      <p:pic>
        <p:nvPicPr>
          <p:cNvPr id="1976" name="Google Shape;1976;p93" descr="Icono&#10;&#10;Descripción generada automáticamente"/>
          <p:cNvPicPr preferRelativeResize="0"/>
          <p:nvPr/>
        </p:nvPicPr>
        <p:blipFill rotWithShape="1">
          <a:blip r:embed="rId3">
            <a:alphaModFix/>
          </a:blip>
          <a:srcRect/>
          <a:stretch/>
        </p:blipFill>
        <p:spPr>
          <a:xfrm>
            <a:off x="3318845" y="5680038"/>
            <a:ext cx="434340" cy="539422"/>
          </a:xfrm>
          <a:prstGeom prst="rect">
            <a:avLst/>
          </a:prstGeom>
          <a:noFill/>
          <a:ln>
            <a:noFill/>
          </a:ln>
        </p:spPr>
      </p:pic>
      <p:sp>
        <p:nvSpPr>
          <p:cNvPr id="1977" name="Google Shape;1977;p93"/>
          <p:cNvSpPr/>
          <p:nvPr/>
        </p:nvSpPr>
        <p:spPr>
          <a:xfrm>
            <a:off x="3246035" y="2978284"/>
            <a:ext cx="1376517" cy="335164"/>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b="1">
                <a:solidFill>
                  <a:schemeClr val="lt1"/>
                </a:solidFill>
                <a:latin typeface="Calibri"/>
                <a:ea typeface="Calibri"/>
                <a:cs typeface="Calibri"/>
                <a:sym typeface="Calibri"/>
              </a:rPr>
              <a:t>Intoxicación</a:t>
            </a:r>
            <a:endParaRPr sz="1800">
              <a:solidFill>
                <a:schemeClr val="lt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94"/>
          <p:cNvSpPr/>
          <p:nvPr/>
        </p:nvSpPr>
        <p:spPr>
          <a:xfrm>
            <a:off x="580026" y="934900"/>
            <a:ext cx="3331200" cy="49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a:solidFill>
                  <a:srgbClr val="2C538E"/>
                </a:solidFill>
                <a:latin typeface="Open Sans"/>
                <a:ea typeface="Open Sans"/>
                <a:cs typeface="Open Sans"/>
                <a:sym typeface="Open Sans"/>
              </a:rPr>
              <a:t>Ejercicio de aprendizaje</a:t>
            </a:r>
            <a:endParaRPr/>
          </a:p>
        </p:txBody>
      </p:sp>
      <p:sp>
        <p:nvSpPr>
          <p:cNvPr id="1984" name="Google Shape;1984;p94"/>
          <p:cNvSpPr/>
          <p:nvPr/>
        </p:nvSpPr>
        <p:spPr>
          <a:xfrm>
            <a:off x="580016" y="1431574"/>
            <a:ext cx="4357744" cy="11587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p:txBody>
      </p:sp>
      <p:pic>
        <p:nvPicPr>
          <p:cNvPr id="1985" name="Google Shape;1985;p94" descr="Imagen que contiene señal&#10;&#10;Descripción generada automáticamente"/>
          <p:cNvPicPr preferRelativeResize="0"/>
          <p:nvPr/>
        </p:nvPicPr>
        <p:blipFill rotWithShape="1">
          <a:blip r:embed="rId3">
            <a:alphaModFix/>
          </a:blip>
          <a:srcRect/>
          <a:stretch/>
        </p:blipFill>
        <p:spPr>
          <a:xfrm>
            <a:off x="4037760" y="1015601"/>
            <a:ext cx="616431" cy="616431"/>
          </a:xfrm>
          <a:prstGeom prst="rect">
            <a:avLst/>
          </a:prstGeom>
          <a:noFill/>
          <a:ln>
            <a:noFill/>
          </a:ln>
        </p:spPr>
      </p:pic>
      <p:sp>
        <p:nvSpPr>
          <p:cNvPr id="1986" name="Google Shape;1986;p94"/>
          <p:cNvSpPr/>
          <p:nvPr/>
        </p:nvSpPr>
        <p:spPr>
          <a:xfrm>
            <a:off x="580016" y="2072950"/>
            <a:ext cx="10814815"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171616"/>
                </a:solidFill>
                <a:latin typeface="Open Sans"/>
                <a:ea typeface="Open Sans"/>
                <a:cs typeface="Open Sans"/>
                <a:sym typeface="Open Sans"/>
              </a:rPr>
              <a:t>Escribe en el recuadro falso o verdadero según consideres es la correcta:</a:t>
            </a:r>
            <a:endParaRPr/>
          </a:p>
        </p:txBody>
      </p:sp>
      <p:sp>
        <p:nvSpPr>
          <p:cNvPr id="1987" name="Google Shape;1987;p94"/>
          <p:cNvSpPr/>
          <p:nvPr/>
        </p:nvSpPr>
        <p:spPr>
          <a:xfrm>
            <a:off x="526652" y="1512875"/>
            <a:ext cx="2910300" cy="496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a:solidFill>
                  <a:srgbClr val="2C538E"/>
                </a:solidFill>
                <a:latin typeface="Open Sans"/>
                <a:ea typeface="Open Sans"/>
                <a:cs typeface="Open Sans"/>
                <a:sym typeface="Open Sans"/>
              </a:rPr>
              <a:t>FALSO/VERDADERO</a:t>
            </a:r>
            <a:endParaRPr sz="2000" b="1">
              <a:solidFill>
                <a:srgbClr val="2C538E"/>
              </a:solidFill>
              <a:latin typeface="Open Sans"/>
              <a:ea typeface="Open Sans"/>
              <a:cs typeface="Open Sans"/>
              <a:sym typeface="Open Sans"/>
            </a:endParaRPr>
          </a:p>
        </p:txBody>
      </p:sp>
      <p:sp>
        <p:nvSpPr>
          <p:cNvPr id="1988" name="Google Shape;1988;p94"/>
          <p:cNvSpPr/>
          <p:nvPr/>
        </p:nvSpPr>
        <p:spPr>
          <a:xfrm>
            <a:off x="320898" y="2741285"/>
            <a:ext cx="2833213" cy="3229316"/>
          </a:xfrm>
          <a:prstGeom prst="roundRect">
            <a:avLst>
              <a:gd name="adj" fmla="val 16667"/>
            </a:avLst>
          </a:prstGeom>
          <a:solidFill>
            <a:srgbClr val="2C538E"/>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400">
                <a:solidFill>
                  <a:schemeClr val="lt1"/>
                </a:solidFill>
                <a:latin typeface="Open Sans"/>
                <a:ea typeface="Open Sans"/>
                <a:cs typeface="Open Sans"/>
                <a:sym typeface="Open Sans"/>
              </a:rPr>
              <a:t>El triángulo del fuego representa los elementos que se necesitan para que se produzca la combustión. Estos son combustible, comburente (un agente oxidante como el oxígeno) y energía de activación (calor). </a:t>
            </a:r>
            <a:endParaRPr/>
          </a:p>
        </p:txBody>
      </p:sp>
      <p:sp>
        <p:nvSpPr>
          <p:cNvPr id="1989" name="Google Shape;1989;p94"/>
          <p:cNvSpPr/>
          <p:nvPr/>
        </p:nvSpPr>
        <p:spPr>
          <a:xfrm>
            <a:off x="666144" y="5220810"/>
            <a:ext cx="2247643" cy="431516"/>
          </a:xfrm>
          <a:prstGeom prst="roundRect">
            <a:avLst>
              <a:gd name="adj" fmla="val 16667"/>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Calibri"/>
                <a:ea typeface="Calibri"/>
                <a:cs typeface="Calibri"/>
                <a:sym typeface="Calibri"/>
              </a:rPr>
              <a:t>VERDADERO</a:t>
            </a:r>
            <a:endParaRPr sz="1800" b="1">
              <a:solidFill>
                <a:schemeClr val="dk1"/>
              </a:solidFill>
              <a:latin typeface="Calibri"/>
              <a:ea typeface="Calibri"/>
              <a:cs typeface="Calibri"/>
              <a:sym typeface="Calibri"/>
            </a:endParaRPr>
          </a:p>
        </p:txBody>
      </p:sp>
      <p:sp>
        <p:nvSpPr>
          <p:cNvPr id="1990" name="Google Shape;1990;p94"/>
          <p:cNvSpPr txBox="1"/>
          <p:nvPr/>
        </p:nvSpPr>
        <p:spPr>
          <a:xfrm>
            <a:off x="1026189" y="4840048"/>
            <a:ext cx="1531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lt1"/>
                </a:solidFill>
                <a:latin typeface="Open Sans"/>
                <a:ea typeface="Open Sans"/>
                <a:cs typeface="Open Sans"/>
                <a:sym typeface="Open Sans"/>
              </a:rPr>
              <a:t>Escribe aquí</a:t>
            </a:r>
            <a:endParaRPr sz="1800" b="1">
              <a:solidFill>
                <a:schemeClr val="lt1"/>
              </a:solidFill>
              <a:latin typeface="Open Sans"/>
              <a:ea typeface="Open Sans"/>
              <a:cs typeface="Open Sans"/>
              <a:sym typeface="Open Sans"/>
            </a:endParaRPr>
          </a:p>
        </p:txBody>
      </p:sp>
      <p:sp>
        <p:nvSpPr>
          <p:cNvPr id="1991" name="Google Shape;1991;p94"/>
          <p:cNvSpPr/>
          <p:nvPr/>
        </p:nvSpPr>
        <p:spPr>
          <a:xfrm>
            <a:off x="3205951" y="2757873"/>
            <a:ext cx="2833214" cy="3229316"/>
          </a:xfrm>
          <a:prstGeom prst="roundRect">
            <a:avLst>
              <a:gd name="adj" fmla="val 16667"/>
            </a:avLst>
          </a:prstGeom>
          <a:solidFill>
            <a:srgbClr val="2C538E"/>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400">
                <a:solidFill>
                  <a:schemeClr val="lt1"/>
                </a:solidFill>
                <a:latin typeface="Open Sans"/>
                <a:ea typeface="Open Sans"/>
                <a:cs typeface="Open Sans"/>
                <a:sym typeface="Open Sans"/>
              </a:rPr>
              <a:t>En la matriz de compatibilidad se plasma la clasificación y la compatibilidad de sustancias químicas de acuerdo con su clase; esto permite realizar un almacenamiento o transporte bajo condiciones seguras.</a:t>
            </a:r>
            <a:endParaRPr/>
          </a:p>
        </p:txBody>
      </p:sp>
      <p:sp>
        <p:nvSpPr>
          <p:cNvPr id="1992" name="Google Shape;1992;p94"/>
          <p:cNvSpPr/>
          <p:nvPr/>
        </p:nvSpPr>
        <p:spPr>
          <a:xfrm>
            <a:off x="3436896" y="5248828"/>
            <a:ext cx="2434590" cy="431516"/>
          </a:xfrm>
          <a:prstGeom prst="roundRect">
            <a:avLst>
              <a:gd name="adj" fmla="val 16667"/>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Calibri"/>
                <a:ea typeface="Calibri"/>
                <a:cs typeface="Calibri"/>
                <a:sym typeface="Calibri"/>
              </a:rPr>
              <a:t>VERDADERO</a:t>
            </a:r>
            <a:endParaRPr sz="1800" b="1">
              <a:solidFill>
                <a:schemeClr val="dk1"/>
              </a:solidFill>
              <a:latin typeface="Calibri"/>
              <a:ea typeface="Calibri"/>
              <a:cs typeface="Calibri"/>
              <a:sym typeface="Calibri"/>
            </a:endParaRPr>
          </a:p>
        </p:txBody>
      </p:sp>
      <p:sp>
        <p:nvSpPr>
          <p:cNvPr id="1993" name="Google Shape;1993;p94"/>
          <p:cNvSpPr txBox="1"/>
          <p:nvPr/>
        </p:nvSpPr>
        <p:spPr>
          <a:xfrm>
            <a:off x="3911241" y="4856636"/>
            <a:ext cx="1531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lt1"/>
                </a:solidFill>
                <a:latin typeface="Open Sans"/>
                <a:ea typeface="Open Sans"/>
                <a:cs typeface="Open Sans"/>
                <a:sym typeface="Open Sans"/>
              </a:rPr>
              <a:t>Escribe aquí</a:t>
            </a:r>
            <a:endParaRPr sz="1800" b="1">
              <a:solidFill>
                <a:schemeClr val="lt1"/>
              </a:solidFill>
              <a:latin typeface="Open Sans"/>
              <a:ea typeface="Open Sans"/>
              <a:cs typeface="Open Sans"/>
              <a:sym typeface="Open Sans"/>
            </a:endParaRPr>
          </a:p>
        </p:txBody>
      </p:sp>
      <p:sp>
        <p:nvSpPr>
          <p:cNvPr id="1994" name="Google Shape;1994;p94"/>
          <p:cNvSpPr/>
          <p:nvPr/>
        </p:nvSpPr>
        <p:spPr>
          <a:xfrm>
            <a:off x="6091005" y="2757873"/>
            <a:ext cx="2833214" cy="3229316"/>
          </a:xfrm>
          <a:prstGeom prst="roundRect">
            <a:avLst>
              <a:gd name="adj" fmla="val 16667"/>
            </a:avLst>
          </a:prstGeom>
          <a:solidFill>
            <a:srgbClr val="2C538E"/>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400">
              <a:solidFill>
                <a:schemeClr val="lt1"/>
              </a:solidFill>
              <a:latin typeface="Open Sans"/>
              <a:ea typeface="Open Sans"/>
              <a:cs typeface="Open Sans"/>
              <a:sym typeface="Open Sans"/>
            </a:endParaRPr>
          </a:p>
          <a:p>
            <a:pPr marL="0" marR="0" lvl="0" indent="0" algn="ctr" rtl="0">
              <a:spcBef>
                <a:spcPts val="0"/>
              </a:spcBef>
              <a:spcAft>
                <a:spcPts val="0"/>
              </a:spcAft>
              <a:buNone/>
            </a:pPr>
            <a:r>
              <a:rPr lang="es-ES" sz="1400">
                <a:solidFill>
                  <a:schemeClr val="lt1"/>
                </a:solidFill>
                <a:latin typeface="Open Sans"/>
                <a:ea typeface="Open Sans"/>
                <a:cs typeface="Open Sans"/>
                <a:sym typeface="Open Sans"/>
              </a:rPr>
              <a:t>La toxicidad de una sustancia depende de tres factores: sus características químicas, la dosis en que se encuentra y las características del organismo expuesto.</a:t>
            </a:r>
            <a:endParaRPr/>
          </a:p>
        </p:txBody>
      </p:sp>
      <p:sp>
        <p:nvSpPr>
          <p:cNvPr id="1995" name="Google Shape;1995;p94"/>
          <p:cNvSpPr/>
          <p:nvPr/>
        </p:nvSpPr>
        <p:spPr>
          <a:xfrm>
            <a:off x="6321950" y="5248828"/>
            <a:ext cx="2434590" cy="431516"/>
          </a:xfrm>
          <a:prstGeom prst="roundRect">
            <a:avLst>
              <a:gd name="adj" fmla="val 16667"/>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Calibri"/>
                <a:ea typeface="Calibri"/>
                <a:cs typeface="Calibri"/>
                <a:sym typeface="Calibri"/>
              </a:rPr>
              <a:t>VERDADERO</a:t>
            </a:r>
            <a:endParaRPr sz="1800" b="1">
              <a:solidFill>
                <a:schemeClr val="dk1"/>
              </a:solidFill>
              <a:latin typeface="Calibri"/>
              <a:ea typeface="Calibri"/>
              <a:cs typeface="Calibri"/>
              <a:sym typeface="Calibri"/>
            </a:endParaRPr>
          </a:p>
        </p:txBody>
      </p:sp>
      <p:sp>
        <p:nvSpPr>
          <p:cNvPr id="1996" name="Google Shape;1996;p94"/>
          <p:cNvSpPr txBox="1"/>
          <p:nvPr/>
        </p:nvSpPr>
        <p:spPr>
          <a:xfrm>
            <a:off x="6796295" y="4856636"/>
            <a:ext cx="1531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lt1"/>
                </a:solidFill>
                <a:latin typeface="Open Sans"/>
                <a:ea typeface="Open Sans"/>
                <a:cs typeface="Open Sans"/>
                <a:sym typeface="Open Sans"/>
              </a:rPr>
              <a:t>Escribe aquí</a:t>
            </a:r>
            <a:endParaRPr sz="1800" b="1">
              <a:solidFill>
                <a:schemeClr val="lt1"/>
              </a:solidFill>
              <a:latin typeface="Open Sans"/>
              <a:ea typeface="Open Sans"/>
              <a:cs typeface="Open Sans"/>
              <a:sym typeface="Open Sans"/>
            </a:endParaRPr>
          </a:p>
        </p:txBody>
      </p:sp>
      <p:sp>
        <p:nvSpPr>
          <p:cNvPr id="1997" name="Google Shape;1997;p94"/>
          <p:cNvSpPr/>
          <p:nvPr/>
        </p:nvSpPr>
        <p:spPr>
          <a:xfrm>
            <a:off x="8998919" y="2741285"/>
            <a:ext cx="2833214" cy="3229316"/>
          </a:xfrm>
          <a:prstGeom prst="roundRect">
            <a:avLst>
              <a:gd name="adj" fmla="val 16667"/>
            </a:avLst>
          </a:prstGeom>
          <a:solidFill>
            <a:srgbClr val="2C538E"/>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500">
                <a:solidFill>
                  <a:schemeClr val="lt1"/>
                </a:solidFill>
                <a:latin typeface="Open Sans"/>
                <a:ea typeface="Open Sans"/>
                <a:cs typeface="Open Sans"/>
                <a:sym typeface="Open Sans"/>
              </a:rPr>
              <a:t>El tetraedro del fuego explica cómo se produce el fuego, mientras que el triángulo del fuego explica cómo dicho fuego puede propagarse y tener continuidad.  </a:t>
            </a:r>
            <a:endParaRPr/>
          </a:p>
        </p:txBody>
      </p:sp>
      <p:sp>
        <p:nvSpPr>
          <p:cNvPr id="1998" name="Google Shape;1998;p94"/>
          <p:cNvSpPr/>
          <p:nvPr/>
        </p:nvSpPr>
        <p:spPr>
          <a:xfrm>
            <a:off x="9229864" y="5232240"/>
            <a:ext cx="2434590" cy="431516"/>
          </a:xfrm>
          <a:prstGeom prst="roundRect">
            <a:avLst>
              <a:gd name="adj" fmla="val 16667"/>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Calibri"/>
                <a:ea typeface="Calibri"/>
                <a:cs typeface="Calibri"/>
                <a:sym typeface="Calibri"/>
              </a:rPr>
              <a:t>FALSO</a:t>
            </a:r>
            <a:endParaRPr sz="1800" b="1">
              <a:solidFill>
                <a:schemeClr val="dk1"/>
              </a:solidFill>
              <a:latin typeface="Calibri"/>
              <a:ea typeface="Calibri"/>
              <a:cs typeface="Calibri"/>
              <a:sym typeface="Calibri"/>
            </a:endParaRPr>
          </a:p>
        </p:txBody>
      </p:sp>
      <p:sp>
        <p:nvSpPr>
          <p:cNvPr id="1999" name="Google Shape;1999;p94"/>
          <p:cNvSpPr txBox="1"/>
          <p:nvPr/>
        </p:nvSpPr>
        <p:spPr>
          <a:xfrm>
            <a:off x="9681349" y="4840048"/>
            <a:ext cx="1531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lt1"/>
                </a:solidFill>
                <a:latin typeface="Open Sans"/>
                <a:ea typeface="Open Sans"/>
                <a:cs typeface="Open Sans"/>
                <a:sym typeface="Open Sans"/>
              </a:rPr>
              <a:t>Escribe aquí</a:t>
            </a:r>
            <a:endParaRPr sz="1800" b="1">
              <a:solidFill>
                <a:schemeClr val="lt1"/>
              </a:solidFill>
              <a:latin typeface="Open Sans"/>
              <a:ea typeface="Open Sans"/>
              <a:cs typeface="Open Sans"/>
              <a:sym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95"/>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005" name="Google Shape;2005;p95"/>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4</a:t>
            </a:r>
            <a:endParaRPr/>
          </a:p>
        </p:txBody>
      </p:sp>
      <p:sp>
        <p:nvSpPr>
          <p:cNvPr id="2006" name="Google Shape;2006;p95"/>
          <p:cNvSpPr txBox="1"/>
          <p:nvPr/>
        </p:nvSpPr>
        <p:spPr>
          <a:xfrm>
            <a:off x="7003157" y="3170878"/>
            <a:ext cx="4362300" cy="1600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Bienvenidos a la actividad de aprendizaje  “Medidas de prevención e intervención en caso de accidentes en el laboratorio". A continuación, se presenta la situación a resolver dentro de esta actividad. </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Clic en el botón siguiente:</a:t>
            </a:r>
            <a:endParaRPr/>
          </a:p>
        </p:txBody>
      </p:sp>
      <p:sp>
        <p:nvSpPr>
          <p:cNvPr id="2007" name="Google Shape;2007;p95"/>
          <p:cNvSpPr/>
          <p:nvPr/>
        </p:nvSpPr>
        <p:spPr>
          <a:xfrm>
            <a:off x="11439900" y="1166640"/>
            <a:ext cx="309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a:t>
            </a:r>
            <a:endParaRPr/>
          </a:p>
        </p:txBody>
      </p:sp>
      <p:pic>
        <p:nvPicPr>
          <p:cNvPr id="2008" name="Google Shape;2008;p95"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009" name="Google Shape;2009;p95" descr="Imagen que contiene Interfaz de usuario gráfica&#10;&#10;Descripción generada automáticamente"/>
          <p:cNvPicPr preferRelativeResize="0"/>
          <p:nvPr/>
        </p:nvPicPr>
        <p:blipFill rotWithShape="1">
          <a:blip r:embed="rId4">
            <a:alphaModFix/>
          </a:blip>
          <a:srcRect/>
          <a:stretch/>
        </p:blipFill>
        <p:spPr>
          <a:xfrm>
            <a:off x="9127279" y="4870564"/>
            <a:ext cx="1582008" cy="536389"/>
          </a:xfrm>
          <a:prstGeom prst="rect">
            <a:avLst/>
          </a:prstGeom>
          <a:noFill/>
          <a:ln>
            <a:noFill/>
          </a:ln>
        </p:spPr>
      </p:pic>
      <p:pic>
        <p:nvPicPr>
          <p:cNvPr id="2010" name="Google Shape;2010;p95" descr="Icono&#10;&#10;Descripción generada automáticamente"/>
          <p:cNvPicPr preferRelativeResize="0"/>
          <p:nvPr/>
        </p:nvPicPr>
        <p:blipFill rotWithShape="1">
          <a:blip r:embed="rId5">
            <a:alphaModFix/>
          </a:blip>
          <a:srcRect/>
          <a:stretch/>
        </p:blipFill>
        <p:spPr>
          <a:xfrm>
            <a:off x="10367010" y="5064270"/>
            <a:ext cx="434340" cy="53942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96"/>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016" name="Google Shape;2016;p96"/>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4</a:t>
            </a:r>
            <a:endParaRPr/>
          </a:p>
        </p:txBody>
      </p:sp>
      <p:sp>
        <p:nvSpPr>
          <p:cNvPr id="2017" name="Google Shape;2017;p96"/>
          <p:cNvSpPr/>
          <p:nvPr/>
        </p:nvSpPr>
        <p:spPr>
          <a:xfrm>
            <a:off x="6816638" y="2910570"/>
            <a:ext cx="4735488" cy="1102519"/>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8" name="Google Shape;2018;p96"/>
          <p:cNvSpPr/>
          <p:nvPr/>
        </p:nvSpPr>
        <p:spPr>
          <a:xfrm>
            <a:off x="6843737" y="4133529"/>
            <a:ext cx="4735488" cy="785841"/>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9" name="Google Shape;2019;p96"/>
          <p:cNvSpPr txBox="1"/>
          <p:nvPr/>
        </p:nvSpPr>
        <p:spPr>
          <a:xfrm>
            <a:off x="7003157" y="3029439"/>
            <a:ext cx="4362300" cy="1816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¡Hola! Bienvenidos a la actividad de esta unidad donde abordaremos el tema  “Medidas de prevención e intervención en caso de accidentes en el laboratorio”.</a:t>
            </a:r>
            <a:endParaRPr/>
          </a:p>
          <a:p>
            <a:pPr marL="0" marR="0" lvl="0" indent="0" algn="just" rtl="0">
              <a:spcBef>
                <a:spcPts val="0"/>
              </a:spcBef>
              <a:spcAft>
                <a:spcPts val="0"/>
              </a:spcAft>
              <a:buNone/>
            </a:pP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Muy bien profesor ¿Y de qué se trata la actividad?</a:t>
            </a:r>
            <a:endParaRPr/>
          </a:p>
        </p:txBody>
      </p:sp>
      <p:pic>
        <p:nvPicPr>
          <p:cNvPr id="2020" name="Google Shape;2020;p96"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021" name="Google Shape;2021;p96"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2022" name="Google Shape;2022;p96" descr="Imagen que contiene Interfaz de usuario gráfica&#10;&#10;Descripción generada automáticamente"/>
          <p:cNvPicPr preferRelativeResize="0"/>
          <p:nvPr/>
        </p:nvPicPr>
        <p:blipFill rotWithShape="1">
          <a:blip r:embed="rId5">
            <a:alphaModFix/>
          </a:blip>
          <a:srcRect/>
          <a:stretch/>
        </p:blipFill>
        <p:spPr>
          <a:xfrm>
            <a:off x="9127279" y="4870564"/>
            <a:ext cx="1582008" cy="536389"/>
          </a:xfrm>
          <a:prstGeom prst="rect">
            <a:avLst/>
          </a:prstGeom>
          <a:noFill/>
          <a:ln>
            <a:noFill/>
          </a:ln>
        </p:spPr>
      </p:pic>
      <p:pic>
        <p:nvPicPr>
          <p:cNvPr id="2023" name="Google Shape;2023;p96" descr="Icono&#10;&#10;Descripción generada automáticamente"/>
          <p:cNvPicPr preferRelativeResize="0"/>
          <p:nvPr/>
        </p:nvPicPr>
        <p:blipFill rotWithShape="1">
          <a:blip r:embed="rId6">
            <a:alphaModFix/>
          </a:blip>
          <a:srcRect/>
          <a:stretch/>
        </p:blipFill>
        <p:spPr>
          <a:xfrm>
            <a:off x="10367010" y="5064270"/>
            <a:ext cx="434340" cy="53942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p97"/>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029" name="Google Shape;2029;p97"/>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4</a:t>
            </a:r>
            <a:endParaRPr/>
          </a:p>
        </p:txBody>
      </p:sp>
      <p:sp>
        <p:nvSpPr>
          <p:cNvPr id="2030" name="Google Shape;2030;p97"/>
          <p:cNvSpPr/>
          <p:nvPr/>
        </p:nvSpPr>
        <p:spPr>
          <a:xfrm>
            <a:off x="6816638" y="2865047"/>
            <a:ext cx="4735488" cy="1053567"/>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1" name="Google Shape;2031;p97"/>
          <p:cNvSpPr/>
          <p:nvPr/>
        </p:nvSpPr>
        <p:spPr>
          <a:xfrm>
            <a:off x="6790345" y="4004217"/>
            <a:ext cx="4735488" cy="775395"/>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2" name="Google Shape;2032;p97"/>
          <p:cNvSpPr txBox="1"/>
          <p:nvPr/>
        </p:nvSpPr>
        <p:spPr>
          <a:xfrm>
            <a:off x="7003157" y="2952299"/>
            <a:ext cx="4362450" cy="18158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Debes comprender cuáles son los elementos de protección básicos para el manejo de sustancia químicas, la clasificación de residuos y las acciones básicas en caso de accidente en laboratorio.</a:t>
            </a:r>
            <a:endParaRPr/>
          </a:p>
          <a:p>
            <a:pPr marL="0" marR="0" lvl="0" indent="0" algn="just" rtl="0">
              <a:spcBef>
                <a:spcPts val="0"/>
              </a:spcBef>
              <a:spcAft>
                <a:spcPts val="0"/>
              </a:spcAft>
              <a:buNone/>
            </a:pPr>
            <a:endParaRPr sz="1400" b="1">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Comprendo lo que debo realizar profesor, ¿Cuál es la información que necesito para resolver la actividad?</a:t>
            </a:r>
            <a:endParaRPr/>
          </a:p>
        </p:txBody>
      </p:sp>
      <p:pic>
        <p:nvPicPr>
          <p:cNvPr id="2033" name="Google Shape;2033;p97"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034" name="Google Shape;2034;p97"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2035" name="Google Shape;2035;p97" descr="Imagen que contiene Interfaz de usuario gráfica&#10;&#10;Descripción generada automáticamente"/>
          <p:cNvPicPr preferRelativeResize="0"/>
          <p:nvPr/>
        </p:nvPicPr>
        <p:blipFill rotWithShape="1">
          <a:blip r:embed="rId5">
            <a:alphaModFix/>
          </a:blip>
          <a:srcRect/>
          <a:stretch/>
        </p:blipFill>
        <p:spPr>
          <a:xfrm>
            <a:off x="9127279" y="4870564"/>
            <a:ext cx="1582008" cy="536389"/>
          </a:xfrm>
          <a:prstGeom prst="rect">
            <a:avLst/>
          </a:prstGeom>
          <a:noFill/>
          <a:ln>
            <a:noFill/>
          </a:ln>
        </p:spPr>
      </p:pic>
      <p:pic>
        <p:nvPicPr>
          <p:cNvPr id="2036" name="Google Shape;2036;p97" descr="Icono&#10;&#10;Descripción generada automáticamente"/>
          <p:cNvPicPr preferRelativeResize="0"/>
          <p:nvPr/>
        </p:nvPicPr>
        <p:blipFill rotWithShape="1">
          <a:blip r:embed="rId6">
            <a:alphaModFix/>
          </a:blip>
          <a:srcRect/>
          <a:stretch/>
        </p:blipFill>
        <p:spPr>
          <a:xfrm>
            <a:off x="10367010" y="5064270"/>
            <a:ext cx="434340" cy="53942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98"/>
          <p:cNvSpPr/>
          <p:nvPr/>
        </p:nvSpPr>
        <p:spPr>
          <a:xfrm>
            <a:off x="6619165" y="2740953"/>
            <a:ext cx="5130436" cy="3006594"/>
          </a:xfrm>
          <a:prstGeom prst="roundRect">
            <a:avLst>
              <a:gd name="adj" fmla="val 16667"/>
            </a:avLst>
          </a:prstGeom>
          <a:solidFill>
            <a:schemeClr val="lt1"/>
          </a:solidFill>
          <a:ln w="28575"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042" name="Google Shape;2042;p98"/>
          <p:cNvSpPr/>
          <p:nvPr/>
        </p:nvSpPr>
        <p:spPr>
          <a:xfrm>
            <a:off x="6619165" y="1542270"/>
            <a:ext cx="5130435" cy="1033845"/>
          </a:xfrm>
          <a:prstGeom prst="roundRect">
            <a:avLst>
              <a:gd name="adj" fmla="val 16667"/>
            </a:avLst>
          </a:prstGeom>
          <a:solidFill>
            <a:srgbClr val="2C53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lt1"/>
                </a:solidFill>
                <a:latin typeface="Open Sans"/>
                <a:ea typeface="Open Sans"/>
                <a:cs typeface="Open Sans"/>
                <a:sym typeface="Open Sans"/>
              </a:rPr>
              <a:t>ACTIVIDAD DE APRENDIZAJE 4</a:t>
            </a:r>
            <a:endParaRPr/>
          </a:p>
        </p:txBody>
      </p:sp>
      <p:sp>
        <p:nvSpPr>
          <p:cNvPr id="2043" name="Google Shape;2043;p98"/>
          <p:cNvSpPr/>
          <p:nvPr/>
        </p:nvSpPr>
        <p:spPr>
          <a:xfrm>
            <a:off x="6816638" y="3002206"/>
            <a:ext cx="4735488" cy="1062901"/>
          </a:xfrm>
          <a:prstGeom prst="wedgeRoundRectCallout">
            <a:avLst>
              <a:gd name="adj1" fmla="val -58181"/>
              <a:gd name="adj2" fmla="val -44289"/>
              <a:gd name="adj3"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4" name="Google Shape;2044;p98"/>
          <p:cNvSpPr/>
          <p:nvPr/>
        </p:nvSpPr>
        <p:spPr>
          <a:xfrm>
            <a:off x="6816638" y="4132653"/>
            <a:ext cx="4735488" cy="625905"/>
          </a:xfrm>
          <a:prstGeom prst="wedgeRoundRectCallout">
            <a:avLst>
              <a:gd name="adj1" fmla="val 57930"/>
              <a:gd name="adj2" fmla="val -20462"/>
              <a:gd name="adj3" fmla="val 16667"/>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5" name="Google Shape;2045;p98"/>
          <p:cNvSpPr txBox="1"/>
          <p:nvPr/>
        </p:nvSpPr>
        <p:spPr>
          <a:xfrm>
            <a:off x="7003157" y="3090574"/>
            <a:ext cx="4362300" cy="1600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Profesor: </a:t>
            </a:r>
            <a:r>
              <a:rPr lang="es-ES" sz="1400">
                <a:solidFill>
                  <a:srgbClr val="3A3838"/>
                </a:solidFill>
                <a:latin typeface="Open Sans"/>
                <a:ea typeface="Open Sans"/>
                <a:cs typeface="Open Sans"/>
                <a:sym typeface="Open Sans"/>
              </a:rPr>
              <a:t>La información necesaria para resolver la actividad, la encontrarás en el </a:t>
            </a:r>
            <a:r>
              <a:rPr lang="es-ES">
                <a:solidFill>
                  <a:srgbClr val="3A3838"/>
                </a:solidFill>
                <a:latin typeface="Open Sans"/>
                <a:ea typeface="Open Sans"/>
                <a:cs typeface="Open Sans"/>
                <a:sym typeface="Open Sans"/>
              </a:rPr>
              <a:t>contenido</a:t>
            </a:r>
            <a:r>
              <a:rPr lang="es-ES" sz="1400">
                <a:solidFill>
                  <a:srgbClr val="3A3838"/>
                </a:solidFill>
                <a:latin typeface="Open Sans"/>
                <a:ea typeface="Open Sans"/>
                <a:cs typeface="Open Sans"/>
                <a:sym typeface="Open Sans"/>
              </a:rPr>
              <a:t> disponible a continuación. Recuerda descargar y desarrollar la guía de aprendizaje.</a:t>
            </a:r>
            <a:endParaRPr/>
          </a:p>
          <a:p>
            <a:pPr marL="0" marR="0" lvl="0" indent="0" algn="just" rtl="0">
              <a:spcBef>
                <a:spcPts val="0"/>
              </a:spcBef>
              <a:spcAft>
                <a:spcPts val="0"/>
              </a:spcAft>
              <a:buNone/>
            </a:pPr>
            <a:endParaRPr sz="1400">
              <a:solidFill>
                <a:srgbClr val="3A3838"/>
              </a:solidFill>
              <a:latin typeface="Open Sans"/>
              <a:ea typeface="Open Sans"/>
              <a:cs typeface="Open Sans"/>
              <a:sym typeface="Open Sans"/>
            </a:endParaRPr>
          </a:p>
          <a:p>
            <a:pPr marL="0" marR="0" lvl="0" indent="0" algn="just" rtl="0">
              <a:spcBef>
                <a:spcPts val="0"/>
              </a:spcBef>
              <a:spcAft>
                <a:spcPts val="0"/>
              </a:spcAft>
              <a:buNone/>
            </a:pPr>
            <a:r>
              <a:rPr lang="es-ES" sz="1400" b="1">
                <a:solidFill>
                  <a:srgbClr val="3A3838"/>
                </a:solidFill>
                <a:latin typeface="Open Sans"/>
                <a:ea typeface="Open Sans"/>
                <a:cs typeface="Open Sans"/>
                <a:sym typeface="Open Sans"/>
              </a:rPr>
              <a:t>Estudiante: </a:t>
            </a:r>
            <a:r>
              <a:rPr lang="es-ES" sz="1400">
                <a:solidFill>
                  <a:srgbClr val="3A3838"/>
                </a:solidFill>
                <a:latin typeface="Open Sans"/>
                <a:ea typeface="Open Sans"/>
                <a:cs typeface="Open Sans"/>
                <a:sym typeface="Open Sans"/>
              </a:rPr>
              <a:t>¡Está bien profesor, revisaré la información y resolveré la actividad!</a:t>
            </a:r>
            <a:endParaRPr/>
          </a:p>
        </p:txBody>
      </p:sp>
      <p:pic>
        <p:nvPicPr>
          <p:cNvPr id="2046" name="Google Shape;2046;p98" descr="Imagen que contiene Diagrama, Dibujo de ingeniería&#10;&#10;Descripción generada automáticamente"/>
          <p:cNvPicPr preferRelativeResize="0"/>
          <p:nvPr/>
        </p:nvPicPr>
        <p:blipFill rotWithShape="1">
          <a:blip r:embed="rId3">
            <a:alphaModFix/>
          </a:blip>
          <a:srcRect/>
          <a:stretch/>
        </p:blipFill>
        <p:spPr>
          <a:xfrm>
            <a:off x="612775" y="1188720"/>
            <a:ext cx="5645950" cy="4480560"/>
          </a:xfrm>
          <a:prstGeom prst="rect">
            <a:avLst/>
          </a:prstGeom>
          <a:noFill/>
          <a:ln>
            <a:noFill/>
          </a:ln>
        </p:spPr>
      </p:pic>
      <p:pic>
        <p:nvPicPr>
          <p:cNvPr id="2047" name="Google Shape;2047;p98" descr="Imagen que contiene Sitio web&#10;&#10;Descripción generada automáticamente"/>
          <p:cNvPicPr preferRelativeResize="0"/>
          <p:nvPr/>
        </p:nvPicPr>
        <p:blipFill rotWithShape="1">
          <a:blip r:embed="rId4">
            <a:alphaModFix/>
          </a:blip>
          <a:srcRect/>
          <a:stretch/>
        </p:blipFill>
        <p:spPr>
          <a:xfrm>
            <a:off x="7603670" y="4881995"/>
            <a:ext cx="1546469" cy="536388"/>
          </a:xfrm>
          <a:prstGeom prst="rect">
            <a:avLst/>
          </a:prstGeom>
          <a:noFill/>
          <a:ln>
            <a:noFill/>
          </a:ln>
        </p:spPr>
      </p:pic>
      <p:pic>
        <p:nvPicPr>
          <p:cNvPr id="2048" name="Google Shape;2048;p98" descr="Icono&#10;&#10;Descripción generada automáticamente"/>
          <p:cNvPicPr preferRelativeResize="0"/>
          <p:nvPr/>
        </p:nvPicPr>
        <p:blipFill rotWithShape="1">
          <a:blip r:embed="rId5">
            <a:alphaModFix/>
          </a:blip>
          <a:srcRect/>
          <a:stretch/>
        </p:blipFill>
        <p:spPr>
          <a:xfrm>
            <a:off x="8932969" y="5071511"/>
            <a:ext cx="434340" cy="539422"/>
          </a:xfrm>
          <a:prstGeom prst="rect">
            <a:avLst/>
          </a:prstGeom>
          <a:noFill/>
          <a:ln>
            <a:noFill/>
          </a:ln>
        </p:spPr>
      </p:pic>
      <p:pic>
        <p:nvPicPr>
          <p:cNvPr id="2049" name="Google Shape;2049;p98" descr="Icono&#10;&#10;Descripción generada automáticamente"/>
          <p:cNvPicPr preferRelativeResize="0"/>
          <p:nvPr/>
        </p:nvPicPr>
        <p:blipFill rotWithShape="1">
          <a:blip r:embed="rId5">
            <a:alphaModFix/>
          </a:blip>
          <a:srcRect/>
          <a:stretch/>
        </p:blipFill>
        <p:spPr>
          <a:xfrm>
            <a:off x="10184130" y="6186250"/>
            <a:ext cx="434340" cy="539422"/>
          </a:xfrm>
          <a:prstGeom prst="rect">
            <a:avLst/>
          </a:prstGeom>
          <a:noFill/>
          <a:ln>
            <a:noFill/>
          </a:ln>
        </p:spPr>
      </p:pic>
      <p:sp>
        <p:nvSpPr>
          <p:cNvPr id="2050" name="Google Shape;2050;p98"/>
          <p:cNvSpPr/>
          <p:nvPr/>
        </p:nvSpPr>
        <p:spPr>
          <a:xfrm>
            <a:off x="7600355" y="5805244"/>
            <a:ext cx="3099566"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F3F3F"/>
                </a:solidFill>
                <a:latin typeface="Calibri"/>
                <a:ea typeface="Calibri"/>
                <a:cs typeface="Calibri"/>
                <a:sym typeface="Calibri"/>
              </a:rPr>
              <a:t>Haz clic en el botón descargar actividad:</a:t>
            </a:r>
            <a:endParaRPr/>
          </a:p>
        </p:txBody>
      </p:sp>
      <p:pic>
        <p:nvPicPr>
          <p:cNvPr id="2051" name="Google Shape;2051;p98" descr="Texto&#10;&#10;Descripción generada automáticamente"/>
          <p:cNvPicPr preferRelativeResize="0"/>
          <p:nvPr/>
        </p:nvPicPr>
        <p:blipFill rotWithShape="1">
          <a:blip r:embed="rId6">
            <a:alphaModFix/>
          </a:blip>
          <a:srcRect/>
          <a:stretch/>
        </p:blipFill>
        <p:spPr>
          <a:xfrm>
            <a:off x="8082858" y="6186250"/>
            <a:ext cx="2101272" cy="44736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99"/>
          <p:cNvSpPr/>
          <p:nvPr/>
        </p:nvSpPr>
        <p:spPr>
          <a:xfrm>
            <a:off x="548225" y="1989700"/>
            <a:ext cx="7786500" cy="2745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sp>
        <p:nvSpPr>
          <p:cNvPr id="2058" name="Google Shape;2058;p99"/>
          <p:cNvSpPr/>
          <p:nvPr/>
        </p:nvSpPr>
        <p:spPr>
          <a:xfrm>
            <a:off x="322524" y="947175"/>
            <a:ext cx="8974200" cy="4158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600" b="1">
                <a:solidFill>
                  <a:srgbClr val="2C538E"/>
                </a:solidFill>
                <a:latin typeface="Open Sans"/>
                <a:ea typeface="Open Sans"/>
                <a:cs typeface="Open Sans"/>
                <a:sym typeface="Open Sans"/>
              </a:rPr>
              <a:t>Medidas de prevención e intervención en caso de accidentes en el laboratorio</a:t>
            </a:r>
            <a:endParaRPr sz="1600" b="1">
              <a:solidFill>
                <a:srgbClr val="2C538E"/>
              </a:solidFill>
              <a:latin typeface="Open Sans"/>
              <a:ea typeface="Open Sans"/>
              <a:cs typeface="Open Sans"/>
              <a:sym typeface="Open Sans"/>
            </a:endParaRPr>
          </a:p>
        </p:txBody>
      </p:sp>
      <p:sp>
        <p:nvSpPr>
          <p:cNvPr id="2059" name="Google Shape;2059;p99"/>
          <p:cNvSpPr/>
          <p:nvPr/>
        </p:nvSpPr>
        <p:spPr>
          <a:xfrm>
            <a:off x="11435683" y="1176439"/>
            <a:ext cx="484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Open Sans"/>
                <a:ea typeface="Open Sans"/>
                <a:cs typeface="Open Sans"/>
                <a:sym typeface="Open Sans"/>
              </a:rPr>
              <a:t>4.1</a:t>
            </a:r>
            <a:endParaRPr/>
          </a:p>
        </p:txBody>
      </p:sp>
      <p:sp>
        <p:nvSpPr>
          <p:cNvPr id="2060" name="Google Shape;2060;p99"/>
          <p:cNvSpPr txBox="1"/>
          <p:nvPr/>
        </p:nvSpPr>
        <p:spPr>
          <a:xfrm>
            <a:off x="594475" y="1411489"/>
            <a:ext cx="10770600" cy="831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En las empresas puede haber muchísimos peligros que pueden provocar accidentes como caídas, golpes, cortes, quemaduras térmicas o químicas, intoxicaciones, incendios, entre otras. Y enfermedades profesionales derivadas de la exposición constante a los productos y sustancias biológicas y químicas:</a:t>
            </a:r>
            <a:endParaRPr/>
          </a:p>
          <a:p>
            <a:pPr marL="0" marR="0" lvl="0" indent="0" algn="just" rtl="0">
              <a:spcBef>
                <a:spcPts val="0"/>
              </a:spcBef>
              <a:spcAft>
                <a:spcPts val="0"/>
              </a:spcAft>
              <a:buNone/>
            </a:pPr>
            <a:r>
              <a:rPr lang="es-ES" sz="1200">
                <a:solidFill>
                  <a:srgbClr val="3A3838"/>
                </a:solidFill>
                <a:latin typeface="Open Sans"/>
                <a:ea typeface="Open Sans"/>
                <a:cs typeface="Open Sans"/>
                <a:sym typeface="Open Sans"/>
              </a:rPr>
              <a:t>A continuación, se describen las medidas de prevención de accidentes en el laboratorio. Clic en cada botón:</a:t>
            </a:r>
            <a:endParaRPr/>
          </a:p>
        </p:txBody>
      </p:sp>
      <p:pic>
        <p:nvPicPr>
          <p:cNvPr id="2061" name="Google Shape;2061;p99" descr="Icono&#10;&#10;Descripción generada automáticamente"/>
          <p:cNvPicPr preferRelativeResize="0"/>
          <p:nvPr/>
        </p:nvPicPr>
        <p:blipFill rotWithShape="1">
          <a:blip r:embed="rId3">
            <a:alphaModFix/>
          </a:blip>
          <a:srcRect/>
          <a:stretch/>
        </p:blipFill>
        <p:spPr>
          <a:xfrm>
            <a:off x="-31306" y="2290990"/>
            <a:ext cx="6127306" cy="4082906"/>
          </a:xfrm>
          <a:prstGeom prst="rect">
            <a:avLst/>
          </a:prstGeom>
          <a:noFill/>
          <a:ln>
            <a:noFill/>
          </a:ln>
        </p:spPr>
      </p:pic>
      <p:sp>
        <p:nvSpPr>
          <p:cNvPr id="2062" name="Google Shape;2062;p99"/>
          <p:cNvSpPr/>
          <p:nvPr/>
        </p:nvSpPr>
        <p:spPr>
          <a:xfrm>
            <a:off x="2603399" y="6186225"/>
            <a:ext cx="18738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fondoquimica2.png</a:t>
            </a:r>
            <a:endParaRPr sz="1400">
              <a:solidFill>
                <a:schemeClr val="dk1"/>
              </a:solidFill>
              <a:latin typeface="Open Sans"/>
              <a:ea typeface="Open Sans"/>
              <a:cs typeface="Open Sans"/>
              <a:sym typeface="Open Sans"/>
            </a:endParaRPr>
          </a:p>
        </p:txBody>
      </p:sp>
      <p:sp>
        <p:nvSpPr>
          <p:cNvPr id="2063" name="Google Shape;2063;p99"/>
          <p:cNvSpPr/>
          <p:nvPr/>
        </p:nvSpPr>
        <p:spPr>
          <a:xfrm>
            <a:off x="6675120" y="2735324"/>
            <a:ext cx="5383531" cy="28219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400" b="1">
              <a:solidFill>
                <a:schemeClr val="dk1"/>
              </a:solidFill>
              <a:latin typeface="Calibri"/>
              <a:ea typeface="Calibri"/>
              <a:cs typeface="Calibri"/>
              <a:sym typeface="Calibri"/>
            </a:endParaRPr>
          </a:p>
          <a:p>
            <a:pPr marL="0" marR="0" lvl="0" indent="0" algn="just" rtl="0">
              <a:spcBef>
                <a:spcPts val="0"/>
              </a:spcBef>
              <a:spcAft>
                <a:spcPts val="0"/>
              </a:spcAft>
              <a:buNone/>
            </a:pPr>
            <a:r>
              <a:rPr lang="es-ES" sz="1400" b="1">
                <a:solidFill>
                  <a:schemeClr val="dk1"/>
                </a:solidFill>
                <a:latin typeface="Calibri"/>
                <a:ea typeface="Calibri"/>
                <a:cs typeface="Calibri"/>
                <a:sym typeface="Calibri"/>
              </a:rPr>
              <a:t>1. Consultar y localizar los dispositivos de seguridad más próximos</a:t>
            </a:r>
            <a:endParaRPr sz="1400">
              <a:solidFill>
                <a:schemeClr val="dk1"/>
              </a:solidFill>
              <a:latin typeface="Calibri"/>
              <a:ea typeface="Calibri"/>
              <a:cs typeface="Calibri"/>
              <a:sym typeface="Calibri"/>
            </a:endParaRPr>
          </a:p>
          <a:p>
            <a:pPr marL="0" marR="0" lvl="0" indent="0" algn="just" rtl="0">
              <a:spcBef>
                <a:spcPts val="0"/>
              </a:spcBef>
              <a:spcAft>
                <a:spcPts val="0"/>
              </a:spcAft>
              <a:buNone/>
            </a:pPr>
            <a:endParaRPr sz="1400">
              <a:solidFill>
                <a:srgbClr val="1A3255"/>
              </a:solidFill>
              <a:latin typeface="Open Sans"/>
              <a:ea typeface="Open Sans"/>
              <a:cs typeface="Open Sans"/>
              <a:sym typeface="Open Sans"/>
            </a:endParaRPr>
          </a:p>
        </p:txBody>
      </p:sp>
      <p:pic>
        <p:nvPicPr>
          <p:cNvPr id="2064" name="Google Shape;2064;p99" descr="Icono&#10;&#10;Descripción generada automáticamente"/>
          <p:cNvPicPr preferRelativeResize="0"/>
          <p:nvPr/>
        </p:nvPicPr>
        <p:blipFill rotWithShape="1">
          <a:blip r:embed="rId4">
            <a:alphaModFix/>
          </a:blip>
          <a:srcRect/>
          <a:stretch/>
        </p:blipFill>
        <p:spPr>
          <a:xfrm>
            <a:off x="3706909" y="3159289"/>
            <a:ext cx="434340" cy="539422"/>
          </a:xfrm>
          <a:prstGeom prst="rect">
            <a:avLst/>
          </a:prstGeom>
          <a:noFill/>
          <a:ln>
            <a:noFill/>
          </a:ln>
        </p:spPr>
      </p:pic>
      <p:sp>
        <p:nvSpPr>
          <p:cNvPr id="2065" name="Google Shape;2065;p99"/>
          <p:cNvSpPr txBox="1"/>
          <p:nvPr/>
        </p:nvSpPr>
        <p:spPr>
          <a:xfrm>
            <a:off x="6800850" y="3303270"/>
            <a:ext cx="4983600" cy="954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400">
                <a:solidFill>
                  <a:srgbClr val="3A3838"/>
                </a:solidFill>
                <a:latin typeface="Open Sans"/>
                <a:ea typeface="Open Sans"/>
                <a:cs typeface="Open Sans"/>
                <a:sym typeface="Open Sans"/>
              </a:rPr>
              <a:t>Estos instrumentos son elementos tales como extintores, lavador de ojos, ducha de seguridad, salidas de emergencia, mantas ignífugas entre otros. Informarse además de su funcionamiento.</a:t>
            </a:r>
            <a:endParaRPr sz="1400">
              <a:solidFill>
                <a:srgbClr val="3A3838"/>
              </a:solidFill>
              <a:latin typeface="Open Sans"/>
              <a:ea typeface="Open Sans"/>
              <a:cs typeface="Open Sans"/>
              <a:sym typeface="Open Sans"/>
            </a:endParaRPr>
          </a:p>
        </p:txBody>
      </p:sp>
      <p:pic>
        <p:nvPicPr>
          <p:cNvPr id="2066" name="Google Shape;2066;p99" descr="Icono&#10;&#10;Descripción generada automáticamente"/>
          <p:cNvPicPr preferRelativeResize="0"/>
          <p:nvPr/>
        </p:nvPicPr>
        <p:blipFill rotWithShape="1">
          <a:blip r:embed="rId5">
            <a:alphaModFix/>
          </a:blip>
          <a:srcRect/>
          <a:stretch/>
        </p:blipFill>
        <p:spPr>
          <a:xfrm>
            <a:off x="8656418" y="4457858"/>
            <a:ext cx="1728358" cy="1728358"/>
          </a:xfrm>
          <a:prstGeom prst="rect">
            <a:avLst/>
          </a:prstGeom>
          <a:noFill/>
          <a:ln>
            <a:noFill/>
          </a:ln>
        </p:spPr>
      </p:pic>
      <p:sp>
        <p:nvSpPr>
          <p:cNvPr id="2067" name="Google Shape;2067;p99"/>
          <p:cNvSpPr/>
          <p:nvPr/>
        </p:nvSpPr>
        <p:spPr>
          <a:xfrm>
            <a:off x="10006426" y="5681550"/>
            <a:ext cx="1205100" cy="375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1400">
                <a:solidFill>
                  <a:schemeClr val="dk1"/>
                </a:solidFill>
                <a:latin typeface="Open Sans"/>
                <a:ea typeface="Open Sans"/>
                <a:cs typeface="Open Sans"/>
                <a:sym typeface="Open Sans"/>
              </a:rPr>
              <a:t>extintor.png</a:t>
            </a:r>
            <a:endParaRPr sz="1400">
              <a:solidFill>
                <a:schemeClr val="dk1"/>
              </a:solidFill>
              <a:latin typeface="Open Sans"/>
              <a:ea typeface="Open Sans"/>
              <a:cs typeface="Open Sans"/>
              <a:sym typeface="Open Sans"/>
            </a:endParaRPr>
          </a:p>
        </p:txBody>
      </p:sp>
      <p:sp>
        <p:nvSpPr>
          <p:cNvPr id="2068" name="Google Shape;2068;p99"/>
          <p:cNvSpPr/>
          <p:nvPr/>
        </p:nvSpPr>
        <p:spPr>
          <a:xfrm>
            <a:off x="3682994" y="2735324"/>
            <a:ext cx="585618" cy="585618"/>
          </a:xfrm>
          <a:prstGeom prst="ellipse">
            <a:avLst/>
          </a:prstGeom>
          <a:solidFill>
            <a:schemeClr val="lt1">
              <a:alpha val="3568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21884</Words>
  <Application>Microsoft Macintosh PowerPoint</Application>
  <PresentationFormat>Panorámica</PresentationFormat>
  <Paragraphs>2083</Paragraphs>
  <Slides>174</Slides>
  <Notes>174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174</vt:i4>
      </vt:variant>
    </vt:vector>
  </HeadingPairs>
  <TitlesOfParts>
    <vt:vector size="181" baseType="lpstr">
      <vt:lpstr>Calibri</vt:lpstr>
      <vt:lpstr>Noto Sans Symbols</vt:lpstr>
      <vt:lpstr>Arial</vt:lpstr>
      <vt:lpstr>Open Sans</vt:lpstr>
      <vt:lpstr>Open Sans Light</vt:lpstr>
      <vt:lpstr>Montserrat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mai Pv</dc:creator>
  <cp:lastModifiedBy>israel carreño</cp:lastModifiedBy>
  <cp:revision>2</cp:revision>
  <dcterms:created xsi:type="dcterms:W3CDTF">2020-09-26T14:26:25Z</dcterms:created>
  <dcterms:modified xsi:type="dcterms:W3CDTF">2021-05-17T15:54:26Z</dcterms:modified>
</cp:coreProperties>
</file>